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82" r:id="rId5"/>
    <p:sldId id="270" r:id="rId6"/>
    <p:sldId id="257" r:id="rId7"/>
    <p:sldId id="272" r:id="rId8"/>
    <p:sldId id="273" r:id="rId9"/>
    <p:sldId id="274" r:id="rId10"/>
    <p:sldId id="275" r:id="rId11"/>
    <p:sldId id="276" r:id="rId12"/>
    <p:sldId id="258" r:id="rId13"/>
    <p:sldId id="269" r:id="rId14"/>
    <p:sldId id="259" r:id="rId15"/>
    <p:sldId id="263" r:id="rId16"/>
    <p:sldId id="264" r:id="rId17"/>
    <p:sldId id="260" r:id="rId18"/>
    <p:sldId id="261" r:id="rId19"/>
    <p:sldId id="277" r:id="rId20"/>
    <p:sldId id="278" r:id="rId21"/>
    <p:sldId id="279" r:id="rId22"/>
    <p:sldId id="280" r:id="rId23"/>
    <p:sldId id="281" r:id="rId24"/>
    <p:sldId id="283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8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36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5131F0-C1BB-44C8-AB9E-71963F6BC66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EEF632-661B-44C3-AACB-912E9AD65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Identity: </a:t>
            </a:r>
            <a:br>
              <a:rPr lang="en-US" dirty="0" smtClean="0"/>
            </a:br>
            <a:r>
              <a:rPr lang="en-US" dirty="0" smtClean="0"/>
              <a:t>Colonial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valued than in Europe </a:t>
            </a:r>
          </a:p>
          <a:p>
            <a:r>
              <a:rPr lang="en-US" dirty="0" smtClean="0"/>
              <a:t>Play </a:t>
            </a:r>
            <a:r>
              <a:rPr lang="en-US" dirty="0"/>
              <a:t>major role in household economy </a:t>
            </a:r>
          </a:p>
          <a:p>
            <a:r>
              <a:rPr lang="en-US" dirty="0" smtClean="0"/>
              <a:t>Treatment </a:t>
            </a:r>
            <a:r>
              <a:rPr lang="en-US" dirty="0"/>
              <a:t>more humane than in Europe </a:t>
            </a:r>
          </a:p>
        </p:txBody>
      </p:sp>
    </p:spTree>
    <p:extLst>
      <p:ext uri="{BB962C8B-B14F-4D97-AF65-F5344CB8AC3E}">
        <p14:creationId xmlns:p14="http://schemas.microsoft.com/office/powerpoint/2010/main" val="23870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Standard </a:t>
            </a:r>
            <a:r>
              <a:rPr lang="en-US" sz="2800" dirty="0"/>
              <a:t>of living, general health, diet superior to that of comparable Europeans </a:t>
            </a:r>
            <a:endParaRPr lang="en-US" sz="2800" dirty="0" smtClean="0"/>
          </a:p>
          <a:p>
            <a:r>
              <a:rPr lang="en-US" sz="2800" dirty="0" smtClean="0"/>
              <a:t>Class structure evolving </a:t>
            </a:r>
          </a:p>
          <a:p>
            <a:pPr lvl="1"/>
            <a:r>
              <a:rPr lang="en-US" dirty="0" smtClean="0"/>
              <a:t>Status </a:t>
            </a:r>
            <a:r>
              <a:rPr lang="en-US" dirty="0"/>
              <a:t>based on wealth </a:t>
            </a:r>
          </a:p>
          <a:p>
            <a:pPr lvl="1"/>
            <a:r>
              <a:rPr lang="en-US" dirty="0"/>
              <a:t>Class lines more fluid than in England </a:t>
            </a:r>
          </a:p>
          <a:p>
            <a:r>
              <a:rPr lang="en-US" sz="2800" dirty="0" smtClean="0"/>
              <a:t>Labor</a:t>
            </a:r>
          </a:p>
          <a:p>
            <a:pPr lvl="1"/>
            <a:r>
              <a:rPr lang="en-US" dirty="0" smtClean="0"/>
              <a:t>Indentured Servants</a:t>
            </a:r>
          </a:p>
          <a:p>
            <a:pPr lvl="1"/>
            <a:r>
              <a:rPr lang="en-US" dirty="0" smtClean="0"/>
              <a:t>Slavery</a:t>
            </a:r>
            <a:endParaRPr lang="en-US" dirty="0"/>
          </a:p>
          <a:p>
            <a:pPr marL="32004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999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Puritan Ethic</a:t>
            </a:r>
          </a:p>
          <a:p>
            <a:pPr marL="548640" lvl="2" indent="0">
              <a:buNone/>
            </a:pPr>
            <a:r>
              <a:rPr lang="en-US" dirty="0" smtClean="0"/>
              <a:t>-Democratic government of “visible saints” to enforce God’s laws</a:t>
            </a:r>
          </a:p>
          <a:p>
            <a:pPr marL="548640" lvl="2" indent="0">
              <a:buNone/>
            </a:pPr>
            <a:r>
              <a:rPr lang="en-US" dirty="0" smtClean="0"/>
              <a:t>-Serious commitment to work and worldly pursuits</a:t>
            </a:r>
          </a:p>
          <a:p>
            <a:pPr marL="548640" lvl="2" indent="0">
              <a:buNone/>
            </a:pPr>
            <a:r>
              <a:rPr lang="en-US" dirty="0" smtClean="0"/>
              <a:t>-Simplicity was valued</a:t>
            </a:r>
          </a:p>
          <a:p>
            <a:r>
              <a:rPr lang="en-US" dirty="0" smtClean="0"/>
              <a:t>Intolerance</a:t>
            </a:r>
          </a:p>
          <a:p>
            <a:pPr marL="548640" lvl="2" indent="0">
              <a:buNone/>
            </a:pPr>
            <a:r>
              <a:rPr lang="en-US" dirty="0"/>
              <a:t>-Dissenters from Puritanism punished</a:t>
            </a:r>
          </a:p>
          <a:p>
            <a:pPr marL="548640" lvl="2" indent="0">
              <a:buNone/>
            </a:pPr>
            <a:r>
              <a:rPr lang="en-US" dirty="0"/>
              <a:t>-Anne Hutchinson—challenged predestination with </a:t>
            </a:r>
            <a:r>
              <a:rPr lang="en-US" i="1" dirty="0"/>
              <a:t>; antinomianism</a:t>
            </a:r>
            <a:r>
              <a:rPr lang="en-US" dirty="0"/>
              <a:t>; banished</a:t>
            </a:r>
          </a:p>
          <a:p>
            <a:pPr marL="548640" lvl="2" indent="0">
              <a:buNone/>
            </a:pPr>
            <a:r>
              <a:rPr lang="en-US" dirty="0"/>
              <a:t>-Roger Williams—separatist; challenged idea that civil government could regulate religious behavior; banished</a:t>
            </a:r>
            <a:endParaRPr lang="en-US" i="1" dirty="0"/>
          </a:p>
          <a:p>
            <a:r>
              <a:rPr lang="en-US" dirty="0" smtClean="0"/>
              <a:t>Salem Witch Trials—1692-3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4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Witch Trials (1692-93)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Teen girls accused people of causing seizures/other physical ailments</a:t>
            </a:r>
          </a:p>
          <a:p>
            <a:r>
              <a:rPr lang="en-US" dirty="0" smtClean="0"/>
              <a:t>Typically, the accused were women (some men); people who lived outside of the town (east side); typically they were lower class and older</a:t>
            </a:r>
          </a:p>
          <a:p>
            <a:r>
              <a:rPr lang="en-US" dirty="0" smtClean="0"/>
              <a:t>Tests of witchcraft:  water test,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Accused witches were executed (20 people killed—and 2 dogs)</a:t>
            </a:r>
          </a:p>
          <a:p>
            <a:r>
              <a:rPr lang="en-US" dirty="0" smtClean="0"/>
              <a:t>More open-minded clergy helped to end the witch hunts by challenging the accusers</a:t>
            </a:r>
          </a:p>
          <a:p>
            <a:r>
              <a:rPr lang="en-US" dirty="0" smtClean="0"/>
              <a:t>Earliest example of mass hysteria 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Declining Puritan Piety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Jeremiad—new form of sermon in 17</a:t>
            </a:r>
            <a:r>
              <a:rPr lang="en-US" baseline="30000" dirty="0" smtClean="0"/>
              <a:t>th</a:t>
            </a:r>
            <a:r>
              <a:rPr lang="en-US" dirty="0" smtClean="0"/>
              <a:t> c.,  scolding parishioners for waning piety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Halfway Covenant—allowed baptism of unconverted children of existing church members; congregations became less exclusive, blurring lines between “elect”  and others</a:t>
            </a:r>
          </a:p>
        </p:txBody>
      </p:sp>
    </p:spTree>
    <p:extLst>
      <p:ext uri="{BB962C8B-B14F-4D97-AF65-F5344CB8AC3E}">
        <p14:creationId xmlns:p14="http://schemas.microsoft.com/office/powerpoint/2010/main" val="31288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Religious Diversity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Anglican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Puritan/Congregationalist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Georgia, S. Carolina, N. Carolina, Virginia, Maryland, part of New York</a:t>
            </a:r>
          </a:p>
          <a:p>
            <a:r>
              <a:rPr lang="en-US" dirty="0" smtClean="0"/>
              <a:t>Supported by royal taxes</a:t>
            </a:r>
          </a:p>
          <a:p>
            <a:r>
              <a:rPr lang="en-US" dirty="0" smtClean="0"/>
              <a:t>Less strict than puritanism</a:t>
            </a:r>
          </a:p>
          <a:p>
            <a:r>
              <a:rPr lang="en-US" dirty="0" smtClean="0"/>
              <a:t>No bishop; ordination only in England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Formally established in all New England colonies except Rhode Island</a:t>
            </a:r>
          </a:p>
          <a:p>
            <a:r>
              <a:rPr lang="en-US" dirty="0" smtClean="0"/>
              <a:t>Democratically run churches led to democratic participation in politics</a:t>
            </a:r>
          </a:p>
          <a:p>
            <a:r>
              <a:rPr lang="en-US" dirty="0" smtClean="0"/>
              <a:t>Churches became increasingly political, rebellious against royal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5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degrees of toleration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Middle Colonies exercised religious toleration unusual for the time</a:t>
            </a:r>
          </a:p>
          <a:p>
            <a:pPr lvl="1"/>
            <a:r>
              <a:rPr lang="en-US" dirty="0" smtClean="0"/>
              <a:t>Pennsylvania—no tax-supported state church; freedom of worship guaranteed, but Catholics and Jews could not hold office or vote; New Jersey and Delaware also influenced by Quakers</a:t>
            </a:r>
            <a:endParaRPr lang="en-US" dirty="0"/>
          </a:p>
          <a:p>
            <a:pPr lvl="1"/>
            <a:r>
              <a:rPr lang="en-US" dirty="0" smtClean="0"/>
              <a:t>New York—no interest in religious toleration by Dutch West India Company; later limited lawmaking bodies established locally</a:t>
            </a:r>
            <a:endParaRPr lang="en-US" dirty="0"/>
          </a:p>
          <a:p>
            <a:pPr lvl="1"/>
            <a:r>
              <a:rPr lang="en-US" dirty="0" smtClean="0"/>
              <a:t>Maryland—initially Catholic; allowed religious tolerance; Act of Toleration (1649)—religious tolerance to all Christians but death penalty for those who denied divinity of Jesus (atheists, Jews)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 18</a:t>
            </a:r>
            <a:r>
              <a:rPr lang="en-US" baseline="30000" dirty="0" smtClean="0"/>
              <a:t>th</a:t>
            </a:r>
            <a:r>
              <a:rPr lang="en-US" dirty="0" smtClean="0"/>
              <a:t> c., less passion for religion in all colonies; challenges </a:t>
            </a:r>
            <a:r>
              <a:rPr lang="en-US" dirty="0"/>
              <a:t>to Puritan theology of predestination</a:t>
            </a:r>
          </a:p>
          <a:p>
            <a:pPr lvl="1"/>
            <a:r>
              <a:rPr lang="en-US" dirty="0"/>
              <a:t>Salvation by good </a:t>
            </a:r>
            <a:r>
              <a:rPr lang="en-US" dirty="0" smtClean="0"/>
              <a:t>deeds; </a:t>
            </a:r>
            <a:r>
              <a:rPr lang="en-US" dirty="0" err="1" smtClean="0"/>
              <a:t>Arminians</a:t>
            </a:r>
            <a:r>
              <a:rPr lang="en-US" dirty="0" smtClean="0"/>
              <a:t>—advocated </a:t>
            </a:r>
            <a:r>
              <a:rPr lang="en-US" dirty="0"/>
              <a:t>power of free </a:t>
            </a:r>
            <a:r>
              <a:rPr lang="en-US" dirty="0" smtClean="0"/>
              <a:t>will</a:t>
            </a:r>
            <a:endParaRPr lang="en-US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/>
              <a:t>Great Awakening began in 1730s-40s, led by Jonathan Edwards (Northampton, MA)--</a:t>
            </a:r>
            <a:r>
              <a:rPr lang="en-US" sz="2400" dirty="0" smtClean="0"/>
              <a:t>“</a:t>
            </a:r>
            <a:r>
              <a:rPr lang="en-US" sz="2400" dirty="0"/>
              <a:t>Sinners in the Hands of an Angry </a:t>
            </a:r>
            <a:r>
              <a:rPr lang="en-US" sz="2400" dirty="0" smtClean="0"/>
              <a:t>God”</a:t>
            </a:r>
            <a:endParaRPr lang="en-US" sz="2400" dirty="0"/>
          </a:p>
          <a:p>
            <a:r>
              <a:rPr lang="en-US" dirty="0" smtClean="0"/>
              <a:t>George Whitefield—English; passionate orator</a:t>
            </a:r>
          </a:p>
          <a:p>
            <a:r>
              <a:rPr lang="en-US" dirty="0" smtClean="0"/>
              <a:t>Numerous conversions at revivals</a:t>
            </a:r>
          </a:p>
          <a:p>
            <a:r>
              <a:rPr lang="en-US" dirty="0" smtClean="0"/>
              <a:t>Traditional clergy (“Old Lights”) were often skeptical of the passion/emotion evoked by “New Light” ministry</a:t>
            </a:r>
          </a:p>
          <a:p>
            <a:r>
              <a:rPr lang="en-US" dirty="0" smtClean="0"/>
              <a:t>Many denominations divided permanently</a:t>
            </a:r>
          </a:p>
          <a:p>
            <a:r>
              <a:rPr lang="en-US" dirty="0" smtClean="0"/>
              <a:t>“New light” universities established: Princeton, Brown, Rutgers, Dartmouth</a:t>
            </a:r>
          </a:p>
          <a:p>
            <a:r>
              <a:rPr lang="en-US" dirty="0" smtClean="0"/>
              <a:t>Crossed sectional and denominational lines—new American identity</a:t>
            </a:r>
          </a:p>
        </p:txBody>
      </p:sp>
    </p:spTree>
    <p:extLst>
      <p:ext uri="{BB962C8B-B14F-4D97-AF65-F5344CB8AC3E}">
        <p14:creationId xmlns:p14="http://schemas.microsoft.com/office/powerpoint/2010/main" val="6942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Acceptance of the concepts of natural laws and natural rights</a:t>
            </a:r>
          </a:p>
          <a:p>
            <a:r>
              <a:rPr lang="en-US" dirty="0" smtClean="0"/>
              <a:t>Interest in science</a:t>
            </a:r>
          </a:p>
          <a:p>
            <a:r>
              <a:rPr lang="en-US" dirty="0" smtClean="0"/>
              <a:t>Americanization of Glorious Revolution/English Bill of Rights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--Validation of self-government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--Limited powers of government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--Free expression of ideas (e.g., John Peter Zenger)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Need </a:t>
            </a:r>
            <a:r>
              <a:rPr lang="en-US" sz="3200" dirty="0"/>
              <a:t>for cheap labor, especially in southern colonies </a:t>
            </a:r>
          </a:p>
          <a:p>
            <a:pPr marL="0" indent="0">
              <a:buNone/>
            </a:pPr>
            <a:r>
              <a:rPr lang="en-US" sz="3200" dirty="0" smtClean="0"/>
              <a:t>--What didn’t work:</a:t>
            </a:r>
            <a:endParaRPr lang="en-US" sz="3200" dirty="0"/>
          </a:p>
          <a:p>
            <a:r>
              <a:rPr lang="en-US" sz="2800" dirty="0"/>
              <a:t>1. European immigrants </a:t>
            </a:r>
          </a:p>
          <a:p>
            <a:pPr lvl="1"/>
            <a:r>
              <a:rPr lang="en-US" sz="2400" dirty="0" smtClean="0"/>
              <a:t>Have </a:t>
            </a:r>
            <a:r>
              <a:rPr lang="en-US" sz="2400" dirty="0"/>
              <a:t>many opportunities for land ownership </a:t>
            </a:r>
          </a:p>
          <a:p>
            <a:pPr lvl="1"/>
            <a:r>
              <a:rPr lang="en-US" sz="2400" dirty="0" smtClean="0"/>
              <a:t>Will </a:t>
            </a:r>
            <a:r>
              <a:rPr lang="en-US" sz="2400" dirty="0"/>
              <a:t>not work on rice/tobacco plantations </a:t>
            </a:r>
          </a:p>
          <a:p>
            <a:r>
              <a:rPr lang="en-US" sz="2800" dirty="0"/>
              <a:t>2. Native Americans </a:t>
            </a:r>
          </a:p>
          <a:p>
            <a:pPr lvl="1"/>
            <a:r>
              <a:rPr lang="en-US" sz="2400" dirty="0" smtClean="0"/>
              <a:t>Prone </a:t>
            </a:r>
            <a:r>
              <a:rPr lang="en-US" sz="2400" dirty="0"/>
              <a:t>to disease </a:t>
            </a:r>
          </a:p>
          <a:p>
            <a:pPr lvl="1"/>
            <a:r>
              <a:rPr lang="en-US" sz="2400" dirty="0" smtClean="0"/>
              <a:t>Can </a:t>
            </a:r>
            <a:r>
              <a:rPr lang="en-US" sz="2400" dirty="0"/>
              <a:t>escape too easily </a:t>
            </a:r>
          </a:p>
          <a:p>
            <a:r>
              <a:rPr lang="en-US" sz="2800" dirty="0"/>
              <a:t>3. Indentured servants can only provide a temporary solution</a:t>
            </a:r>
          </a:p>
        </p:txBody>
      </p:sp>
    </p:spTree>
    <p:extLst>
      <p:ext uri="{BB962C8B-B14F-4D97-AF65-F5344CB8AC3E}">
        <p14:creationId xmlns:p14="http://schemas.microsoft.com/office/powerpoint/2010/main" val="36523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Identity before 1607?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Numerous </a:t>
            </a:r>
            <a:r>
              <a:rPr lang="en-US" dirty="0"/>
              <a:t>native American nations</a:t>
            </a:r>
          </a:p>
          <a:p>
            <a:pPr marL="274320" lvl="2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400" dirty="0" err="1"/>
              <a:t>Powhatans</a:t>
            </a:r>
            <a:r>
              <a:rPr lang="en-US" sz="2400" dirty="0"/>
              <a:t>, </a:t>
            </a:r>
            <a:r>
              <a:rPr lang="en-US" sz="2400" dirty="0" err="1"/>
              <a:t>Algonquins</a:t>
            </a:r>
            <a:r>
              <a:rPr lang="en-US" sz="2400" dirty="0"/>
              <a:t>, Iroquois, Pueblos, Sioux, Cherokee, Monacan, Chinook, Inuit, etc.</a:t>
            </a:r>
          </a:p>
          <a:p>
            <a:r>
              <a:rPr lang="en-US" dirty="0"/>
              <a:t>Variety of  economies:  Agricultural, nomadic, hunter gatherer, traders</a:t>
            </a:r>
          </a:p>
          <a:p>
            <a:r>
              <a:rPr lang="en-US" dirty="0"/>
              <a:t>Variety of governments</a:t>
            </a:r>
          </a:p>
          <a:p>
            <a:r>
              <a:rPr lang="en-US" dirty="0"/>
              <a:t>Variety of social structures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09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trade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First </a:t>
            </a:r>
            <a:r>
              <a:rPr lang="en-US" sz="2800" dirty="0"/>
              <a:t>Africans arrive in Virginia, 1619 </a:t>
            </a:r>
          </a:p>
          <a:p>
            <a:pPr lvl="1"/>
            <a:r>
              <a:rPr lang="en-US" sz="2400" dirty="0" smtClean="0"/>
              <a:t>Initially </a:t>
            </a:r>
            <a:r>
              <a:rPr lang="en-US" sz="2400" dirty="0"/>
              <a:t>treated as indentured servants </a:t>
            </a:r>
          </a:p>
          <a:p>
            <a:pPr lvl="1"/>
            <a:r>
              <a:rPr lang="en-US" sz="2400" dirty="0" smtClean="0"/>
              <a:t>As </a:t>
            </a:r>
            <a:r>
              <a:rPr lang="en-US" sz="2400" dirty="0"/>
              <a:t>numbers increase whites worry about control (e.g., Carolina) </a:t>
            </a:r>
          </a:p>
          <a:p>
            <a:r>
              <a:rPr lang="en-US" sz="2800" dirty="0" smtClean="0"/>
              <a:t>Breakup </a:t>
            </a:r>
            <a:r>
              <a:rPr lang="en-US" sz="2800" dirty="0"/>
              <a:t>of Royal African Company's monopoly stimulates slave trade </a:t>
            </a:r>
          </a:p>
          <a:p>
            <a:pPr lvl="1"/>
            <a:r>
              <a:rPr lang="en-US" sz="2400" dirty="0" smtClean="0"/>
              <a:t>Slaves </a:t>
            </a:r>
            <a:r>
              <a:rPr lang="en-US" sz="2400" dirty="0"/>
              <a:t>easy to obtain/prices reasonable </a:t>
            </a:r>
          </a:p>
          <a:p>
            <a:pPr lvl="1"/>
            <a:r>
              <a:rPr lang="en-US" sz="2400" dirty="0" smtClean="0"/>
              <a:t>Profits </a:t>
            </a:r>
            <a:r>
              <a:rPr lang="en-US" sz="2400" dirty="0"/>
              <a:t>from slave trade high </a:t>
            </a:r>
          </a:p>
          <a:p>
            <a:pPr lvl="1"/>
            <a:r>
              <a:rPr lang="en-US" sz="2400" dirty="0" smtClean="0"/>
              <a:t>Slave </a:t>
            </a:r>
            <a:r>
              <a:rPr lang="en-US" sz="2400" dirty="0"/>
              <a:t>trade fits into established trade patterns </a:t>
            </a:r>
          </a:p>
        </p:txBody>
      </p:sp>
    </p:spTree>
    <p:extLst>
      <p:ext uri="{BB962C8B-B14F-4D97-AF65-F5344CB8AC3E}">
        <p14:creationId xmlns:p14="http://schemas.microsoft.com/office/powerpoint/2010/main" val="12067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Institutionalization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Factors that made slavery easy to accept:</a:t>
            </a:r>
          </a:p>
          <a:p>
            <a:r>
              <a:rPr lang="en-US" dirty="0" smtClean="0"/>
              <a:t>1</a:t>
            </a:r>
            <a:r>
              <a:rPr lang="en-US" dirty="0"/>
              <a:t>. Southern planters gain a self-renewing labor force </a:t>
            </a:r>
          </a:p>
          <a:p>
            <a:r>
              <a:rPr lang="en-US" dirty="0"/>
              <a:t>2. In areas with large African population, control easier </a:t>
            </a:r>
          </a:p>
          <a:p>
            <a:r>
              <a:rPr lang="en-US" dirty="0"/>
              <a:t>3. Escape difficult </a:t>
            </a:r>
          </a:p>
          <a:p>
            <a:r>
              <a:rPr lang="en-US" dirty="0"/>
              <a:t>4. Belief </a:t>
            </a:r>
            <a:r>
              <a:rPr lang="en-US" dirty="0" smtClean="0"/>
              <a:t>that Africans </a:t>
            </a:r>
            <a:r>
              <a:rPr lang="en-US" dirty="0"/>
              <a:t>are inferior to Caucasians </a:t>
            </a:r>
          </a:p>
          <a:p>
            <a:r>
              <a:rPr lang="en-US" dirty="0"/>
              <a:t>5. Lack of opposition </a:t>
            </a:r>
            <a:r>
              <a:rPr lang="en-US" dirty="0" smtClean="0"/>
              <a:t>(Puritan Cotton </a:t>
            </a:r>
            <a:r>
              <a:rPr lang="en-US" dirty="0"/>
              <a:t>Mather, "What God will have to </a:t>
            </a:r>
            <a:r>
              <a:rPr lang="en-US" dirty="0" smtClean="0"/>
              <a:t>be, </a:t>
            </a:r>
            <a:r>
              <a:rPr lang="en-US" dirty="0"/>
              <a:t>the thing appointed </a:t>
            </a:r>
            <a:r>
              <a:rPr lang="en-US" dirty="0" smtClean="0"/>
              <a:t>for </a:t>
            </a:r>
            <a:r>
              <a:rPr lang="en-US" dirty="0"/>
              <a:t>you.")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Slave Codes established mid-17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457200" indent="-457200">
              <a:buAutoNum type="arabicPeriod"/>
            </a:pPr>
            <a:r>
              <a:rPr lang="en-US" dirty="0" smtClean="0"/>
              <a:t>Blacks and their children are property for life</a:t>
            </a:r>
          </a:p>
          <a:p>
            <a:pPr marL="457200" indent="-457200">
              <a:buAutoNum type="arabicPeriod"/>
            </a:pPr>
            <a:r>
              <a:rPr lang="en-US" dirty="0" smtClean="0"/>
              <a:t>Crime to teach slaves to read/write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1750, slavery legal in all colonies </a:t>
            </a:r>
          </a:p>
          <a:p>
            <a:r>
              <a:rPr lang="en-US" dirty="0" smtClean="0"/>
              <a:t>Slave </a:t>
            </a:r>
            <a:r>
              <a:rPr lang="en-US" dirty="0"/>
              <a:t>population in all colonies </a:t>
            </a:r>
          </a:p>
          <a:p>
            <a:r>
              <a:rPr lang="en-US" dirty="0" smtClean="0"/>
              <a:t>Distribution </a:t>
            </a:r>
            <a:r>
              <a:rPr lang="en-US" dirty="0"/>
              <a:t>of slaves as percent of population will vary </a:t>
            </a:r>
          </a:p>
          <a:p>
            <a:pPr lvl="1"/>
            <a:r>
              <a:rPr lang="en-US" sz="2400" dirty="0"/>
              <a:t>a. Largest slave population in north in New York (14.3 percent of total) </a:t>
            </a:r>
          </a:p>
          <a:p>
            <a:pPr lvl="1"/>
            <a:r>
              <a:rPr lang="en-US" sz="2400" dirty="0"/>
              <a:t>b. Largest slave population in south in </a:t>
            </a:r>
            <a:r>
              <a:rPr lang="en-US" dirty="0" smtClean="0"/>
              <a:t>South </a:t>
            </a:r>
            <a:r>
              <a:rPr lang="en-US" sz="2400" dirty="0" smtClean="0"/>
              <a:t>Carolina </a:t>
            </a:r>
            <a:r>
              <a:rPr lang="en-US" sz="2400" dirty="0"/>
              <a:t>(60.9 percent ) </a:t>
            </a:r>
          </a:p>
          <a:p>
            <a:r>
              <a:rPr lang="en-US" dirty="0" smtClean="0"/>
              <a:t>By </a:t>
            </a:r>
            <a:r>
              <a:rPr lang="en-US" dirty="0"/>
              <a:t>1775, 80 percent of slaves in colonies American born </a:t>
            </a:r>
          </a:p>
          <a:p>
            <a:r>
              <a:rPr lang="en-US" dirty="0" smtClean="0"/>
              <a:t>Very </a:t>
            </a:r>
            <a:r>
              <a:rPr lang="en-US" dirty="0"/>
              <a:t>few free blacks until after revolution</a:t>
            </a:r>
          </a:p>
        </p:txBody>
      </p:sp>
    </p:spTree>
    <p:extLst>
      <p:ext uri="{BB962C8B-B14F-4D97-AF65-F5344CB8AC3E}">
        <p14:creationId xmlns:p14="http://schemas.microsoft.com/office/powerpoint/2010/main" val="8632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</a:t>
            </a:r>
            <a:r>
              <a:rPr lang="en-US" dirty="0"/>
              <a:t>Awakening stimulates Christianizing of slaves </a:t>
            </a:r>
          </a:p>
          <a:p>
            <a:r>
              <a:rPr lang="en-US" dirty="0" smtClean="0"/>
              <a:t>Harsh </a:t>
            </a:r>
            <a:r>
              <a:rPr lang="en-US" dirty="0"/>
              <a:t>treatment of 17th century softens somewhat during the 18th </a:t>
            </a:r>
          </a:p>
          <a:p>
            <a:r>
              <a:rPr lang="en-US" dirty="0" smtClean="0"/>
              <a:t>Enlightenment </a:t>
            </a:r>
            <a:r>
              <a:rPr lang="en-US" dirty="0"/>
              <a:t>causes some to rethink the legitimacy of slavery</a:t>
            </a:r>
          </a:p>
        </p:txBody>
      </p:sp>
    </p:spTree>
    <p:extLst>
      <p:ext uri="{BB962C8B-B14F-4D97-AF65-F5344CB8AC3E}">
        <p14:creationId xmlns:p14="http://schemas.microsoft.com/office/powerpoint/2010/main" val="39615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Anglicization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dirty="0" smtClean="0"/>
              <a:t>The condition of being “more English” or more like England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Throughout colonies, the English culture became pretty universally adopted, regardless of the origins of the settlers/ colonists.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8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Which contributed more significantly to American identity—the Great Awakening or the Enlightenment?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40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European-Native American Relations: 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Spanish, French, British—changing relations, ranging from cooperation to violent attacks</a:t>
            </a:r>
          </a:p>
          <a:p>
            <a:r>
              <a:rPr lang="en-US" dirty="0" smtClean="0"/>
              <a:t>Native Americans universally declined because of disease</a:t>
            </a:r>
          </a:p>
          <a:p>
            <a:r>
              <a:rPr lang="en-US" dirty="0" smtClean="0"/>
              <a:t>Native Americans universally lost land to European settlers and culture to Europeans who wished to Christianize them</a:t>
            </a:r>
          </a:p>
          <a:p>
            <a:r>
              <a:rPr lang="en-US" dirty="0" smtClean="0"/>
              <a:t>Significant British/Native American Conflicts:</a:t>
            </a:r>
          </a:p>
          <a:p>
            <a:pPr lvl="1"/>
            <a:r>
              <a:rPr lang="en-US" dirty="0" smtClean="0"/>
              <a:t>Pequot War (British) 1637</a:t>
            </a:r>
          </a:p>
          <a:p>
            <a:pPr lvl="1"/>
            <a:r>
              <a:rPr lang="en-US" dirty="0" smtClean="0"/>
              <a:t>Bacon’s Rebellion (British) 1676—does this count??</a:t>
            </a:r>
          </a:p>
          <a:p>
            <a:pPr lvl="1"/>
            <a:r>
              <a:rPr lang="en-US" dirty="0" smtClean="0"/>
              <a:t>King Phillip’s War (British) 1675-6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45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Identity in Colonial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did colonists identify themselves?</a:t>
            </a:r>
          </a:p>
          <a:p>
            <a:pPr lvl="1"/>
            <a:r>
              <a:rPr lang="en-US" dirty="0"/>
              <a:t>British citizens</a:t>
            </a:r>
          </a:p>
          <a:p>
            <a:pPr lvl="1"/>
            <a:r>
              <a:rPr lang="en-US" dirty="0"/>
              <a:t>By region: Virginians, New Englanders, etc.</a:t>
            </a:r>
          </a:p>
          <a:p>
            <a:pPr lvl="1"/>
            <a:r>
              <a:rPr lang="en-US" dirty="0"/>
              <a:t>By beliefs: Puritans, Quakers, etc.</a:t>
            </a:r>
          </a:p>
          <a:p>
            <a:pPr lvl="1"/>
            <a:r>
              <a:rPr lang="en-US" dirty="0"/>
              <a:t>By social class: what were the criteria?</a:t>
            </a:r>
          </a:p>
          <a:p>
            <a:r>
              <a:rPr lang="en-US" dirty="0"/>
              <a:t>What did “American” mean to them?</a:t>
            </a:r>
          </a:p>
        </p:txBody>
      </p:sp>
    </p:spTree>
    <p:extLst>
      <p:ext uri="{BB962C8B-B14F-4D97-AF65-F5344CB8AC3E}">
        <p14:creationId xmlns:p14="http://schemas.microsoft.com/office/powerpoint/2010/main" val="32445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Virginia/Chesapeake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Motive for settlement was economic</a:t>
            </a:r>
          </a:p>
          <a:p>
            <a:r>
              <a:rPr lang="en-US" dirty="0"/>
              <a:t>Tobacco</a:t>
            </a:r>
          </a:p>
          <a:p>
            <a:r>
              <a:rPr lang="en-US" dirty="0" smtClean="0"/>
              <a:t>Colonial Government--</a:t>
            </a:r>
          </a:p>
          <a:p>
            <a:pPr lvl="1"/>
            <a:r>
              <a:rPr lang="en-US" dirty="0" smtClean="0"/>
              <a:t>Virginia Company of London, then royal colony</a:t>
            </a:r>
          </a:p>
          <a:p>
            <a:pPr lvl="1"/>
            <a:r>
              <a:rPr lang="en-US" dirty="0" smtClean="0"/>
              <a:t>Appointed governor, justices of the peace</a:t>
            </a:r>
          </a:p>
          <a:p>
            <a:pPr lvl="1"/>
            <a:r>
              <a:rPr lang="en-US" dirty="0" smtClean="0"/>
              <a:t>House of Burgesses (elected by landowning men)</a:t>
            </a:r>
          </a:p>
          <a:p>
            <a:r>
              <a:rPr lang="en-US" dirty="0"/>
              <a:t>Anglican Church</a:t>
            </a:r>
          </a:p>
          <a:p>
            <a:r>
              <a:rPr lang="en-US" dirty="0" smtClean="0"/>
              <a:t>Conflicts between social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Religion--Puritans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Massachusetts Bay Colony, influence throughout New England</a:t>
            </a:r>
          </a:p>
          <a:p>
            <a:r>
              <a:rPr lang="en-US" dirty="0" smtClean="0"/>
              <a:t>Puritan Leader John Winthrop— “City Upon a Hill”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--America as an ideal</a:t>
            </a:r>
          </a:p>
          <a:p>
            <a:r>
              <a:rPr lang="en-US" dirty="0" smtClean="0"/>
              <a:t>Education valued</a:t>
            </a:r>
          </a:p>
          <a:p>
            <a:pPr marL="320040" lvl="1" indent="0">
              <a:buNone/>
            </a:pPr>
            <a:r>
              <a:rPr lang="en-US" dirty="0" smtClean="0"/>
              <a:t>--Colleges (e.g., Harvard 1636)</a:t>
            </a:r>
          </a:p>
          <a:p>
            <a:pPr marL="320040" lvl="1" indent="0">
              <a:buNone/>
            </a:pPr>
            <a:r>
              <a:rPr lang="en-US" dirty="0" smtClean="0"/>
              <a:t>--elementary school in each town</a:t>
            </a:r>
          </a:p>
          <a:p>
            <a:pPr marL="320040" lvl="1" indent="0">
              <a:buNone/>
            </a:pPr>
            <a:r>
              <a:rPr lang="en-US" dirty="0" smtClean="0"/>
              <a:t>--Massachusetts School of Law (1642)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Patriarchal </a:t>
            </a:r>
            <a:r>
              <a:rPr lang="en-US" sz="2800" dirty="0"/>
              <a:t>family structure </a:t>
            </a:r>
          </a:p>
          <a:p>
            <a:r>
              <a:rPr lang="en-US" sz="2800" dirty="0" smtClean="0"/>
              <a:t>Early </a:t>
            </a:r>
            <a:r>
              <a:rPr lang="en-US" sz="2800" dirty="0"/>
              <a:t>marriages </a:t>
            </a:r>
          </a:p>
          <a:p>
            <a:pPr lvl="1"/>
            <a:r>
              <a:rPr lang="en-US" sz="2400" dirty="0"/>
              <a:t>a. Pregnancies often precede marriages (no stigma attached) </a:t>
            </a:r>
            <a:r>
              <a:rPr lang="en-US" sz="2400" dirty="0" smtClean="0"/>
              <a:t>, especially in southern colonies</a:t>
            </a:r>
          </a:p>
          <a:p>
            <a:pPr lvl="1"/>
            <a:r>
              <a:rPr lang="en-US" sz="2400" dirty="0" smtClean="0"/>
              <a:t>b</a:t>
            </a:r>
            <a:r>
              <a:rPr lang="en-US" sz="2400" dirty="0"/>
              <a:t>. High mortality in childbirth -- leads to remarriage </a:t>
            </a:r>
          </a:p>
          <a:p>
            <a:r>
              <a:rPr lang="en-US" sz="2800" dirty="0" smtClean="0"/>
              <a:t>Many </a:t>
            </a:r>
            <a:r>
              <a:rPr lang="en-US" sz="2800" dirty="0"/>
              <a:t>children </a:t>
            </a:r>
          </a:p>
        </p:txBody>
      </p:sp>
    </p:spTree>
    <p:extLst>
      <p:ext uri="{BB962C8B-B14F-4D97-AF65-F5344CB8AC3E}">
        <p14:creationId xmlns:p14="http://schemas.microsoft.com/office/powerpoint/2010/main" val="2124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Head </a:t>
            </a:r>
            <a:r>
              <a:rPr lang="en-US" sz="2800" dirty="0"/>
              <a:t>of family/property owner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In charge of "outside affairs" </a:t>
            </a:r>
          </a:p>
          <a:p>
            <a:pPr lvl="1"/>
            <a:r>
              <a:rPr lang="en-US" sz="2400" dirty="0"/>
              <a:t>a. Church </a:t>
            </a:r>
          </a:p>
          <a:p>
            <a:pPr lvl="1"/>
            <a:r>
              <a:rPr lang="en-US" sz="2400" dirty="0"/>
              <a:t>b. Politics </a:t>
            </a:r>
          </a:p>
          <a:p>
            <a:pPr lvl="1"/>
            <a:r>
              <a:rPr lang="en-US" sz="2400" dirty="0"/>
              <a:t>c. Law </a:t>
            </a:r>
          </a:p>
        </p:txBody>
      </p:sp>
    </p:spTree>
    <p:extLst>
      <p:ext uri="{BB962C8B-B14F-4D97-AF65-F5344CB8AC3E}">
        <p14:creationId xmlns:p14="http://schemas.microsoft.com/office/powerpoint/2010/main" val="37700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Few legal </a:t>
            </a:r>
            <a:r>
              <a:rPr lang="en-US" sz="3000" dirty="0" smtClean="0"/>
              <a:t>rights, but in south could own property</a:t>
            </a:r>
            <a:endParaRPr lang="en-US" sz="3000" dirty="0"/>
          </a:p>
          <a:p>
            <a:r>
              <a:rPr lang="en-US" sz="3000" dirty="0" smtClean="0"/>
              <a:t>Essential </a:t>
            </a:r>
            <a:r>
              <a:rPr lang="en-US" sz="3000" dirty="0"/>
              <a:t>to well-being of family </a:t>
            </a:r>
          </a:p>
          <a:p>
            <a:r>
              <a:rPr lang="en-US" sz="3000" dirty="0" smtClean="0"/>
              <a:t>In </a:t>
            </a:r>
            <a:r>
              <a:rPr lang="en-US" sz="3000" dirty="0"/>
              <a:t>charge of "inside affairs" </a:t>
            </a:r>
          </a:p>
          <a:p>
            <a:pPr lvl="1"/>
            <a:r>
              <a:rPr lang="en-US" sz="2500" dirty="0" smtClean="0"/>
              <a:t>Child </a:t>
            </a:r>
            <a:r>
              <a:rPr lang="en-US" sz="2500" dirty="0"/>
              <a:t>rearing </a:t>
            </a:r>
          </a:p>
          <a:p>
            <a:pPr lvl="1"/>
            <a:r>
              <a:rPr lang="en-US" sz="2500" dirty="0" smtClean="0"/>
              <a:t>Cultivation </a:t>
            </a:r>
            <a:r>
              <a:rPr lang="en-US" sz="2500" dirty="0"/>
              <a:t>of garden </a:t>
            </a:r>
          </a:p>
          <a:p>
            <a:pPr lvl="1"/>
            <a:r>
              <a:rPr lang="en-US" sz="2500" dirty="0" smtClean="0"/>
              <a:t>Food </a:t>
            </a:r>
            <a:r>
              <a:rPr lang="en-US" sz="2500" dirty="0"/>
              <a:t>production/preparation </a:t>
            </a:r>
          </a:p>
          <a:p>
            <a:pPr lvl="1"/>
            <a:r>
              <a:rPr lang="en-US" sz="2500" dirty="0" smtClean="0"/>
              <a:t>Responsible </a:t>
            </a:r>
            <a:r>
              <a:rPr lang="en-US" sz="2500" dirty="0"/>
              <a:t>for manufacture of clothing </a:t>
            </a:r>
          </a:p>
          <a:p>
            <a:pPr lvl="1"/>
            <a:r>
              <a:rPr lang="en-US" sz="2500" dirty="0" smtClean="0"/>
              <a:t>Responsible </a:t>
            </a:r>
            <a:r>
              <a:rPr lang="en-US" sz="2500" dirty="0"/>
              <a:t>for obtaining candles, soap, etc. </a:t>
            </a:r>
          </a:p>
          <a:p>
            <a:r>
              <a:rPr lang="en-US" sz="3000" dirty="0" smtClean="0"/>
              <a:t>Women's </a:t>
            </a:r>
            <a:r>
              <a:rPr lang="en-US" sz="3000" dirty="0"/>
              <a:t>"underground economy" </a:t>
            </a:r>
          </a:p>
          <a:p>
            <a:pPr lvl="1"/>
            <a:r>
              <a:rPr lang="en-US" sz="2400" dirty="0" smtClean="0"/>
              <a:t>Textile </a:t>
            </a:r>
            <a:r>
              <a:rPr lang="en-US" sz="2400" dirty="0"/>
              <a:t>production </a:t>
            </a:r>
          </a:p>
          <a:p>
            <a:pPr lvl="1"/>
            <a:r>
              <a:rPr lang="en-US" sz="2400" dirty="0" smtClean="0"/>
              <a:t>Dressmaking/tailoring </a:t>
            </a:r>
            <a:endParaRPr lang="en-US" sz="2400" dirty="0"/>
          </a:p>
          <a:p>
            <a:pPr lvl="1"/>
            <a:r>
              <a:rPr lang="en-US" sz="2400" dirty="0" smtClean="0"/>
              <a:t>Sale/bartering </a:t>
            </a:r>
            <a:r>
              <a:rPr lang="en-US" sz="2400" dirty="0"/>
              <a:t>of commodities (e.g., soap, candles, textiles, etc.) </a:t>
            </a:r>
          </a:p>
          <a:p>
            <a:pPr lvl="1"/>
            <a:r>
              <a:rPr lang="en-US" sz="2400" dirty="0" smtClean="0"/>
              <a:t>Midwifery </a:t>
            </a:r>
            <a:endParaRPr lang="en-US" sz="2400" dirty="0"/>
          </a:p>
          <a:p>
            <a:r>
              <a:rPr lang="en-US" sz="3000" dirty="0" smtClean="0"/>
              <a:t>Slave </a:t>
            </a:r>
            <a:r>
              <a:rPr lang="en-US" sz="3000" dirty="0"/>
              <a:t>women and women in indentured service lack rights of other women </a:t>
            </a:r>
          </a:p>
        </p:txBody>
      </p:sp>
    </p:spTree>
    <p:extLst>
      <p:ext uri="{BB962C8B-B14F-4D97-AF65-F5344CB8AC3E}">
        <p14:creationId xmlns:p14="http://schemas.microsoft.com/office/powerpoint/2010/main" val="525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7046</TotalTime>
  <Words>1201</Words>
  <Application>Microsoft Office PowerPoint</Application>
  <PresentationFormat>On-screen Show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Franklin Gothic Book</vt:lpstr>
      <vt:lpstr>Perpetua</vt:lpstr>
      <vt:lpstr>Wingdings 2</vt:lpstr>
      <vt:lpstr>Equity</vt:lpstr>
      <vt:lpstr>American Identity:  Colonial Period</vt:lpstr>
      <vt:lpstr>American Identity before 1607?</vt:lpstr>
      <vt:lpstr>European-Native American Relations:  A review</vt:lpstr>
      <vt:lpstr>American Identity in Colonial Era</vt:lpstr>
      <vt:lpstr>Virginia/Chesapeake</vt:lpstr>
      <vt:lpstr>Religion--Puritans</vt:lpstr>
      <vt:lpstr>Families</vt:lpstr>
      <vt:lpstr>Men</vt:lpstr>
      <vt:lpstr>Women</vt:lpstr>
      <vt:lpstr>Children</vt:lpstr>
      <vt:lpstr>Society</vt:lpstr>
      <vt:lpstr>Puritans</vt:lpstr>
      <vt:lpstr>Salem Witch Trials (1692-93)</vt:lpstr>
      <vt:lpstr>Religious developments</vt:lpstr>
      <vt:lpstr>Colonial Religious Diversity</vt:lpstr>
      <vt:lpstr>Varying degrees of toleration</vt:lpstr>
      <vt:lpstr>Great Awakening</vt:lpstr>
      <vt:lpstr>Impact of Enlightenment</vt:lpstr>
      <vt:lpstr>Demand for labor</vt:lpstr>
      <vt:lpstr>Slave trade in America</vt:lpstr>
      <vt:lpstr>  Institutionalization of slavery</vt:lpstr>
      <vt:lpstr>Demographics of Slavery</vt:lpstr>
      <vt:lpstr>Progress?</vt:lpstr>
      <vt:lpstr>Anglicization</vt:lpstr>
      <vt:lpstr>Question for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Identity:  Colonial Period</dc:title>
  <dc:creator>tech</dc:creator>
  <cp:lastModifiedBy>Leonard Richards</cp:lastModifiedBy>
  <cp:revision>41</cp:revision>
  <dcterms:created xsi:type="dcterms:W3CDTF">2014-09-15T14:49:28Z</dcterms:created>
  <dcterms:modified xsi:type="dcterms:W3CDTF">2017-09-07T14:44:56Z</dcterms:modified>
</cp:coreProperties>
</file>