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58" r:id="rId4"/>
    <p:sldId id="260" r:id="rId5"/>
    <p:sldId id="261" r:id="rId6"/>
    <p:sldId id="266" r:id="rId7"/>
    <p:sldId id="262" r:id="rId8"/>
    <p:sldId id="263" r:id="rId9"/>
    <p:sldId id="264" r:id="rId10"/>
    <p:sldId id="265" r:id="rId1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A9610B0A-7060-480E-B18C-2C7A78BC2A56}" type="datetimeFigureOut">
              <a:rPr lang="en-US" smtClean="0"/>
              <a:t>11/22/2016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A8B5A69C-66B4-4DBE-AFC5-2C324B97DE1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9610B0A-7060-480E-B18C-2C7A78BC2A56}" type="datetimeFigureOut">
              <a:rPr lang="en-US" smtClean="0"/>
              <a:t>11/22/2016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8B5A69C-66B4-4DBE-AFC5-2C324B97DE1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9610B0A-7060-480E-B18C-2C7A78BC2A56}" type="datetimeFigureOut">
              <a:rPr lang="en-US" smtClean="0"/>
              <a:t>11/22/2016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8B5A69C-66B4-4DBE-AFC5-2C324B97DE1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9610B0A-7060-480E-B18C-2C7A78BC2A56}" type="datetimeFigureOut">
              <a:rPr lang="en-US" smtClean="0"/>
              <a:t>11/22/2016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8B5A69C-66B4-4DBE-AFC5-2C324B97DE1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9610B0A-7060-480E-B18C-2C7A78BC2A56}" type="datetimeFigureOut">
              <a:rPr lang="en-US" smtClean="0"/>
              <a:t>11/22/2016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8B5A69C-66B4-4DBE-AFC5-2C324B97DE1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9610B0A-7060-480E-B18C-2C7A78BC2A56}" type="datetimeFigureOut">
              <a:rPr lang="en-US" smtClean="0"/>
              <a:t>11/22/2016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8B5A69C-66B4-4DBE-AFC5-2C324B97DE1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9610B0A-7060-480E-B18C-2C7A78BC2A56}" type="datetimeFigureOut">
              <a:rPr lang="en-US" smtClean="0"/>
              <a:t>11/22/2016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A8B5A69C-66B4-4DBE-AFC5-2C324B97DE1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A9610B0A-7060-480E-B18C-2C7A78BC2A56}" type="datetimeFigureOut">
              <a:rPr lang="en-US" smtClean="0"/>
              <a:t>11/22/2016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A8B5A69C-66B4-4DBE-AFC5-2C324B97DE1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A9610B0A-7060-480E-B18C-2C7A78BC2A56}" type="datetimeFigureOut">
              <a:rPr lang="en-US" smtClean="0"/>
              <a:t>11/22/2016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A8B5A69C-66B4-4DBE-AFC5-2C324B97DE1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9610B0A-7060-480E-B18C-2C7A78BC2A56}" type="datetimeFigureOut">
              <a:rPr lang="en-US" smtClean="0"/>
              <a:t>11/22/2016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8B5A69C-66B4-4DBE-AFC5-2C324B97DE1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9610B0A-7060-480E-B18C-2C7A78BC2A56}" type="datetimeFigureOut">
              <a:rPr lang="en-US" smtClean="0"/>
              <a:t>11/22/2016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8B5A69C-66B4-4DBE-AFC5-2C324B97DE13}" type="slidenum">
              <a:rPr lang="en-US" smtClean="0"/>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A9610B0A-7060-480E-B18C-2C7A78BC2A56}" type="datetimeFigureOut">
              <a:rPr lang="en-US" smtClean="0"/>
              <a:t>11/22/2016</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A8B5A69C-66B4-4DBE-AFC5-2C324B97DE1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Antebellum Reform</a:t>
            </a:r>
            <a:endParaRPr lang="en-US" dirty="0"/>
          </a:p>
        </p:txBody>
      </p:sp>
      <p:sp>
        <p:nvSpPr>
          <p:cNvPr id="3" name="Subtitle 2"/>
          <p:cNvSpPr>
            <a:spLocks noGrp="1"/>
          </p:cNvSpPr>
          <p:nvPr>
            <p:ph type="subTitle" idx="1"/>
          </p:nvPr>
        </p:nvSpPr>
        <p:spPr/>
        <p:txBody>
          <a:bodyPr>
            <a:normAutofit fontScale="85000" lnSpcReduction="20000"/>
          </a:bodyPr>
          <a:lstStyle/>
          <a:p>
            <a:r>
              <a:rPr lang="en-US" dirty="0" smtClean="0"/>
              <a:t>Second Great Awakening</a:t>
            </a:r>
          </a:p>
          <a:p>
            <a:r>
              <a:rPr lang="en-US" dirty="0" smtClean="0"/>
              <a:t>Social Reform</a:t>
            </a:r>
          </a:p>
          <a:p>
            <a:r>
              <a:rPr lang="en-US" dirty="0" smtClean="0"/>
              <a:t>Abolition</a:t>
            </a:r>
          </a:p>
          <a:p>
            <a:r>
              <a:rPr lang="en-US" dirty="0" smtClean="0"/>
              <a:t>Women’s Rights</a:t>
            </a:r>
            <a:endParaRPr lang="en-US" dirty="0"/>
          </a:p>
        </p:txBody>
      </p:sp>
    </p:spTree>
    <p:extLst>
      <p:ext uri="{BB962C8B-B14F-4D97-AF65-F5344CB8AC3E}">
        <p14:creationId xmlns:p14="http://schemas.microsoft.com/office/powerpoint/2010/main" val="1869504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Reform Movements</a:t>
            </a:r>
            <a:endParaRPr lang="en-US" dirty="0"/>
          </a:p>
        </p:txBody>
      </p:sp>
      <p:sp>
        <p:nvSpPr>
          <p:cNvPr id="3" name="Content Placeholder 2"/>
          <p:cNvSpPr>
            <a:spLocks noGrp="1"/>
          </p:cNvSpPr>
          <p:nvPr>
            <p:ph idx="1"/>
          </p:nvPr>
        </p:nvSpPr>
        <p:spPr>
          <a:xfrm>
            <a:off x="502920" y="530352"/>
            <a:ext cx="3154680" cy="4187952"/>
          </a:xfrm>
        </p:spPr>
        <p:txBody>
          <a:bodyPr>
            <a:normAutofit fontScale="92500" lnSpcReduction="20000"/>
          </a:bodyPr>
          <a:lstStyle/>
          <a:p>
            <a:r>
              <a:rPr lang="en-US" dirty="0" smtClean="0"/>
              <a:t>Temperance</a:t>
            </a:r>
          </a:p>
          <a:p>
            <a:pPr lvl="1"/>
            <a:r>
              <a:rPr lang="en-US" dirty="0" smtClean="0"/>
              <a:t>Lyman Beecher</a:t>
            </a:r>
          </a:p>
          <a:p>
            <a:r>
              <a:rPr lang="en-US" dirty="0" smtClean="0"/>
              <a:t>Education</a:t>
            </a:r>
          </a:p>
          <a:p>
            <a:pPr lvl="1"/>
            <a:r>
              <a:rPr lang="en-US" dirty="0" smtClean="0"/>
              <a:t>Horace Mann</a:t>
            </a:r>
          </a:p>
          <a:p>
            <a:pPr lvl="1"/>
            <a:r>
              <a:rPr lang="en-US" dirty="0" smtClean="0"/>
              <a:t>Lyceum Movement</a:t>
            </a:r>
          </a:p>
          <a:p>
            <a:r>
              <a:rPr lang="en-US" dirty="0" smtClean="0"/>
              <a:t>Women’s Health</a:t>
            </a:r>
          </a:p>
          <a:p>
            <a:pPr lvl="1"/>
            <a:r>
              <a:rPr lang="en-US" dirty="0" smtClean="0"/>
              <a:t>Margaret Fuller</a:t>
            </a:r>
          </a:p>
          <a:p>
            <a:r>
              <a:rPr lang="en-US" dirty="0" smtClean="0"/>
              <a:t>Prison/Asylum Reform</a:t>
            </a:r>
          </a:p>
          <a:p>
            <a:pPr lvl="1"/>
            <a:r>
              <a:rPr lang="en-US" dirty="0" smtClean="0"/>
              <a:t>Dorothea Dix</a:t>
            </a:r>
          </a:p>
          <a:p>
            <a:pPr lvl="1"/>
            <a:endParaRPr lang="en-US" dirty="0"/>
          </a:p>
        </p:txBody>
      </p:sp>
      <p:pic>
        <p:nvPicPr>
          <p:cNvPr id="2050" name="Picture 2" descr="https://upload.wikimedia.org/wikipedia/commons/thumb/7/77/John_Jr_Wiltberger%2C_Temperance_Map%2C_1838_Cornell_CUL_PJM_1049_01.jpg/800px-John_Jr_Wiltberger%2C_Temperance_Map%2C_1838_Cornell_CUL_PJM_1049_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8784" y="381000"/>
            <a:ext cx="5040416" cy="436626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749963" y="4735132"/>
            <a:ext cx="4798951" cy="646331"/>
          </a:xfrm>
          <a:prstGeom prst="rect">
            <a:avLst/>
          </a:prstGeom>
        </p:spPr>
        <p:txBody>
          <a:bodyPr wrap="square">
            <a:spAutoFit/>
          </a:bodyPr>
          <a:lstStyle/>
          <a:p>
            <a:r>
              <a:rPr lang="en-US" dirty="0"/>
              <a:t>An early allegorical map of temperance by John </a:t>
            </a:r>
            <a:r>
              <a:rPr lang="en-US" dirty="0" err="1"/>
              <a:t>Jr</a:t>
            </a:r>
            <a:r>
              <a:rPr lang="en-US" dirty="0"/>
              <a:t> </a:t>
            </a:r>
            <a:r>
              <a:rPr lang="en-US" dirty="0" err="1"/>
              <a:t>Wiltberger</a:t>
            </a:r>
            <a:r>
              <a:rPr lang="en-US" dirty="0"/>
              <a:t>, 1838.</a:t>
            </a:r>
          </a:p>
        </p:txBody>
      </p:sp>
    </p:spTree>
    <p:extLst>
      <p:ext uri="{BB962C8B-B14F-4D97-AF65-F5344CB8AC3E}">
        <p14:creationId xmlns:p14="http://schemas.microsoft.com/office/powerpoint/2010/main" val="38355203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sp>
        <p:nvSpPr>
          <p:cNvPr id="3" name="Content Placeholder 2"/>
          <p:cNvSpPr>
            <a:spLocks noGrp="1"/>
          </p:cNvSpPr>
          <p:nvPr>
            <p:ph idx="1"/>
          </p:nvPr>
        </p:nvSpPr>
        <p:spPr/>
        <p:txBody>
          <a:bodyPr>
            <a:normAutofit/>
          </a:bodyPr>
          <a:lstStyle/>
          <a:p>
            <a:r>
              <a:rPr lang="en-US" dirty="0" smtClean="0"/>
              <a:t>Key Concept 4.1.III</a:t>
            </a:r>
            <a:r>
              <a:rPr lang="en-US" dirty="0"/>
              <a:t>. Increasing numbers of Americans, many inspired by new religious and intellectual movements, worked primarily outside of government institutions to advance their ideals. </a:t>
            </a:r>
          </a:p>
          <a:p>
            <a:endParaRPr lang="en-US" dirty="0"/>
          </a:p>
        </p:txBody>
      </p:sp>
      <p:pic>
        <p:nvPicPr>
          <p:cNvPr id="6146" name="Picture 2" descr="http://www.nps.gov/nri/resources/customcf/people/Dix_inl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2857497"/>
            <a:ext cx="1716795" cy="20955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629400" y="5105399"/>
            <a:ext cx="1716795" cy="307777"/>
          </a:xfrm>
          <a:prstGeom prst="rect">
            <a:avLst/>
          </a:prstGeom>
          <a:noFill/>
        </p:spPr>
        <p:txBody>
          <a:bodyPr wrap="square" rtlCol="0">
            <a:spAutoFit/>
          </a:bodyPr>
          <a:lstStyle/>
          <a:p>
            <a:pPr algn="ctr"/>
            <a:r>
              <a:rPr lang="en-US" sz="1400" dirty="0" smtClean="0"/>
              <a:t>Dorothea Dix</a:t>
            </a:r>
            <a:endParaRPr lang="en-US" sz="1400" dirty="0"/>
          </a:p>
        </p:txBody>
      </p:sp>
      <p:pic>
        <p:nvPicPr>
          <p:cNvPr id="6148" name="Picture 4" descr="http://www.ohiohistorycentral.org/images/4/45/OHS_AL041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7679" y="2857495"/>
            <a:ext cx="1611923" cy="20955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755242" y="5074166"/>
            <a:ext cx="1716795" cy="523220"/>
          </a:xfrm>
          <a:prstGeom prst="rect">
            <a:avLst/>
          </a:prstGeom>
          <a:noFill/>
        </p:spPr>
        <p:txBody>
          <a:bodyPr wrap="square" rtlCol="0">
            <a:spAutoFit/>
          </a:bodyPr>
          <a:lstStyle/>
          <a:p>
            <a:pPr algn="ctr"/>
            <a:r>
              <a:rPr lang="en-US" sz="1400" dirty="0" smtClean="0"/>
              <a:t>Wm. Lloyd Garrison</a:t>
            </a:r>
            <a:endParaRPr lang="en-US" sz="1400" dirty="0"/>
          </a:p>
        </p:txBody>
      </p:sp>
      <p:pic>
        <p:nvPicPr>
          <p:cNvPr id="6150" name="Picture 6" descr="https://www.loc.gov/rr/program/bib/truth/images/index.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2857496"/>
            <a:ext cx="1482666" cy="209550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800600" y="5074166"/>
            <a:ext cx="1482666" cy="523220"/>
          </a:xfrm>
          <a:prstGeom prst="rect">
            <a:avLst/>
          </a:prstGeom>
          <a:noFill/>
        </p:spPr>
        <p:txBody>
          <a:bodyPr wrap="square" rtlCol="0">
            <a:spAutoFit/>
          </a:bodyPr>
          <a:lstStyle/>
          <a:p>
            <a:pPr algn="ctr"/>
            <a:r>
              <a:rPr lang="en-US" sz="1400" dirty="0" smtClean="0"/>
              <a:t>Sojourner Truth</a:t>
            </a:r>
            <a:endParaRPr lang="en-US" sz="1400" dirty="0"/>
          </a:p>
        </p:txBody>
      </p:sp>
      <p:pic>
        <p:nvPicPr>
          <p:cNvPr id="6154" name="Picture 10" descr="http://cdn.loc.gov/service/pnp/cph/3c00000/3c09000/3c09900/3c09928v.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3860" y="2857494"/>
            <a:ext cx="1678039" cy="209550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887360" y="5105400"/>
            <a:ext cx="1652639" cy="307777"/>
          </a:xfrm>
          <a:prstGeom prst="rect">
            <a:avLst/>
          </a:prstGeom>
          <a:noFill/>
        </p:spPr>
        <p:txBody>
          <a:bodyPr wrap="square" rtlCol="0">
            <a:spAutoFit/>
          </a:bodyPr>
          <a:lstStyle/>
          <a:p>
            <a:pPr algn="ctr"/>
            <a:r>
              <a:rPr lang="en-US" sz="1400" dirty="0" smtClean="0"/>
              <a:t>Horace Mann</a:t>
            </a:r>
            <a:endParaRPr lang="en-US" sz="1400" dirty="0"/>
          </a:p>
        </p:txBody>
      </p:sp>
    </p:spTree>
    <p:extLst>
      <p:ext uri="{BB962C8B-B14F-4D97-AF65-F5344CB8AC3E}">
        <p14:creationId xmlns:p14="http://schemas.microsoft.com/office/powerpoint/2010/main" val="5046055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sp>
        <p:nvSpPr>
          <p:cNvPr id="3" name="Content Placeholder 2"/>
          <p:cNvSpPr>
            <a:spLocks noGrp="1"/>
          </p:cNvSpPr>
          <p:nvPr>
            <p:ph idx="1"/>
          </p:nvPr>
        </p:nvSpPr>
        <p:spPr>
          <a:xfrm>
            <a:off x="502920" y="530352"/>
            <a:ext cx="8183880" cy="4956048"/>
          </a:xfrm>
        </p:spPr>
        <p:txBody>
          <a:bodyPr>
            <a:normAutofit fontScale="70000" lnSpcReduction="20000"/>
          </a:bodyPr>
          <a:lstStyle/>
          <a:p>
            <a:pPr>
              <a:lnSpc>
                <a:spcPct val="120000"/>
              </a:lnSpc>
            </a:pPr>
            <a:r>
              <a:rPr lang="en-US" dirty="0"/>
              <a:t>A) Americans formed new voluntary organizations that aimed to change individual behaviors and improve society through temperance and other reform efforts. </a:t>
            </a:r>
            <a:endParaRPr lang="en-US" dirty="0" smtClean="0"/>
          </a:p>
          <a:p>
            <a:pPr marL="0" indent="0">
              <a:lnSpc>
                <a:spcPct val="120000"/>
              </a:lnSpc>
              <a:buNone/>
            </a:pPr>
            <a:endParaRPr lang="en-US" dirty="0"/>
          </a:p>
          <a:p>
            <a:pPr>
              <a:lnSpc>
                <a:spcPct val="120000"/>
              </a:lnSpc>
            </a:pPr>
            <a:r>
              <a:rPr lang="en-US" dirty="0"/>
              <a:t>B) Abolitionist and antislavery movements gradually achieved emancipation in the North, contributing to the growth of the free African American population, even as many state governments restricted African Americans’ rights. Antislavery efforts in the South were largely limited to unsuccessful slave rebellions</a:t>
            </a:r>
            <a:r>
              <a:rPr lang="en-US" dirty="0" smtClean="0"/>
              <a:t>.</a:t>
            </a:r>
          </a:p>
          <a:p>
            <a:pPr marL="0" indent="0">
              <a:lnSpc>
                <a:spcPct val="120000"/>
              </a:lnSpc>
              <a:buNone/>
            </a:pPr>
            <a:r>
              <a:rPr lang="en-US" dirty="0" smtClean="0"/>
              <a:t> </a:t>
            </a:r>
            <a:endParaRPr lang="en-US" dirty="0"/>
          </a:p>
          <a:p>
            <a:pPr>
              <a:lnSpc>
                <a:spcPct val="120000"/>
              </a:lnSpc>
            </a:pPr>
            <a:r>
              <a:rPr lang="en-US" dirty="0"/>
              <a:t>C) A women’s rights movement sought to create greater equality and opportunities for women, expressing its ideals at the Seneca Falls Convention.</a:t>
            </a:r>
          </a:p>
          <a:p>
            <a:endParaRPr lang="en-US" dirty="0"/>
          </a:p>
        </p:txBody>
      </p:sp>
    </p:spTree>
    <p:extLst>
      <p:ext uri="{BB962C8B-B14F-4D97-AF65-F5344CB8AC3E}">
        <p14:creationId xmlns:p14="http://schemas.microsoft.com/office/powerpoint/2010/main" val="8852960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Antebellum Period</a:t>
            </a:r>
            <a:endParaRPr lang="en-US" dirty="0"/>
          </a:p>
        </p:txBody>
      </p:sp>
      <p:sp>
        <p:nvSpPr>
          <p:cNvPr id="3" name="Content Placeholder 2"/>
          <p:cNvSpPr>
            <a:spLocks noGrp="1"/>
          </p:cNvSpPr>
          <p:nvPr>
            <p:ph idx="1"/>
          </p:nvPr>
        </p:nvSpPr>
        <p:spPr>
          <a:xfrm>
            <a:off x="457200" y="1041400"/>
            <a:ext cx="4602480" cy="4187952"/>
          </a:xfrm>
        </p:spPr>
        <p:txBody>
          <a:bodyPr/>
          <a:lstStyle/>
          <a:p>
            <a:r>
              <a:rPr lang="en-US" dirty="0" smtClean="0"/>
              <a:t>1815-1860</a:t>
            </a:r>
          </a:p>
          <a:p>
            <a:r>
              <a:rPr lang="en-US" dirty="0" smtClean="0"/>
              <a:t>From end of War of 1812</a:t>
            </a:r>
          </a:p>
          <a:p>
            <a:pPr lvl="1"/>
            <a:r>
              <a:rPr lang="en-US" dirty="0" smtClean="0"/>
              <a:t>Solidified independence from Britain</a:t>
            </a:r>
          </a:p>
          <a:p>
            <a:pPr lvl="1"/>
            <a:r>
              <a:rPr lang="en-US" dirty="0" smtClean="0"/>
              <a:t>Increased sense of nationhood</a:t>
            </a:r>
          </a:p>
          <a:p>
            <a:r>
              <a:rPr lang="en-US" dirty="0" smtClean="0"/>
              <a:t>To onset of Civil War</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0" y="838200"/>
            <a:ext cx="3838077" cy="4606347"/>
          </a:xfrm>
          <a:prstGeom prst="rect">
            <a:avLst/>
          </a:prstGeom>
        </p:spPr>
      </p:pic>
    </p:spTree>
    <p:extLst>
      <p:ext uri="{BB962C8B-B14F-4D97-AF65-F5344CB8AC3E}">
        <p14:creationId xmlns:p14="http://schemas.microsoft.com/office/powerpoint/2010/main" val="21560525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Antebellum Period Issues</a:t>
            </a:r>
            <a:endParaRPr lang="en-US" dirty="0"/>
          </a:p>
        </p:txBody>
      </p:sp>
      <p:sp>
        <p:nvSpPr>
          <p:cNvPr id="3" name="Content Placeholder 2"/>
          <p:cNvSpPr>
            <a:spLocks noGrp="1"/>
          </p:cNvSpPr>
          <p:nvPr>
            <p:ph idx="1"/>
          </p:nvPr>
        </p:nvSpPr>
        <p:spPr>
          <a:xfrm>
            <a:off x="457200" y="457200"/>
            <a:ext cx="7467600" cy="4648200"/>
          </a:xfrm>
        </p:spPr>
        <p:txBody>
          <a:bodyPr>
            <a:normAutofit fontScale="92500"/>
          </a:bodyPr>
          <a:lstStyle/>
          <a:p>
            <a:r>
              <a:rPr lang="en-US" dirty="0"/>
              <a:t>Manifest Destiny—westward expansion</a:t>
            </a:r>
          </a:p>
          <a:p>
            <a:pPr lvl="1"/>
            <a:r>
              <a:rPr lang="en-US" dirty="0"/>
              <a:t>Indian Removal</a:t>
            </a:r>
          </a:p>
          <a:p>
            <a:pPr lvl="1"/>
            <a:r>
              <a:rPr lang="en-US" dirty="0"/>
              <a:t>Mexican-American War</a:t>
            </a:r>
          </a:p>
          <a:p>
            <a:r>
              <a:rPr lang="en-US" dirty="0" smtClean="0"/>
              <a:t>Sectionalism</a:t>
            </a:r>
          </a:p>
          <a:p>
            <a:r>
              <a:rPr lang="en-US" dirty="0" smtClean="0"/>
              <a:t>Democracy defined</a:t>
            </a:r>
          </a:p>
          <a:p>
            <a:pPr lvl="1"/>
            <a:r>
              <a:rPr lang="en-US" dirty="0" smtClean="0"/>
              <a:t>Rise and fall of Political Parties</a:t>
            </a:r>
          </a:p>
          <a:p>
            <a:pPr lvl="1"/>
            <a:r>
              <a:rPr lang="en-US" dirty="0" smtClean="0"/>
              <a:t>Universal white male suffrage</a:t>
            </a:r>
          </a:p>
          <a:p>
            <a:r>
              <a:rPr lang="en-US" dirty="0" smtClean="0"/>
              <a:t>Federal-State balance of power</a:t>
            </a:r>
          </a:p>
          <a:p>
            <a:pPr lvl="1"/>
            <a:r>
              <a:rPr lang="en-US" dirty="0" smtClean="0"/>
              <a:t>Tariffs</a:t>
            </a:r>
          </a:p>
          <a:p>
            <a:pPr lvl="1"/>
            <a:r>
              <a:rPr lang="en-US" dirty="0" smtClean="0"/>
              <a:t>Nullification</a:t>
            </a:r>
          </a:p>
          <a:p>
            <a:pPr lvl="1"/>
            <a:r>
              <a:rPr lang="en-US" dirty="0" smtClean="0"/>
              <a:t>Slavery</a:t>
            </a:r>
          </a:p>
          <a:p>
            <a:pPr marL="347472" lvl="1" indent="0">
              <a:buNone/>
            </a:pPr>
            <a:endParaRPr lang="en-US" dirty="0" smtClean="0"/>
          </a:p>
        </p:txBody>
      </p:sp>
      <p:pic>
        <p:nvPicPr>
          <p:cNvPr id="3074" name="Picture 2" descr="https://upload.wikimedia.org/wikipedia/commons/1/12/American_progres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1219200"/>
            <a:ext cx="2514600" cy="1912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63451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https://upload.wikimedia.org/wikipedia/commons/1/12/American_progres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457200"/>
            <a:ext cx="7930057" cy="6030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3183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Antebellum Period Changes</a:t>
            </a:r>
            <a:endParaRPr lang="en-US" dirty="0"/>
          </a:p>
        </p:txBody>
      </p:sp>
      <p:sp>
        <p:nvSpPr>
          <p:cNvPr id="3" name="Content Placeholder 2"/>
          <p:cNvSpPr>
            <a:spLocks noGrp="1"/>
          </p:cNvSpPr>
          <p:nvPr>
            <p:ph idx="1"/>
          </p:nvPr>
        </p:nvSpPr>
        <p:spPr>
          <a:xfrm>
            <a:off x="502920" y="530352"/>
            <a:ext cx="8183880" cy="4651248"/>
          </a:xfrm>
        </p:spPr>
        <p:txBody>
          <a:bodyPr>
            <a:normAutofit fontScale="92500" lnSpcReduction="10000"/>
          </a:bodyPr>
          <a:lstStyle/>
          <a:p>
            <a:r>
              <a:rPr lang="en-US" dirty="0"/>
              <a:t>Industrialism</a:t>
            </a:r>
          </a:p>
          <a:p>
            <a:pPr lvl="1"/>
            <a:r>
              <a:rPr lang="en-US" dirty="0" smtClean="0"/>
              <a:t>Textile Technology—Samuel Slater, Francis Cabot Lowell</a:t>
            </a:r>
          </a:p>
          <a:p>
            <a:pPr lvl="1"/>
            <a:r>
              <a:rPr lang="en-US" dirty="0" smtClean="0"/>
              <a:t>Tariffs to compete with British manufacturers</a:t>
            </a:r>
            <a:endParaRPr lang="en-US" dirty="0"/>
          </a:p>
          <a:p>
            <a:pPr lvl="1"/>
            <a:r>
              <a:rPr lang="en-US" dirty="0" smtClean="0"/>
              <a:t>Lowell System—cheap female labor</a:t>
            </a:r>
            <a:endParaRPr lang="en-US" dirty="0"/>
          </a:p>
          <a:p>
            <a:r>
              <a:rPr lang="en-US" dirty="0"/>
              <a:t>Transportation Improvements</a:t>
            </a:r>
          </a:p>
          <a:p>
            <a:pPr lvl="1"/>
            <a:r>
              <a:rPr lang="en-US" dirty="0"/>
              <a:t>Canals</a:t>
            </a:r>
          </a:p>
          <a:p>
            <a:pPr lvl="1"/>
            <a:r>
              <a:rPr lang="en-US" dirty="0" smtClean="0"/>
              <a:t>Railroads</a:t>
            </a:r>
          </a:p>
          <a:p>
            <a:pPr lvl="1"/>
            <a:r>
              <a:rPr lang="en-US" dirty="0" smtClean="0"/>
              <a:t>National Road</a:t>
            </a:r>
          </a:p>
          <a:p>
            <a:pPr lvl="1"/>
            <a:r>
              <a:rPr lang="en-US" dirty="0" smtClean="0"/>
              <a:t>American System</a:t>
            </a:r>
            <a:endParaRPr lang="en-US" dirty="0"/>
          </a:p>
          <a:p>
            <a:r>
              <a:rPr lang="en-US" dirty="0" smtClean="0"/>
              <a:t>Economic Expansion</a:t>
            </a:r>
          </a:p>
          <a:p>
            <a:pPr lvl="1"/>
            <a:r>
              <a:rPr lang="en-US" dirty="0" smtClean="0"/>
              <a:t>Panics of 1819, 1837, 1857</a:t>
            </a:r>
          </a:p>
          <a:p>
            <a:pPr lvl="1"/>
            <a:r>
              <a:rPr lang="en-US" dirty="0" smtClean="0"/>
              <a:t>Emergence of distinct middle class</a:t>
            </a:r>
          </a:p>
          <a:p>
            <a:pPr marL="347472" lvl="1" indent="0">
              <a:buNone/>
            </a:pPr>
            <a:endParaRPr lang="en-US" dirty="0" smtClean="0"/>
          </a:p>
          <a:p>
            <a:pPr lvl="1"/>
            <a:endParaRPr lang="en-US" dirty="0"/>
          </a:p>
        </p:txBody>
      </p:sp>
    </p:spTree>
    <p:extLst>
      <p:ext uri="{BB962C8B-B14F-4D97-AF65-F5344CB8AC3E}">
        <p14:creationId xmlns:p14="http://schemas.microsoft.com/office/powerpoint/2010/main" val="12595948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Antebellum Social and Cultural Changes</a:t>
            </a:r>
            <a:endParaRPr lang="en-US" dirty="0"/>
          </a:p>
        </p:txBody>
      </p:sp>
      <p:sp>
        <p:nvSpPr>
          <p:cNvPr id="3" name="Content Placeholder 2"/>
          <p:cNvSpPr>
            <a:spLocks noGrp="1"/>
          </p:cNvSpPr>
          <p:nvPr>
            <p:ph idx="1"/>
          </p:nvPr>
        </p:nvSpPr>
        <p:spPr>
          <a:xfrm>
            <a:off x="457200" y="533400"/>
            <a:ext cx="4572000" cy="4648200"/>
          </a:xfrm>
        </p:spPr>
        <p:txBody>
          <a:bodyPr>
            <a:normAutofit fontScale="92500" lnSpcReduction="20000"/>
          </a:bodyPr>
          <a:lstStyle/>
          <a:p>
            <a:r>
              <a:rPr lang="en-US" dirty="0" smtClean="0"/>
              <a:t>Immigration</a:t>
            </a:r>
          </a:p>
          <a:p>
            <a:pPr lvl="1"/>
            <a:r>
              <a:rPr lang="en-US" dirty="0" smtClean="0"/>
              <a:t>Irish, German</a:t>
            </a:r>
          </a:p>
          <a:p>
            <a:r>
              <a:rPr lang="en-US" dirty="0" smtClean="0"/>
              <a:t>Transcendentalism</a:t>
            </a:r>
          </a:p>
          <a:p>
            <a:pPr lvl="1"/>
            <a:r>
              <a:rPr lang="en-US" dirty="0" smtClean="0"/>
              <a:t>R.W. Emerson, Thoreau</a:t>
            </a:r>
          </a:p>
          <a:p>
            <a:pPr lvl="1"/>
            <a:r>
              <a:rPr lang="en-US" dirty="0" smtClean="0"/>
              <a:t>Walt Whitman</a:t>
            </a:r>
          </a:p>
          <a:p>
            <a:r>
              <a:rPr lang="en-US" dirty="0" smtClean="0"/>
              <a:t>Second </a:t>
            </a:r>
            <a:r>
              <a:rPr lang="en-US" dirty="0"/>
              <a:t>Great </a:t>
            </a:r>
            <a:r>
              <a:rPr lang="en-US" dirty="0" smtClean="0"/>
              <a:t>Awakening</a:t>
            </a:r>
          </a:p>
          <a:p>
            <a:pPr marL="365760" lvl="1"/>
            <a:r>
              <a:rPr lang="en-US" sz="2000" dirty="0" smtClean="0"/>
              <a:t>Methodists, Baptists</a:t>
            </a:r>
          </a:p>
          <a:p>
            <a:pPr marL="365760" lvl="1"/>
            <a:r>
              <a:rPr lang="en-US" sz="2000" dirty="0" smtClean="0"/>
              <a:t>African Methodist </a:t>
            </a:r>
            <a:r>
              <a:rPr lang="en-US" sz="2000" dirty="0" err="1" smtClean="0"/>
              <a:t>Episcopals</a:t>
            </a:r>
            <a:r>
              <a:rPr lang="en-US" sz="2000" dirty="0" smtClean="0"/>
              <a:t> (AME)</a:t>
            </a:r>
          </a:p>
          <a:p>
            <a:pPr marL="365760" lvl="1"/>
            <a:r>
              <a:rPr lang="en-US" sz="2000" dirty="0" smtClean="0"/>
              <a:t>Burned-Over District (NY)</a:t>
            </a:r>
          </a:p>
          <a:p>
            <a:pPr marL="365760" lvl="1"/>
            <a:r>
              <a:rPr lang="en-US" sz="2000" dirty="0" smtClean="0"/>
              <a:t>Mormons</a:t>
            </a:r>
            <a:endParaRPr lang="en-US" sz="2000" dirty="0"/>
          </a:p>
          <a:p>
            <a:r>
              <a:rPr lang="en-US" dirty="0" smtClean="0"/>
              <a:t>Utopian Communities</a:t>
            </a:r>
          </a:p>
          <a:p>
            <a:pPr lvl="1"/>
            <a:r>
              <a:rPr lang="en-US" dirty="0" smtClean="0"/>
              <a:t>Oneida, Fourier, </a:t>
            </a:r>
          </a:p>
        </p:txBody>
      </p:sp>
      <p:pic>
        <p:nvPicPr>
          <p:cNvPr id="4098" name="Picture 2" descr="http://www.oberlin.edu/archive/teaching/projects/hist213/ofrs/lady_graduates_ofr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2006229"/>
            <a:ext cx="3429000" cy="189795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867400" y="1066800"/>
            <a:ext cx="2590800" cy="923330"/>
          </a:xfrm>
          <a:prstGeom prst="rect">
            <a:avLst/>
          </a:prstGeom>
        </p:spPr>
        <p:txBody>
          <a:bodyPr wrap="square">
            <a:spAutoFit/>
          </a:bodyPr>
          <a:lstStyle/>
          <a:p>
            <a:pPr algn="r"/>
            <a:r>
              <a:rPr lang="en-US" dirty="0"/>
              <a:t>The Oberlin Female Reform Society, 1835-1857</a:t>
            </a:r>
          </a:p>
        </p:txBody>
      </p:sp>
    </p:spTree>
    <p:extLst>
      <p:ext uri="{BB962C8B-B14F-4D97-AF65-F5344CB8AC3E}">
        <p14:creationId xmlns:p14="http://schemas.microsoft.com/office/powerpoint/2010/main" val="1636086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Great Awakening</a:t>
            </a:r>
            <a:endParaRPr lang="en-US" dirty="0"/>
          </a:p>
        </p:txBody>
      </p:sp>
      <p:sp>
        <p:nvSpPr>
          <p:cNvPr id="3" name="Content Placeholder 2"/>
          <p:cNvSpPr>
            <a:spLocks noGrp="1"/>
          </p:cNvSpPr>
          <p:nvPr>
            <p:ph idx="1"/>
          </p:nvPr>
        </p:nvSpPr>
        <p:spPr>
          <a:xfrm>
            <a:off x="502920" y="530352"/>
            <a:ext cx="3916680" cy="4879848"/>
          </a:xfrm>
        </p:spPr>
        <p:txBody>
          <a:bodyPr>
            <a:normAutofit/>
          </a:bodyPr>
          <a:lstStyle/>
          <a:p>
            <a:pPr marL="0" lvl="1"/>
            <a:r>
              <a:rPr lang="en-US" dirty="0" smtClean="0"/>
              <a:t>Widespread </a:t>
            </a:r>
            <a:r>
              <a:rPr lang="en-US" dirty="0"/>
              <a:t>religious change </a:t>
            </a:r>
          </a:p>
          <a:p>
            <a:pPr marL="0" lvl="1"/>
            <a:r>
              <a:rPr lang="en-US" dirty="0"/>
              <a:t>Reduced authority of clergy</a:t>
            </a:r>
          </a:p>
          <a:p>
            <a:pPr marL="0" lvl="1"/>
            <a:r>
              <a:rPr lang="en-US" dirty="0"/>
              <a:t>Revival meetings </a:t>
            </a:r>
            <a:endParaRPr lang="en-US" dirty="0" smtClean="0"/>
          </a:p>
          <a:p>
            <a:pPr marL="0" lvl="1"/>
            <a:r>
              <a:rPr lang="en-US" dirty="0" smtClean="0"/>
              <a:t>Evangelism</a:t>
            </a:r>
            <a:endParaRPr lang="en-US" dirty="0"/>
          </a:p>
          <a:p>
            <a:pPr marL="0" lvl="1"/>
            <a:r>
              <a:rPr lang="en-US" dirty="0"/>
              <a:t>Belief that individuals are responsible for their own morality and improving that of others in their </a:t>
            </a:r>
            <a:r>
              <a:rPr lang="en-US" dirty="0" smtClean="0"/>
              <a:t>communities</a:t>
            </a:r>
          </a:p>
          <a:p>
            <a:pPr marL="0" indent="0">
              <a:buNone/>
            </a:pPr>
            <a:endParaRPr lang="en-US" dirty="0"/>
          </a:p>
        </p:txBody>
      </p:sp>
      <p:pic>
        <p:nvPicPr>
          <p:cNvPr id="1026" name="Picture 2" descr="http://www.sjsapush.com/resources/second%20gre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7574" y="609600"/>
            <a:ext cx="3903081" cy="2362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607574" y="3276600"/>
            <a:ext cx="3903081" cy="923330"/>
          </a:xfrm>
          <a:prstGeom prst="rect">
            <a:avLst/>
          </a:prstGeom>
        </p:spPr>
        <p:txBody>
          <a:bodyPr wrap="square">
            <a:spAutoFit/>
          </a:bodyPr>
          <a:lstStyle/>
          <a:p>
            <a:pPr marL="0" lvl="1"/>
            <a:r>
              <a:rPr lang="en-US" i="1" dirty="0" smtClean="0"/>
              <a:t>“Religion is the work of man. It is something for man to do.”—</a:t>
            </a:r>
            <a:r>
              <a:rPr lang="en-US" dirty="0" smtClean="0"/>
              <a:t>Charles </a:t>
            </a:r>
            <a:r>
              <a:rPr lang="en-US" dirty="0" err="1" smtClean="0"/>
              <a:t>Grandison</a:t>
            </a:r>
            <a:r>
              <a:rPr lang="en-US" dirty="0" smtClean="0"/>
              <a:t> Finney</a:t>
            </a:r>
            <a:endParaRPr lang="en-US" dirty="0"/>
          </a:p>
        </p:txBody>
      </p:sp>
    </p:spTree>
    <p:extLst>
      <p:ext uri="{BB962C8B-B14F-4D97-AF65-F5344CB8AC3E}">
        <p14:creationId xmlns:p14="http://schemas.microsoft.com/office/powerpoint/2010/main" val="35372481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1335</TotalTime>
  <Words>373</Words>
  <Application>Microsoft Office PowerPoint</Application>
  <PresentationFormat>On-screen Show (4:3)</PresentationFormat>
  <Paragraphs>80</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Verdana</vt:lpstr>
      <vt:lpstr>Wingdings 2</vt:lpstr>
      <vt:lpstr>Aspect</vt:lpstr>
      <vt:lpstr>Antebellum Reform</vt:lpstr>
      <vt:lpstr>Key Concepts</vt:lpstr>
      <vt:lpstr>Key Concepts</vt:lpstr>
      <vt:lpstr>Antebellum Period</vt:lpstr>
      <vt:lpstr>Antebellum Period Issues</vt:lpstr>
      <vt:lpstr>PowerPoint Presentation</vt:lpstr>
      <vt:lpstr>Antebellum Period Changes</vt:lpstr>
      <vt:lpstr>Antebellum Social and Cultural Changes</vt:lpstr>
      <vt:lpstr>Second Great Awakening</vt:lpstr>
      <vt:lpstr>Reform Movements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Antebellum Reform</dc:title>
  <dc:creator>tech</dc:creator>
  <cp:lastModifiedBy>Leonard Richards</cp:lastModifiedBy>
  <cp:revision>14</cp:revision>
  <cp:lastPrinted>2015-12-07T17:10:46Z</cp:lastPrinted>
  <dcterms:created xsi:type="dcterms:W3CDTF">2015-12-07T03:06:00Z</dcterms:created>
  <dcterms:modified xsi:type="dcterms:W3CDTF">2016-11-22T18:24:21Z</dcterms:modified>
</cp:coreProperties>
</file>