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7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64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65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6" r:id="rId53"/>
    <p:sldId id="367" r:id="rId54"/>
    <p:sldId id="368" r:id="rId55"/>
    <p:sldId id="369" r:id="rId56"/>
    <p:sldId id="373" r:id="rId57"/>
    <p:sldId id="370" r:id="rId58"/>
    <p:sldId id="374" r:id="rId59"/>
    <p:sldId id="371" r:id="rId60"/>
    <p:sldId id="375" r:id="rId61"/>
    <p:sldId id="372" r:id="rId62"/>
    <p:sldId id="376" r:id="rId63"/>
    <p:sldId id="377" r:id="rId64"/>
    <p:sldId id="382" r:id="rId65"/>
    <p:sldId id="379" r:id="rId66"/>
    <p:sldId id="383" r:id="rId67"/>
    <p:sldId id="378" r:id="rId68"/>
    <p:sldId id="384" r:id="rId69"/>
    <p:sldId id="380" r:id="rId70"/>
    <p:sldId id="385" r:id="rId71"/>
    <p:sldId id="381" r:id="rId72"/>
    <p:sldId id="386" r:id="rId73"/>
    <p:sldId id="387" r:id="rId74"/>
    <p:sldId id="392" r:id="rId75"/>
    <p:sldId id="388" r:id="rId76"/>
    <p:sldId id="393" r:id="rId77"/>
    <p:sldId id="389" r:id="rId78"/>
    <p:sldId id="394" r:id="rId79"/>
    <p:sldId id="390" r:id="rId80"/>
    <p:sldId id="395" r:id="rId81"/>
    <p:sldId id="391" r:id="rId82"/>
    <p:sldId id="396" r:id="rId83"/>
    <p:sldId id="397" r:id="rId84"/>
    <p:sldId id="402" r:id="rId85"/>
    <p:sldId id="398" r:id="rId86"/>
    <p:sldId id="403" r:id="rId87"/>
    <p:sldId id="399" r:id="rId88"/>
    <p:sldId id="404" r:id="rId89"/>
    <p:sldId id="400" r:id="rId90"/>
    <p:sldId id="405" r:id="rId91"/>
    <p:sldId id="401" r:id="rId92"/>
    <p:sldId id="406" r:id="rId93"/>
    <p:sldId id="407" r:id="rId94"/>
    <p:sldId id="412" r:id="rId95"/>
    <p:sldId id="408" r:id="rId96"/>
    <p:sldId id="413" r:id="rId97"/>
    <p:sldId id="409" r:id="rId98"/>
    <p:sldId id="414" r:id="rId99"/>
    <p:sldId id="410" r:id="rId100"/>
    <p:sldId id="415" r:id="rId101"/>
    <p:sldId id="411" r:id="rId102"/>
    <p:sldId id="416" r:id="rId103"/>
    <p:sldId id="311" r:id="rId104"/>
    <p:sldId id="309" r:id="rId105"/>
    <p:sldId id="417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14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8A150-0FAC-4C57-B13D-EDEF9D28CF7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52B85-1FE6-43C2-9675-B8311A5E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2B85-1FE6-43C2-9675-B8311A5E21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0AE56B-EF18-45BD-8772-385857E47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7A85-35D8-42CF-BE70-2CBB28E04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6C79-91A7-4DC3-9C8E-F77A8D65D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434AA0-A671-4E6B-9598-933C54AC8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36A61-328F-4866-8C61-DF1356612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B2D1-214D-46B1-AE31-F5ADF8E80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E4269-2D04-4F03-9EB1-EB16A655C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329C1-A790-4F34-8712-A984B8C8C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BD3C1-DB98-4D13-BD4E-D5100A335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C9CF-6F2B-4E06-9152-E9342DA7C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B288B-00F6-424A-870D-E291FFE2A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8DDFB-0404-48B3-B11A-88CB79807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F8C71E-AC98-45D9-B684-BD3B690EAA2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2.xml"/><Relationship Id="rId18" Type="http://schemas.openxmlformats.org/officeDocument/2006/relationships/slide" Target="slide44.xml"/><Relationship Id="rId26" Type="http://schemas.openxmlformats.org/officeDocument/2006/relationships/slide" Target="slide48.xml"/><Relationship Id="rId3" Type="http://schemas.openxmlformats.org/officeDocument/2006/relationships/audio" Target="../media/audio1.wav"/><Relationship Id="rId21" Type="http://schemas.openxmlformats.org/officeDocument/2006/relationships/slide" Target="slide36.xml"/><Relationship Id="rId7" Type="http://schemas.openxmlformats.org/officeDocument/2006/relationships/slide" Target="slide4.xml"/><Relationship Id="rId12" Type="http://schemas.openxmlformats.org/officeDocument/2006/relationships/slide" Target="slide32.xml"/><Relationship Id="rId17" Type="http://schemas.openxmlformats.org/officeDocument/2006/relationships/slide" Target="slide34.xml"/><Relationship Id="rId25" Type="http://schemas.openxmlformats.org/officeDocument/2006/relationships/slide" Target="slide3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4.xml"/><Relationship Id="rId20" Type="http://schemas.openxmlformats.org/officeDocument/2006/relationships/slide" Target="slide26.xml"/><Relationship Id="rId29" Type="http://schemas.openxmlformats.org/officeDocument/2006/relationships/slide" Target="slide40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24" Type="http://schemas.openxmlformats.org/officeDocument/2006/relationships/slide" Target="slide28.xml"/><Relationship Id="rId5" Type="http://schemas.openxmlformats.org/officeDocument/2006/relationships/image" Target="../media/image1.wmf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28" Type="http://schemas.openxmlformats.org/officeDocument/2006/relationships/slide" Target="slide30.xml"/><Relationship Id="rId10" Type="http://schemas.openxmlformats.org/officeDocument/2006/relationships/slide" Target="slide10.xml"/><Relationship Id="rId19" Type="http://schemas.openxmlformats.org/officeDocument/2006/relationships/slide" Target="slide16.xml"/><Relationship Id="rId31" Type="http://schemas.openxmlformats.org/officeDocument/2006/relationships/slide" Target="slide52.xml"/><Relationship Id="rId4" Type="http://schemas.openxmlformats.org/officeDocument/2006/relationships/oleObject" Target="../embeddings/Microsoft_Word_97_-_2003_Document1.doc"/><Relationship Id="rId9" Type="http://schemas.openxmlformats.org/officeDocument/2006/relationships/slide" Target="slide8.xml"/><Relationship Id="rId14" Type="http://schemas.openxmlformats.org/officeDocument/2006/relationships/slide" Target="slide42.xml"/><Relationship Id="rId22" Type="http://schemas.openxmlformats.org/officeDocument/2006/relationships/slide" Target="slide46.xml"/><Relationship Id="rId27" Type="http://schemas.openxmlformats.org/officeDocument/2006/relationships/slide" Target="slide20.xml"/><Relationship Id="rId30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y%20Documents\final_Q.wav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73.xml"/><Relationship Id="rId18" Type="http://schemas.openxmlformats.org/officeDocument/2006/relationships/slide" Target="slide95.xml"/><Relationship Id="rId26" Type="http://schemas.openxmlformats.org/officeDocument/2006/relationships/slide" Target="slide99.xml"/><Relationship Id="rId3" Type="http://schemas.openxmlformats.org/officeDocument/2006/relationships/audio" Target="../media/audio1.wav"/><Relationship Id="rId21" Type="http://schemas.openxmlformats.org/officeDocument/2006/relationships/slide" Target="slide87.xml"/><Relationship Id="rId7" Type="http://schemas.openxmlformats.org/officeDocument/2006/relationships/slide" Target="slide55.xml"/><Relationship Id="rId12" Type="http://schemas.openxmlformats.org/officeDocument/2006/relationships/slide" Target="slide83.xml"/><Relationship Id="rId17" Type="http://schemas.openxmlformats.org/officeDocument/2006/relationships/slide" Target="slide85.xml"/><Relationship Id="rId25" Type="http://schemas.openxmlformats.org/officeDocument/2006/relationships/slide" Target="slide89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75.xml"/><Relationship Id="rId20" Type="http://schemas.openxmlformats.org/officeDocument/2006/relationships/slide" Target="slide77.xml"/><Relationship Id="rId29" Type="http://schemas.openxmlformats.org/officeDocument/2006/relationships/slide" Target="slide91.xml"/><Relationship Id="rId1" Type="http://schemas.openxmlformats.org/officeDocument/2006/relationships/vmlDrawing" Target="../drawings/vmlDrawing2.vml"/><Relationship Id="rId6" Type="http://schemas.openxmlformats.org/officeDocument/2006/relationships/slide" Target="slide53.xml"/><Relationship Id="rId11" Type="http://schemas.openxmlformats.org/officeDocument/2006/relationships/slide" Target="slide63.xml"/><Relationship Id="rId24" Type="http://schemas.openxmlformats.org/officeDocument/2006/relationships/slide" Target="slide79.xml"/><Relationship Id="rId5" Type="http://schemas.openxmlformats.org/officeDocument/2006/relationships/image" Target="../media/image1.wmf"/><Relationship Id="rId15" Type="http://schemas.openxmlformats.org/officeDocument/2006/relationships/slide" Target="slide65.xml"/><Relationship Id="rId23" Type="http://schemas.openxmlformats.org/officeDocument/2006/relationships/slide" Target="slide69.xml"/><Relationship Id="rId28" Type="http://schemas.openxmlformats.org/officeDocument/2006/relationships/slide" Target="slide81.xml"/><Relationship Id="rId10" Type="http://schemas.openxmlformats.org/officeDocument/2006/relationships/slide" Target="slide61.xml"/><Relationship Id="rId19" Type="http://schemas.openxmlformats.org/officeDocument/2006/relationships/slide" Target="slide67.xml"/><Relationship Id="rId31" Type="http://schemas.openxmlformats.org/officeDocument/2006/relationships/slide" Target="slide103.xml"/><Relationship Id="rId4" Type="http://schemas.openxmlformats.org/officeDocument/2006/relationships/oleObject" Target="../embeddings/Microsoft_Word_97_-_2003_Document2.doc"/><Relationship Id="rId9" Type="http://schemas.openxmlformats.org/officeDocument/2006/relationships/slide" Target="slide59.xml"/><Relationship Id="rId14" Type="http://schemas.openxmlformats.org/officeDocument/2006/relationships/slide" Target="slide93.xml"/><Relationship Id="rId22" Type="http://schemas.openxmlformats.org/officeDocument/2006/relationships/slide" Target="slide97.xml"/><Relationship Id="rId27" Type="http://schemas.openxmlformats.org/officeDocument/2006/relationships/slide" Target="slide71.xml"/><Relationship Id="rId30" Type="http://schemas.openxmlformats.org/officeDocument/2006/relationships/slide" Target="slide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folHlink"/>
                </a:solidFill>
              </a:rPr>
              <a:t>Jeopardy</a:t>
            </a:r>
            <a:endParaRPr lang="en-US" dirty="0"/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Document" r:id="rId4" imgW="7928640" imgH="4730760" progId="Word.Document.8">
                  <p:embed/>
                </p:oleObj>
              </mc:Choice>
              <mc:Fallback>
                <p:oleObj name="Document" r:id="rId4" imgW="7928640" imgH="47307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984890" y="1687489"/>
            <a:ext cx="1301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Early America</a:t>
            </a:r>
            <a:endParaRPr lang="en-US" sz="1800" dirty="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362200" y="1752600"/>
            <a:ext cx="1447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937000" y="1574846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Expansion &amp; Reform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475288" y="1608312"/>
            <a:ext cx="1371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Civil War/ </a:t>
            </a:r>
            <a:r>
              <a:rPr lang="en-US" sz="1400" dirty="0" smtClean="0">
                <a:solidFill>
                  <a:schemeClr val="bg2"/>
                </a:solidFill>
              </a:rPr>
              <a:t>Reconstruction</a:t>
            </a:r>
            <a:endParaRPr lang="en-US" sz="1400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009606" y="1582013"/>
            <a:ext cx="132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Gilded Age</a:t>
            </a:r>
            <a:endParaRPr lang="en-US" sz="2000" dirty="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sldjump"/>
              </a:rPr>
              <a:t>Q $100</a:t>
            </a:r>
            <a:endParaRPr lang="en-US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sldjump"/>
              </a:rPr>
              <a:t>Q $200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$300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9" action="ppaction://hlinksldjump"/>
              </a:rPr>
              <a:t>Q $400</a:t>
            </a:r>
            <a:endParaRPr lang="en-US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0" action="ppaction://hlinksldjump"/>
              </a:rPr>
              <a:t>Q $500</a:t>
            </a:r>
            <a:endParaRPr lang="en-US" dirty="0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1" action="ppaction://hlinksldjump"/>
              </a:rPr>
              <a:t>Q $100</a:t>
            </a:r>
            <a:endParaRPr lang="en-US" dirty="0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$100</a:t>
            </a:r>
            <a:endParaRPr lang="en-US" dirty="0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3" action="ppaction://hlinksldjump"/>
              </a:rPr>
              <a:t>Q $100</a:t>
            </a:r>
            <a:endParaRPr lang="en-US" dirty="0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4" action="ppaction://hlinksldjump"/>
              </a:rPr>
              <a:t>Q $100</a:t>
            </a:r>
            <a:endParaRPr lang="en-US" dirty="0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5" action="ppaction://hlinksldjump"/>
              </a:rPr>
              <a:t>Q $200</a:t>
            </a:r>
            <a:endParaRPr lang="en-US" dirty="0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6" action="ppaction://hlinksldjump"/>
              </a:rPr>
              <a:t>Q $200</a:t>
            </a:r>
            <a:endParaRPr lang="en-US" dirty="0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7" action="ppaction://hlinksldjump"/>
              </a:rPr>
              <a:t>Q $200</a:t>
            </a:r>
            <a:endParaRPr lang="en-US" dirty="0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8" action="ppaction://hlinksldjump"/>
              </a:rPr>
              <a:t>Q $200</a:t>
            </a:r>
            <a:endParaRPr lang="en-US" dirty="0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$300</a:t>
            </a:r>
            <a:endParaRPr lang="en-US" dirty="0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0" action="ppaction://hlinksldjump"/>
              </a:rPr>
              <a:t>Q $300</a:t>
            </a:r>
            <a:endParaRPr lang="en-US" dirty="0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1" action="ppaction://hlinksldjump"/>
              </a:rPr>
              <a:t>Q $300</a:t>
            </a:r>
            <a:endParaRPr lang="en-US" dirty="0"/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2" action="ppaction://hlinksldjump"/>
              </a:rPr>
              <a:t>Q $300</a:t>
            </a:r>
            <a:endParaRPr lang="en-US" dirty="0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3" action="ppaction://hlinksldjump"/>
              </a:rPr>
              <a:t>Q $400</a:t>
            </a:r>
            <a:endParaRPr lang="en-US" dirty="0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4" action="ppaction://hlinksldjump"/>
              </a:rPr>
              <a:t>Q $400</a:t>
            </a:r>
            <a:endParaRPr lang="en-US" dirty="0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5" action="ppaction://hlinksldjump"/>
              </a:rPr>
              <a:t>Q $400</a:t>
            </a:r>
            <a:endParaRPr lang="en-US" dirty="0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6" action="ppaction://hlinksldjump"/>
              </a:rPr>
              <a:t>Q $400</a:t>
            </a:r>
            <a:endParaRPr lang="en-US" dirty="0"/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7" action="ppaction://hlinksldjump"/>
              </a:rPr>
              <a:t>Q $500</a:t>
            </a:r>
            <a:endParaRPr lang="en-US" dirty="0"/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8" action="ppaction://hlinksldjump"/>
              </a:rPr>
              <a:t>Q $500</a:t>
            </a:r>
            <a:endParaRPr lang="en-US" dirty="0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9" action="ppaction://hlinksldjump"/>
              </a:rPr>
              <a:t>Q $500</a:t>
            </a:r>
            <a:endParaRPr lang="en-US" dirty="0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0" action="ppaction://hlinksldjump"/>
              </a:rPr>
              <a:t>Q $500</a:t>
            </a:r>
            <a:endParaRPr lang="en-US" dirty="0"/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6765925" y="6324600"/>
            <a:ext cx="2278188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hlinkClick r:id="rId31" action="ppaction://hlinksldjump"/>
              </a:rPr>
              <a:t>Double </a:t>
            </a:r>
            <a:r>
              <a:rPr lang="en-US" dirty="0">
                <a:hlinkClick r:id="rId31" action="ppaction://hlinksldjump"/>
              </a:rPr>
              <a:t>Jeopardy</a:t>
            </a:r>
            <a:endParaRPr lang="en-US" dirty="0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2408119" y="1562146"/>
            <a:ext cx="15542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Revolution/ New Nation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4" grpId="0" build="p" autoUpdateAnimBg="0"/>
      <p:bldP spid="71686" grpId="0" build="p" autoUpdateAnimBg="0"/>
      <p:bldP spid="71687" grpId="0" build="p" autoUpdateAnimBg="0"/>
      <p:bldP spid="71688" grpId="0" build="p" autoUpdateAnimBg="0"/>
      <p:bldP spid="71689" grpId="0"/>
      <p:bldP spid="71689" grpId="1"/>
      <p:bldP spid="71690" grpId="0"/>
      <p:bldP spid="71690" grpId="1"/>
      <p:bldP spid="7171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Which colony was established as a business venture?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77827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French Indochina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48200" y="2209800"/>
            <a:ext cx="1981200" cy="3727609"/>
            <a:chOff x="5867400" y="1657926"/>
            <a:chExt cx="2667000" cy="4796789"/>
          </a:xfrm>
        </p:grpSpPr>
        <p:pic>
          <p:nvPicPr>
            <p:cNvPr id="7" name="Picture 2" descr="http://www.ephotopix.com/image/asia/vietnam_outline_map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57926"/>
              <a:ext cx="2667000" cy="479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7620000" y="1657926"/>
              <a:ext cx="914400" cy="24707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22098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Alger Hiss is associated with what conflict following the end of WWII?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02415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Cold War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Jeopardy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Category:  </a:t>
            </a:r>
            <a:r>
              <a:rPr lang="en-US" dirty="0" smtClean="0"/>
              <a:t>Presidents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 dirty="0"/>
              <a:t>Final Jeopardy</a:t>
            </a:r>
            <a:endParaRPr lang="en-US" dirty="0"/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143000" y="1600200"/>
            <a:ext cx="701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Civil Service Reform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Rough Riders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Panama Canal</a:t>
            </a: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Conservation</a:t>
            </a: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Bull-Moose Party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209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Theodore Roosevelt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3730" name="Picture 2" descr="http://www.uncompromisingcommitment.org/wp-content/sdaolpu/2012/11/UC-Ted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77295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693325" y="3200400"/>
            <a:ext cx="1687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Virginia</a:t>
            </a:r>
            <a:endParaRPr lang="en-US" dirty="0"/>
          </a:p>
        </p:txBody>
      </p:sp>
      <p:sp>
        <p:nvSpPr>
          <p:cNvPr id="819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5791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5029200"/>
            <a:ext cx="473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Who is the artist?</a:t>
            </a:r>
            <a:endParaRPr lang="en-US" sz="4000" dirty="0"/>
          </a:p>
        </p:txBody>
      </p:sp>
      <p:pic>
        <p:nvPicPr>
          <p:cNvPr id="73730" name="Picture 2" descr="http://teachinghistory.org/files/joinord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2093228"/>
            <a:ext cx="4200525" cy="29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895600" y="2895600"/>
            <a:ext cx="3659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Benjamin Franklin</a:t>
            </a:r>
            <a:endParaRPr lang="en-US" sz="3600" dirty="0"/>
          </a:p>
        </p:txBody>
      </p:sp>
      <p:sp>
        <p:nvSpPr>
          <p:cNvPr id="839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358900" y="48768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During what conflict was this image created?</a:t>
            </a:r>
            <a:endParaRPr lang="en-US" dirty="0"/>
          </a:p>
        </p:txBody>
      </p:sp>
      <p:pic>
        <p:nvPicPr>
          <p:cNvPr id="74754" name="Picture 2" descr="http://teachinghistory.org/files/joinord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988564"/>
            <a:ext cx="4114800" cy="29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438400" y="2763140"/>
            <a:ext cx="4409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French and Indian War</a:t>
            </a:r>
            <a:endParaRPr lang="en-US" dirty="0"/>
          </a:p>
        </p:txBody>
      </p:sp>
      <p:sp>
        <p:nvSpPr>
          <p:cNvPr id="860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President can veto an act passed by Congress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Congress can override a veto by the President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Courts can declare a law unconstitutional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810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idea is reflected in this list of powers?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667000" y="3124199"/>
            <a:ext cx="4108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Checks and Balances</a:t>
            </a:r>
            <a:endParaRPr lang="en-US" dirty="0"/>
          </a:p>
        </p:txBody>
      </p:sp>
      <p:sp>
        <p:nvSpPr>
          <p:cNvPr id="880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00200" y="2819400"/>
            <a:ext cx="6019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document written by Thomas Jefferson directly influenced the First Amendment?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447800" y="2743199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Virginia Statute </a:t>
            </a:r>
          </a:p>
          <a:p>
            <a:pPr algn="ctr"/>
            <a:r>
              <a:rPr lang="en-US" sz="3600" dirty="0" smtClean="0"/>
              <a:t>for Religious Freedom</a:t>
            </a:r>
            <a:endParaRPr lang="en-US" dirty="0"/>
          </a:p>
        </p:txBody>
      </p:sp>
      <p:sp>
        <p:nvSpPr>
          <p:cNvPr id="901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889125" y="3168650"/>
            <a:ext cx="5426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did Europeans bring to America that caused the most destruction for indigenous people?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49400" y="4114800"/>
            <a:ext cx="609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Which early American political party agreed with the positions listed above?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Opposed the Bank of the United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Opposed the Jay Treaty with Great Britain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Favored an economy based on agriculture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Revolution and New Nation</a:t>
            </a:r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09800" y="3124200"/>
            <a:ext cx="4775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Democratic-Republicans</a:t>
            </a:r>
            <a:endParaRPr lang="en-US" dirty="0"/>
          </a:p>
        </p:txBody>
      </p:sp>
      <p:sp>
        <p:nvSpPr>
          <p:cNvPr id="921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$100 Question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Under the leadership of what Democratic president did suffrage expand for white men?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Expansion and Reform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Andrew Jackson</a:t>
            </a:r>
            <a:endParaRPr lang="en-US" sz="40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239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$200 Question from </a:t>
            </a:r>
            <a:br>
              <a:rPr lang="en-US" sz="4000" dirty="0"/>
            </a:br>
            <a:r>
              <a:rPr lang="en-US" sz="4000" dirty="0" smtClean="0"/>
              <a:t>Expansion and Reform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524000" y="29718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conflict ended with the Treaty of Ghent?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$200 Answer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895600" y="2799897"/>
            <a:ext cx="24816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War of 1812</a:t>
            </a:r>
            <a:endParaRPr lang="en-US" dirty="0"/>
          </a:p>
        </p:txBody>
      </p:sp>
      <p:sp>
        <p:nvSpPr>
          <p:cNvPr id="962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$300 Question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14400" y="2819400"/>
            <a:ext cx="739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was the US foreign policy statement that warned European powers to cease colonization efforts in the western hemisphere?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$300 Answer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971800" y="2744568"/>
            <a:ext cx="3377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Monroe Doctrine</a:t>
            </a:r>
            <a:endParaRPr lang="en-US" dirty="0"/>
          </a:p>
        </p:txBody>
      </p:sp>
      <p:sp>
        <p:nvSpPr>
          <p:cNvPr id="983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$400 Question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600200" y="2590800"/>
            <a:ext cx="586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immigrant group was most significant in the construction of the Transcontinental </a:t>
            </a:r>
            <a:r>
              <a:rPr lang="en-US" sz="3600" dirty="0" smtClean="0"/>
              <a:t>Railroad</a:t>
            </a:r>
            <a:r>
              <a:rPr lang="en-US" sz="3600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$400 Answer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676400" y="2599899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Chinese</a:t>
            </a:r>
            <a:endParaRPr lang="en-US" sz="3600" dirty="0"/>
          </a:p>
        </p:txBody>
      </p:sp>
      <p:sp>
        <p:nvSpPr>
          <p:cNvPr id="1003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rom Early America</a:t>
            </a:r>
            <a:endParaRPr lang="en-US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5800" y="3197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32125" y="2936875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733800" y="2819400"/>
            <a:ext cx="1620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Disease</a:t>
            </a:r>
            <a:endParaRPr lang="en-US" sz="3600" dirty="0"/>
          </a:p>
        </p:txBody>
      </p:sp>
      <p:sp>
        <p:nvSpPr>
          <p:cNvPr id="7373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175" y="5791200"/>
            <a:ext cx="5334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$500 Question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05000" y="2590800"/>
            <a:ext cx="5502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Native American was responsible for exploration of the Louisiana Territory with Lewis and Clark?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$500 Answer from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Expansion and Reform</a:t>
            </a:r>
            <a:endParaRPr lang="en-US" sz="4000" dirty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352800" y="2831194"/>
            <a:ext cx="2236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Sacagawea</a:t>
            </a:r>
            <a:endParaRPr lang="en-US" dirty="0"/>
          </a:p>
        </p:txBody>
      </p:sp>
      <p:sp>
        <p:nvSpPr>
          <p:cNvPr id="1024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Civil War and Reconstruction</a:t>
            </a:r>
            <a:endParaRPr lang="en-US" dirty="0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05000" y="3973562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To whom was President Lincoln speaking?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“So you’re the little woman who wrote the book that made this great war!”</a:t>
            </a:r>
          </a:p>
          <a:p>
            <a:pPr algn="r"/>
            <a:r>
              <a:rPr lang="en-US" sz="2800" dirty="0" smtClean="0"/>
              <a:t>President Abraham Lincoln, 1862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Civil War and Reconstruction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438400" y="2668366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Harriet Beecher Stowe</a:t>
            </a:r>
            <a:endParaRPr lang="en-US" dirty="0"/>
          </a:p>
        </p:txBody>
      </p:sp>
      <p:sp>
        <p:nvSpPr>
          <p:cNvPr id="1044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Civil War and Reconstruction</a:t>
            </a:r>
            <a:endParaRPr lang="en-US" dirty="0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133600" y="25908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Why was the Battle of Fort Sumter was significant in Civil War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Civil War and Reconstruction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667000"/>
            <a:ext cx="5943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 was the first military confrontation of the War.</a:t>
            </a:r>
          </a:p>
        </p:txBody>
      </p:sp>
      <p:sp>
        <p:nvSpPr>
          <p:cNvPr id="1259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057400" y="2667000"/>
            <a:ext cx="4816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pre-Civil War document prohibited slavery in certain regions?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 from </a:t>
            </a:r>
            <a:br>
              <a:rPr lang="en-US" dirty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889125" y="3168650"/>
            <a:ext cx="5578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Missouri Compromise</a:t>
            </a:r>
            <a:endParaRPr lang="en-US" dirty="0"/>
          </a:p>
        </p:txBody>
      </p:sp>
      <p:sp>
        <p:nvSpPr>
          <p:cNvPr id="10854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from </a:t>
            </a:r>
            <a:br>
              <a:rPr lang="en-US" dirty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Who is described above?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76962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Urged southerners to reconcile and rejoin the United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Served as President of Washington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 from </a:t>
            </a:r>
            <a:br>
              <a:rPr lang="en-US" dirty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275225" y="2572434"/>
            <a:ext cx="2762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Robert E. Lee</a:t>
            </a:r>
            <a:endParaRPr lang="en-US" dirty="0"/>
          </a:p>
        </p:txBody>
      </p:sp>
      <p:sp>
        <p:nvSpPr>
          <p:cNvPr id="11059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69726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offer of free land was a significant motivation for cavaliers who settled in which colony?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Question from </a:t>
            </a:r>
            <a:br>
              <a:rPr lang="en-US" dirty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76300" y="225745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990600" y="2457508"/>
            <a:ext cx="7162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2057400" y="2581512"/>
            <a:ext cx="88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Civil War Ends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2584924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Radical Republicans rise to power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172200" y="2584924"/>
            <a:ext cx="144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Congress passes Civil Rights laws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38424" y="199584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99584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19811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4196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which section of this timeline does the assassination of President Lincoln belong?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 from </a:t>
            </a:r>
            <a:br>
              <a:rPr lang="en-US" dirty="0"/>
            </a:br>
            <a:r>
              <a:rPr lang="en-US" dirty="0" smtClean="0"/>
              <a:t>Civil War and Reconstruction</a:t>
            </a:r>
          </a:p>
        </p:txBody>
      </p:sp>
      <p:sp>
        <p:nvSpPr>
          <p:cNvPr id="1126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2861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$100 Question from </a:t>
            </a:r>
            <a:br>
              <a:rPr lang="en-US" sz="4000" dirty="0"/>
            </a:br>
            <a:r>
              <a:rPr lang="en-US" sz="4000" dirty="0" smtClean="0"/>
              <a:t>Gilded Age</a:t>
            </a:r>
            <a:endParaRPr lang="en-US" sz="4000" dirty="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2667000"/>
            <a:ext cx="6721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Who was the Civil Rights leader who believed African Americans could earn equality by learning vocational skills?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Answer from </a:t>
            </a:r>
            <a:br>
              <a:rPr lang="en-US" dirty="0"/>
            </a:br>
            <a:r>
              <a:rPr lang="en-US" dirty="0" smtClean="0"/>
              <a:t>Gilded Age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667000" y="3124200"/>
            <a:ext cx="4315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Booker T. Washington</a:t>
            </a:r>
            <a:endParaRPr lang="en-US" dirty="0"/>
          </a:p>
        </p:txBody>
      </p:sp>
      <p:sp>
        <p:nvSpPr>
          <p:cNvPr id="1146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$200 Question from </a:t>
            </a:r>
            <a:br>
              <a:rPr lang="en-US" sz="4000" dirty="0"/>
            </a:br>
            <a:r>
              <a:rPr lang="en-US" sz="4000" dirty="0" smtClean="0"/>
              <a:t>Gilded Age</a:t>
            </a:r>
            <a:endParaRPr lang="en-US" sz="4000" dirty="0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07206" y="48768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This photograph demonstrates conditions exposed by a journalist advocating reform. What were such journalists called?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66900"/>
            <a:ext cx="393721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 from </a:t>
            </a:r>
            <a:br>
              <a:rPr lang="en-US" dirty="0"/>
            </a:br>
            <a:r>
              <a:rPr lang="en-US" dirty="0" smtClean="0"/>
              <a:t>Gilded Age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200400" y="2971799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Muckrakers</a:t>
            </a:r>
            <a:endParaRPr lang="en-US" dirty="0"/>
          </a:p>
        </p:txBody>
      </p:sp>
      <p:sp>
        <p:nvSpPr>
          <p:cNvPr id="1167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$300 Question from </a:t>
            </a:r>
            <a:br>
              <a:rPr lang="en-US" sz="4000" dirty="0"/>
            </a:br>
            <a:r>
              <a:rPr lang="en-US" sz="4000" dirty="0" smtClean="0"/>
              <a:t>Gilded Age</a:t>
            </a:r>
            <a:endParaRPr lang="en-US" sz="4000" dirty="0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What 1890 law led to the 1911 breakup of the Standard Oil Company?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 from </a:t>
            </a:r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438400" y="3073400"/>
            <a:ext cx="4314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Sherman Antitrust Act</a:t>
            </a:r>
            <a:endParaRPr lang="en-US" dirty="0"/>
          </a:p>
        </p:txBody>
      </p:sp>
      <p:sp>
        <p:nvSpPr>
          <p:cNvPr id="1187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$400 Question from </a:t>
            </a:r>
            <a:br>
              <a:rPr lang="en-US" sz="4000" dirty="0"/>
            </a:br>
            <a:r>
              <a:rPr lang="en-US" sz="4000" dirty="0" smtClean="0"/>
              <a:t>Gilded Age</a:t>
            </a:r>
            <a:endParaRPr lang="en-US" sz="4000" dirty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600200" y="2590800"/>
            <a:ext cx="6111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system was eliminated with passage of the Pendleton Civil Service Act?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 from </a:t>
            </a:r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048000" y="2692396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Spoils System</a:t>
            </a:r>
            <a:endParaRPr lang="en-US" dirty="0"/>
          </a:p>
        </p:txBody>
      </p:sp>
      <p:sp>
        <p:nvSpPr>
          <p:cNvPr id="1208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$200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902871" y="3200400"/>
            <a:ext cx="1687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Virginia</a:t>
            </a:r>
            <a:endParaRPr lang="en-US" sz="3600" dirty="0"/>
          </a:p>
        </p:txBody>
      </p:sp>
      <p:sp>
        <p:nvSpPr>
          <p:cNvPr id="757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$500 Question from </a:t>
            </a:r>
            <a:br>
              <a:rPr lang="en-US" sz="4000" dirty="0"/>
            </a:br>
            <a:r>
              <a:rPr lang="en-US" sz="4000" dirty="0" smtClean="0"/>
              <a:t>Gilded Age</a:t>
            </a:r>
            <a:endParaRPr lang="en-US" sz="4000" dirty="0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873250" y="2362200"/>
            <a:ext cx="5518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Following the Civil War, what party advocated a flexible supply of paper money to give more opportunity to the poor?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Answer from </a:t>
            </a:r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590800" y="2952801"/>
            <a:ext cx="4108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/>
              <a:t>The Greenback Party</a:t>
            </a:r>
            <a:endParaRPr lang="en-US" dirty="0"/>
          </a:p>
        </p:txBody>
      </p:sp>
      <p:sp>
        <p:nvSpPr>
          <p:cNvPr id="1228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folHlink"/>
                </a:solidFill>
              </a:rPr>
              <a:t>Double Jeopardy</a:t>
            </a:r>
            <a:endParaRPr lang="en-US" dirty="0"/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61189108"/>
              </p:ext>
            </p:extLst>
          </p:nvPr>
        </p:nvGraphicFramePr>
        <p:xfrm>
          <a:off x="744870" y="1508668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name="Document" r:id="rId4" imgW="7928640" imgH="4730760" progId="Word.Document.8">
                  <p:embed/>
                </p:oleObj>
              </mc:Choice>
              <mc:Fallback>
                <p:oleObj name="Document" r:id="rId4" imgW="7928640" imgH="4730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70" y="1508668"/>
                        <a:ext cx="7775575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63222" y="1539389"/>
            <a:ext cx="149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Imperialism and WWI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915361" y="1710154"/>
            <a:ext cx="1457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WWII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486400" y="15240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Civil Rights</a:t>
            </a:r>
            <a:endParaRPr lang="en-US" sz="2000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937007" y="1647110"/>
            <a:ext cx="1601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Postwar Potluck</a:t>
            </a:r>
            <a:endParaRPr lang="en-US" sz="1800" dirty="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sldjump"/>
              </a:rPr>
              <a:t>Q </a:t>
            </a:r>
            <a:r>
              <a:rPr lang="en-US" dirty="0" smtClean="0">
                <a:hlinkClick r:id="rId6" action="ppaction://hlinksldjump"/>
              </a:rPr>
              <a:t>$200</a:t>
            </a:r>
            <a:endParaRPr lang="en-US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63221" y="3241675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Q $400 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98525" y="4003675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</a:t>
            </a:r>
            <a:r>
              <a:rPr lang="en-US" dirty="0" smtClean="0">
                <a:hlinkClick r:id="rId8" action="ppaction://hlinksldjump"/>
              </a:rPr>
              <a:t>$600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98525" y="4765675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9" action="ppaction://hlinksldjump"/>
              </a:rPr>
              <a:t>Q </a:t>
            </a:r>
            <a:r>
              <a:rPr lang="en-US" dirty="0" smtClean="0">
                <a:hlinkClick r:id="rId9" action="ppaction://hlinksldjump"/>
              </a:rPr>
              <a:t>$800</a:t>
            </a:r>
            <a:endParaRPr lang="en-US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898525" y="5527675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0" action="ppaction://hlinksldjump"/>
              </a:rPr>
              <a:t>Q </a:t>
            </a:r>
            <a:r>
              <a:rPr lang="en-US" dirty="0" smtClean="0">
                <a:hlinkClick r:id="rId10" action="ppaction://hlinksldjump"/>
              </a:rPr>
              <a:t>$1000</a:t>
            </a:r>
            <a:endParaRPr lang="en-US" dirty="0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514600" y="2514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1" action="ppaction://hlinksldjump"/>
              </a:rPr>
              <a:t>Q </a:t>
            </a:r>
            <a:r>
              <a:rPr lang="en-US" dirty="0" smtClean="0">
                <a:hlinkClick r:id="rId11" action="ppaction://hlinksldjump"/>
              </a:rPr>
              <a:t>$200</a:t>
            </a:r>
            <a:endParaRPr lang="en-US" dirty="0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562600" y="2514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</a:t>
            </a:r>
            <a:r>
              <a:rPr lang="en-US" dirty="0" smtClean="0">
                <a:hlinkClick r:id="rId12" action="ppaction://hlinksldjump"/>
              </a:rPr>
              <a:t>$200</a:t>
            </a:r>
            <a:endParaRPr lang="en-US" dirty="0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4038600" y="2514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3" action="ppaction://hlinksldjump"/>
              </a:rPr>
              <a:t>Q </a:t>
            </a:r>
            <a:r>
              <a:rPr lang="en-US" dirty="0" smtClean="0">
                <a:hlinkClick r:id="rId13" action="ppaction://hlinksldjump"/>
              </a:rPr>
              <a:t>$200</a:t>
            </a:r>
            <a:endParaRPr lang="en-US" dirty="0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7010400" y="2514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4" action="ppaction://hlinksldjump"/>
              </a:rPr>
              <a:t>Q </a:t>
            </a:r>
            <a:r>
              <a:rPr lang="en-US" dirty="0" smtClean="0">
                <a:hlinkClick r:id="rId14" action="ppaction://hlinksldjump"/>
              </a:rPr>
              <a:t>$200</a:t>
            </a:r>
            <a:endParaRPr lang="en-US" dirty="0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2514600" y="3276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5" action="ppaction://hlinksldjump"/>
              </a:rPr>
              <a:t>Q </a:t>
            </a:r>
            <a:r>
              <a:rPr lang="en-US" dirty="0" smtClean="0">
                <a:hlinkClick r:id="rId15" action="ppaction://hlinksldjump"/>
              </a:rPr>
              <a:t>$400</a:t>
            </a:r>
            <a:endParaRPr lang="en-US" dirty="0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038600" y="3276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6" action="ppaction://hlinksldjump"/>
              </a:rPr>
              <a:t>Q </a:t>
            </a:r>
            <a:r>
              <a:rPr lang="en-US" dirty="0" smtClean="0">
                <a:hlinkClick r:id="rId16" action="ppaction://hlinksldjump"/>
              </a:rPr>
              <a:t>$400</a:t>
            </a:r>
            <a:endParaRPr lang="en-US" dirty="0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562600" y="3276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7" action="ppaction://hlinksldjump"/>
              </a:rPr>
              <a:t>Q </a:t>
            </a:r>
            <a:r>
              <a:rPr lang="en-US" dirty="0" smtClean="0">
                <a:hlinkClick r:id="rId17" action="ppaction://hlinksldjump"/>
              </a:rPr>
              <a:t>$400</a:t>
            </a:r>
            <a:endParaRPr lang="en-US" dirty="0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7010400" y="3276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8" action="ppaction://hlinksldjump"/>
              </a:rPr>
              <a:t>Q </a:t>
            </a:r>
            <a:r>
              <a:rPr lang="en-US" dirty="0" smtClean="0">
                <a:hlinkClick r:id="rId18" action="ppaction://hlinksldjump"/>
              </a:rPr>
              <a:t>$400</a:t>
            </a:r>
            <a:endParaRPr lang="en-US" dirty="0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2514600" y="39624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</a:t>
            </a:r>
            <a:r>
              <a:rPr lang="en-US" dirty="0" smtClean="0">
                <a:hlinkClick r:id="rId19" action="ppaction://hlinksldjump"/>
              </a:rPr>
              <a:t>$600</a:t>
            </a:r>
            <a:endParaRPr lang="en-US" dirty="0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3962400" y="39624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0" action="ppaction://hlinksldjump"/>
              </a:rPr>
              <a:t>Q </a:t>
            </a:r>
            <a:r>
              <a:rPr lang="en-US" dirty="0" smtClean="0">
                <a:hlinkClick r:id="rId20" action="ppaction://hlinksldjump"/>
              </a:rPr>
              <a:t>$600</a:t>
            </a:r>
            <a:endParaRPr lang="en-US" dirty="0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5538788" y="39624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1" action="ppaction://hlinksldjump"/>
              </a:rPr>
              <a:t>Q </a:t>
            </a:r>
            <a:r>
              <a:rPr lang="en-US" dirty="0" smtClean="0">
                <a:hlinkClick r:id="rId21" action="ppaction://hlinksldjump"/>
              </a:rPr>
              <a:t>$600</a:t>
            </a:r>
            <a:endParaRPr lang="en-US" dirty="0"/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7010400" y="4038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2" action="ppaction://hlinksldjump"/>
              </a:rPr>
              <a:t>Q </a:t>
            </a:r>
            <a:r>
              <a:rPr lang="en-US" dirty="0" smtClean="0">
                <a:hlinkClick r:id="rId22" action="ppaction://hlinksldjump"/>
              </a:rPr>
              <a:t>$600</a:t>
            </a:r>
            <a:endParaRPr lang="en-US" dirty="0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2514600" y="47244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3" action="ppaction://hlinksldjump"/>
              </a:rPr>
              <a:t>Q </a:t>
            </a:r>
            <a:r>
              <a:rPr lang="en-US" dirty="0" smtClean="0">
                <a:hlinkClick r:id="rId23" action="ppaction://hlinksldjump"/>
              </a:rPr>
              <a:t>$800</a:t>
            </a:r>
            <a:endParaRPr lang="en-US" dirty="0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4038600" y="4800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4" action="ppaction://hlinksldjump"/>
              </a:rPr>
              <a:t>Q </a:t>
            </a:r>
            <a:r>
              <a:rPr lang="en-US" dirty="0" smtClean="0">
                <a:hlinkClick r:id="rId24" action="ppaction://hlinksldjump"/>
              </a:rPr>
              <a:t>$800</a:t>
            </a:r>
            <a:endParaRPr lang="en-US" dirty="0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5562600" y="4800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5" action="ppaction://hlinksldjump"/>
              </a:rPr>
              <a:t>Q </a:t>
            </a:r>
            <a:r>
              <a:rPr lang="en-US" dirty="0" smtClean="0">
                <a:hlinkClick r:id="rId25" action="ppaction://hlinksldjump"/>
              </a:rPr>
              <a:t>$800</a:t>
            </a:r>
            <a:endParaRPr lang="en-US" dirty="0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7010400" y="4800600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6" action="ppaction://hlinksldjump"/>
              </a:rPr>
              <a:t>Q </a:t>
            </a:r>
            <a:r>
              <a:rPr lang="en-US" dirty="0" smtClean="0">
                <a:hlinkClick r:id="rId26" action="ppaction://hlinksldjump"/>
              </a:rPr>
              <a:t>$800</a:t>
            </a:r>
            <a:endParaRPr lang="en-US" dirty="0"/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2514600" y="5562600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7" action="ppaction://hlinksldjump"/>
              </a:rPr>
              <a:t>Q </a:t>
            </a:r>
            <a:r>
              <a:rPr lang="en-US" dirty="0" smtClean="0">
                <a:hlinkClick r:id="rId27" action="ppaction://hlinksldjump"/>
              </a:rPr>
              <a:t>$1000</a:t>
            </a:r>
            <a:endParaRPr lang="en-US" dirty="0"/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4038600" y="5562600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8" action="ppaction://hlinksldjump"/>
              </a:rPr>
              <a:t>Q </a:t>
            </a:r>
            <a:r>
              <a:rPr lang="en-US" dirty="0" smtClean="0">
                <a:hlinkClick r:id="rId28" action="ppaction://hlinksldjump"/>
              </a:rPr>
              <a:t>$1000</a:t>
            </a:r>
            <a:endParaRPr lang="en-US" dirty="0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5562600" y="5562600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29" action="ppaction://hlinksldjump"/>
              </a:rPr>
              <a:t>Q </a:t>
            </a:r>
            <a:r>
              <a:rPr lang="en-US" dirty="0" smtClean="0">
                <a:hlinkClick r:id="rId29" action="ppaction://hlinksldjump"/>
              </a:rPr>
              <a:t>$1000</a:t>
            </a:r>
            <a:endParaRPr lang="en-US" dirty="0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7010400" y="5562600"/>
            <a:ext cx="1253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0" action="ppaction://hlinksldjump"/>
              </a:rPr>
              <a:t>Q </a:t>
            </a:r>
            <a:r>
              <a:rPr lang="en-US" dirty="0" smtClean="0">
                <a:hlinkClick r:id="rId30" action="ppaction://hlinksldjump"/>
              </a:rPr>
              <a:t>$1000</a:t>
            </a:r>
            <a:endParaRPr lang="en-US" dirty="0"/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1" action="ppaction://hlinksldjump"/>
              </a:rPr>
              <a:t>Final Jeopardy</a:t>
            </a:r>
            <a:endParaRPr lang="en-US" dirty="0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2362201" y="1524001"/>
            <a:ext cx="1600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Interwar Period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4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4" grpId="0" build="p" autoUpdateAnimBg="0"/>
      <p:bldP spid="71686" grpId="0" build="p" autoUpdateAnimBg="0"/>
      <p:bldP spid="71687" grpId="0" build="p" autoUpdateAnimBg="0"/>
      <p:bldP spid="71688" grpId="0" build="p" autoUpdateAnimBg="0"/>
      <p:bldP spid="71689" grpId="0"/>
      <p:bldP spid="71689" grpId="1"/>
      <p:bldP spid="71690" grpId="0"/>
      <p:bldP spid="71690" grpId="1"/>
      <p:bldP spid="717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</a:t>
            </a:r>
            <a:br>
              <a:rPr lang="en-US" dirty="0" smtClean="0"/>
            </a:br>
            <a:r>
              <a:rPr lang="en-US" dirty="0" smtClean="0"/>
              <a:t>Imperialism and WWI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8100" y="21336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president was characterized by a platform known as </a:t>
            </a:r>
          </a:p>
          <a:p>
            <a:pPr algn="ctr"/>
            <a:r>
              <a:rPr lang="en-US" sz="3200" dirty="0"/>
              <a:t>“New Freedom”? </a:t>
            </a:r>
          </a:p>
          <a:p>
            <a:pPr algn="ctr"/>
            <a:r>
              <a:rPr lang="en-US" sz="3200" dirty="0"/>
              <a:t>His greatest legacy was </a:t>
            </a:r>
            <a:endParaRPr lang="en-US" sz="3200" dirty="0" smtClean="0"/>
          </a:p>
          <a:p>
            <a:pPr algn="ctr"/>
            <a:r>
              <a:rPr lang="en-US" sz="3200" dirty="0" smtClean="0"/>
              <a:t>the </a:t>
            </a:r>
            <a:r>
              <a:rPr lang="en-US" sz="3200" dirty="0"/>
              <a:t>Fourteen Points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30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Woodrow Wilson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828836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president was characterized by a foreign policy known as </a:t>
            </a:r>
          </a:p>
          <a:p>
            <a:pPr algn="ctr"/>
            <a:r>
              <a:rPr lang="en-US" sz="3600" dirty="0"/>
              <a:t>“Dollar Diplomacy”?</a:t>
            </a:r>
          </a:p>
        </p:txBody>
      </p:sp>
    </p:spTree>
    <p:extLst>
      <p:ext uri="{BB962C8B-B14F-4D97-AF65-F5344CB8AC3E}">
        <p14:creationId xmlns:p14="http://schemas.microsoft.com/office/powerpoint/2010/main" val="382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r>
              <a:rPr lang="en-US" dirty="0"/>
              <a:t>Imperialism and WWI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16000" y="2743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William Howard Taft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Besides the Zimmermann Telegram, what issue contributed most directly to the U.S. entry into World War 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Unrestricted Submarine Warfare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didn’t the United States join the League of Nations?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5000" y="2971800"/>
            <a:ext cx="533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What Enlightenment thinker inspired American founders with the idea of natural rights?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Senate voted against it.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Question from </a:t>
            </a:r>
            <a:r>
              <a:rPr lang="en-US" dirty="0"/>
              <a:t>Imperialism and WWI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What 1920 amendment challenged the traditional role of women in American civic life?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Imperialism and WWI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23735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Interwar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570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type of music was popularized in America in the 1920s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br>
              <a:rPr lang="en-US" dirty="0" smtClean="0"/>
            </a:br>
            <a:r>
              <a:rPr lang="en-US" dirty="0"/>
              <a:t>Interwar Period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Jazz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62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Interwar </a:t>
            </a:r>
            <a:r>
              <a:rPr lang="en-US" dirty="0"/>
              <a:t>Period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0600" y="4572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/>
              <a:t>What is the correct order of these events?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7696200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Stock market crash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Excessive stock speculation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Increased availability of credit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Failure of the banking system</a:t>
            </a:r>
          </a:p>
        </p:txBody>
      </p:sp>
    </p:spTree>
    <p:extLst>
      <p:ext uri="{BB962C8B-B14F-4D97-AF65-F5344CB8AC3E}">
        <p14:creationId xmlns:p14="http://schemas.microsoft.com/office/powerpoint/2010/main" val="428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br>
              <a:rPr lang="en-US" dirty="0" smtClean="0"/>
            </a:br>
            <a:r>
              <a:rPr lang="en-US" dirty="0"/>
              <a:t>Interwar Period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07439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3, 2, 1, 4</a:t>
            </a:r>
            <a:endParaRPr lang="en-US" sz="3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900" y="3162518"/>
            <a:ext cx="7696200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3. Increased </a:t>
            </a:r>
            <a:r>
              <a:rPr lang="en-US" sz="2800" dirty="0"/>
              <a:t>availability of credit</a:t>
            </a:r>
          </a:p>
          <a:p>
            <a:r>
              <a:rPr lang="en-US" sz="2800" dirty="0" smtClean="0"/>
              <a:t>2. Excessive </a:t>
            </a:r>
            <a:r>
              <a:rPr lang="en-US" sz="2800" dirty="0"/>
              <a:t>stock speculation</a:t>
            </a:r>
          </a:p>
          <a:p>
            <a:r>
              <a:rPr lang="en-US" sz="2800" dirty="0" smtClean="0"/>
              <a:t>1. Stock market crash</a:t>
            </a:r>
          </a:p>
          <a:p>
            <a:r>
              <a:rPr lang="en-US" sz="2800" dirty="0" smtClean="0"/>
              <a:t>4. Failure of the banking system</a:t>
            </a:r>
          </a:p>
        </p:txBody>
      </p:sp>
    </p:spTree>
    <p:extLst>
      <p:ext uri="{BB962C8B-B14F-4D97-AF65-F5344CB8AC3E}">
        <p14:creationId xmlns:p14="http://schemas.microsoft.com/office/powerpoint/2010/main" val="3078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</a:t>
            </a:r>
            <a:r>
              <a:rPr lang="en-US" dirty="0"/>
              <a:t>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Interwar </a:t>
            </a:r>
            <a:r>
              <a:rPr lang="en-US" dirty="0"/>
              <a:t>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During the Great Migration of the early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century, who was migrating and where were they moving from and to?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Answer from </a:t>
            </a:r>
            <a:br>
              <a:rPr lang="en-US" dirty="0" smtClean="0"/>
            </a:br>
            <a:r>
              <a:rPr lang="en-US" dirty="0"/>
              <a:t>Interwar 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African Americans, </a:t>
            </a:r>
          </a:p>
          <a:p>
            <a:pPr algn="ctr"/>
            <a:r>
              <a:rPr lang="en-US" sz="3600" dirty="0" smtClean="0"/>
              <a:t>from the South to Northern cities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</a:t>
            </a:r>
            <a:r>
              <a:rPr lang="en-US" dirty="0"/>
              <a:t>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Which part of the </a:t>
            </a:r>
            <a:r>
              <a:rPr lang="en-US" sz="3600" dirty="0" smtClean="0"/>
              <a:t>national </a:t>
            </a:r>
            <a:r>
              <a:rPr lang="en-US" sz="3600" dirty="0"/>
              <a:t>government controls the supply of money </a:t>
            </a:r>
            <a:endParaRPr lang="en-US" sz="3600" dirty="0" smtClean="0"/>
          </a:p>
          <a:p>
            <a:pPr algn="ctr"/>
            <a:r>
              <a:rPr lang="en-US" sz="3600" dirty="0" smtClean="0"/>
              <a:t>in </a:t>
            </a:r>
            <a:r>
              <a:rPr lang="en-US" sz="3600" dirty="0"/>
              <a:t>the economy?</a:t>
            </a:r>
          </a:p>
        </p:txBody>
      </p:sp>
    </p:spTree>
    <p:extLst>
      <p:ext uri="{BB962C8B-B14F-4D97-AF65-F5344CB8AC3E}">
        <p14:creationId xmlns:p14="http://schemas.microsoft.com/office/powerpoint/2010/main" val="428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$300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971800" y="3047999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John Locke</a:t>
            </a:r>
            <a:endParaRPr lang="en-US" sz="3600" dirty="0"/>
          </a:p>
        </p:txBody>
      </p:sp>
      <p:sp>
        <p:nvSpPr>
          <p:cNvPr id="778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60198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Answer from </a:t>
            </a:r>
            <a:br>
              <a:rPr lang="en-US" dirty="0" smtClean="0"/>
            </a:br>
            <a:r>
              <a:rPr lang="en-US" dirty="0"/>
              <a:t>Interwar 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Federal Reserve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</a:t>
            </a:r>
            <a:r>
              <a:rPr lang="en-US" dirty="0"/>
              <a:t>Question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Interwar </a:t>
            </a:r>
            <a:r>
              <a:rPr lang="en-US" dirty="0"/>
              <a:t>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William Jennings Bryan and </a:t>
            </a:r>
          </a:p>
          <a:p>
            <a:pPr algn="ctr"/>
            <a:r>
              <a:rPr lang="en-US" sz="3600" dirty="0" smtClean="0"/>
              <a:t>Clarence Darrow faced off </a:t>
            </a:r>
          </a:p>
          <a:p>
            <a:pPr algn="ctr"/>
            <a:r>
              <a:rPr lang="en-US" sz="3600" dirty="0" smtClean="0"/>
              <a:t>in what significant 1925 trial </a:t>
            </a:r>
          </a:p>
          <a:p>
            <a:pPr algn="ctr"/>
            <a:r>
              <a:rPr lang="en-US" sz="3600" dirty="0" smtClean="0"/>
              <a:t>focused on traditional American religious beliefs?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Answer from </a:t>
            </a:r>
            <a:br>
              <a:rPr lang="en-US" dirty="0" smtClean="0"/>
            </a:br>
            <a:r>
              <a:rPr lang="en-US" dirty="0"/>
              <a:t>Interwar 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Scopes trial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/>
              <a:t>Question </a:t>
            </a:r>
            <a:r>
              <a:rPr lang="en-US" dirty="0" smtClean="0"/>
              <a:t>from WWII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/>
              <a:t>U.S. General who commanded the Allied Forces in the European Theater</a:t>
            </a:r>
            <a:r>
              <a:rPr lang="en-US" altLang="en-US" sz="3600" dirty="0" smtClean="0"/>
              <a:t>; he planned D-Day 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38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WWII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Dwight D. Eisenhower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1650"/>
            <a:ext cx="2971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Question </a:t>
            </a:r>
            <a:r>
              <a:rPr lang="en-US" dirty="0" smtClean="0"/>
              <a:t>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/>
              <a:t>Country with whom the U.S. had the Lend-Lease Agreement; in 1940, this was the only country in Europe able to fight against Hitler</a:t>
            </a:r>
          </a:p>
        </p:txBody>
      </p:sp>
    </p:spTree>
    <p:extLst>
      <p:ext uri="{BB962C8B-B14F-4D97-AF65-F5344CB8AC3E}">
        <p14:creationId xmlns:p14="http://schemas.microsoft.com/office/powerpoint/2010/main" val="39858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Britain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</a:t>
            </a:r>
            <a:r>
              <a:rPr lang="en-US" dirty="0"/>
              <a:t>Question </a:t>
            </a:r>
            <a:r>
              <a:rPr lang="en-US" dirty="0" smtClean="0"/>
              <a:t>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/>
              <a:t>This Pacific Battle, 6 months after Pearl Harbor, was a turning point in the war against Japan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58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Answer 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Battle of Midway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</a:t>
            </a:r>
            <a:r>
              <a:rPr lang="en-US" dirty="0"/>
              <a:t>Question </a:t>
            </a:r>
            <a:r>
              <a:rPr lang="en-US" dirty="0" smtClean="0"/>
              <a:t>from </a:t>
            </a:r>
            <a:r>
              <a:rPr lang="en-US" dirty="0"/>
              <a:t>WWII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19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What country best completes the table?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09989"/>
              </p:ext>
            </p:extLst>
          </p:nvPr>
        </p:nvGraphicFramePr>
        <p:xfrm>
          <a:off x="1028700" y="1870616"/>
          <a:ext cx="7086600" cy="117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43609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Aftermath of World War II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r>
                        <a:rPr lang="en-US" baseline="0" dirty="0" smtClean="0"/>
                        <a:t> Occupied by the U.S.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Occupied by the</a:t>
                      </a:r>
                      <a:r>
                        <a:rPr lang="en-US" baseline="0" dirty="0" smtClean="0"/>
                        <a:t> U.S.S.R.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Hungary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The founders of Rhode Island had different views from the Massachusetts Puritans on the subject of---?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Answer 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Japan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</a:t>
            </a:r>
            <a:r>
              <a:rPr lang="en-US" dirty="0"/>
              <a:t>Question </a:t>
            </a:r>
            <a:r>
              <a:rPr lang="en-US" dirty="0" smtClean="0"/>
              <a:t>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was the name of the regiment of the U.S. military composed of Japanese-American soldiers?</a:t>
            </a:r>
          </a:p>
        </p:txBody>
      </p:sp>
    </p:spTree>
    <p:extLst>
      <p:ext uri="{BB962C8B-B14F-4D97-AF65-F5344CB8AC3E}">
        <p14:creationId xmlns:p14="http://schemas.microsoft.com/office/powerpoint/2010/main" val="39858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Answer from </a:t>
            </a:r>
            <a:r>
              <a:rPr lang="en-US" dirty="0"/>
              <a:t>WWII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Nisei Regiment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Civil Rights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president signed the legislation that made these changes possible?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15918"/>
              </p:ext>
            </p:extLst>
          </p:nvPr>
        </p:nvGraphicFramePr>
        <p:xfrm>
          <a:off x="1600200" y="266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Registered Minority</a:t>
                      </a:r>
                      <a:r>
                        <a:rPr lang="en-US" baseline="0" dirty="0" smtClean="0"/>
                        <a:t> Voters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Arkansas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Lyndon B. Johnson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what year did Martin Luther King, Jr. make his “I Have a Dream” speech?</a:t>
            </a:r>
          </a:p>
        </p:txBody>
      </p:sp>
    </p:spTree>
    <p:extLst>
      <p:ext uri="{BB962C8B-B14F-4D97-AF65-F5344CB8AC3E}">
        <p14:creationId xmlns:p14="http://schemas.microsoft.com/office/powerpoint/2010/main" val="3193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1963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Question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Name the lawyer who represented Linda Brown in the Supreme Court case, </a:t>
            </a:r>
            <a:r>
              <a:rPr lang="en-US" sz="3600" i="1" dirty="0"/>
              <a:t>Brown v. Board of Education</a:t>
            </a:r>
            <a:r>
              <a:rPr lang="en-US" sz="3600" dirty="0"/>
              <a:t>. </a:t>
            </a:r>
          </a:p>
          <a:p>
            <a:pPr algn="ctr"/>
            <a:r>
              <a:rPr lang="en-US" sz="3600" dirty="0"/>
              <a:t>The lawyer later became the first African-American justice on the Supreme Court.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3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Answer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Thurgood Marshall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Question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was the response </a:t>
            </a:r>
          </a:p>
          <a:p>
            <a:pPr algn="ctr"/>
            <a:r>
              <a:rPr lang="en-US" sz="3600" dirty="0"/>
              <a:t>in many places in Virginia, </a:t>
            </a:r>
          </a:p>
          <a:p>
            <a:pPr algn="ctr"/>
            <a:r>
              <a:rPr lang="en-US" sz="3600" dirty="0"/>
              <a:t>such as Prince Edward County, </a:t>
            </a:r>
          </a:p>
          <a:p>
            <a:pPr algn="ctr"/>
            <a:r>
              <a:rPr lang="en-US" sz="3600" dirty="0"/>
              <a:t>to the Supreme Court ruling that segregation of public schools was unconstitutional?</a:t>
            </a:r>
          </a:p>
        </p:txBody>
      </p:sp>
    </p:spTree>
    <p:extLst>
      <p:ext uri="{BB962C8B-B14F-4D97-AF65-F5344CB8AC3E}">
        <p14:creationId xmlns:p14="http://schemas.microsoft.com/office/powerpoint/2010/main" val="3193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$400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Early America</a:t>
            </a:r>
            <a:endParaRPr 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244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Religious Tolerance</a:t>
            </a:r>
            <a:endParaRPr lang="en-US" dirty="0"/>
          </a:p>
        </p:txBody>
      </p:sp>
      <p:sp>
        <p:nvSpPr>
          <p:cNvPr id="798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Answer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300" y="239893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Massive Resistance</a:t>
            </a:r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Question from </a:t>
            </a:r>
            <a:br>
              <a:rPr lang="en-US" dirty="0" smtClean="0"/>
            </a:b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issue was at stake in the case of  </a:t>
            </a:r>
            <a:r>
              <a:rPr lang="en-US" sz="3600" i="1" dirty="0" smtClean="0"/>
              <a:t>Bakke v. University of California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3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$1000 Answer from </a:t>
            </a:r>
            <a:r>
              <a:rPr lang="en-US" dirty="0"/>
              <a:t>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37782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Affirmative Action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from </a:t>
            </a:r>
            <a:br>
              <a:rPr lang="en-US" dirty="0" smtClean="0"/>
            </a:br>
            <a:r>
              <a:rPr lang="en-US" dirty="0" smtClean="0"/>
              <a:t>Postwar Potluck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833826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Name two of the four women who have served </a:t>
            </a:r>
          </a:p>
          <a:p>
            <a:pPr algn="ctr"/>
            <a:r>
              <a:rPr lang="en-US" sz="3600" dirty="0" smtClean="0"/>
              <a:t>on the U.S. Supreme Court.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4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438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Sandra Day O’Connor</a:t>
            </a:r>
          </a:p>
          <a:p>
            <a:pPr algn="ctr"/>
            <a:r>
              <a:rPr lang="en-US" sz="3600" dirty="0" smtClean="0"/>
              <a:t>Ruth Bader Ginsburg</a:t>
            </a:r>
          </a:p>
          <a:p>
            <a:pPr algn="ctr"/>
            <a:r>
              <a:rPr lang="en-US" sz="3600" dirty="0" smtClean="0"/>
              <a:t>Sonia </a:t>
            </a:r>
            <a:r>
              <a:rPr lang="en-US" sz="3600" dirty="0" err="1" smtClean="0"/>
              <a:t>Sotamayor</a:t>
            </a:r>
            <a:endParaRPr lang="en-US" sz="3600" dirty="0" smtClean="0"/>
          </a:p>
          <a:p>
            <a:pPr algn="ctr"/>
            <a:r>
              <a:rPr lang="en-US" sz="3600" dirty="0" smtClean="0"/>
              <a:t>Elena Kagan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153400" cy="26776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NAFTA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Normalization of relations with Vietnam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NATO action in the former Yugoslavia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Lifted sanctions against South Africa when apartheid ended there.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Advocated universal health care (unsuccessfully)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82800" y="5257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Name the president.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3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2791638"/>
            <a:ext cx="381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Bill Clinton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1500" y="5830529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489200"/>
            <a:ext cx="5943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“Mr. Gorbachev, tear down this wall.”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“It’s morning again in America.”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Iran-Contra Scandal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Supply-side economics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4876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Name the president.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3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$600 Answer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97672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Ronald Reagan</a:t>
            </a:r>
            <a:endParaRPr lang="en-US" sz="3600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$800 Question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Postwar Potluck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81463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was the name of the place shown on this map from the time of the colonial era until 1954?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0" y="1657926"/>
            <a:ext cx="2667000" cy="4796789"/>
            <a:chOff x="5867400" y="1657926"/>
            <a:chExt cx="2667000" cy="4796789"/>
          </a:xfrm>
        </p:grpSpPr>
        <p:pic>
          <p:nvPicPr>
            <p:cNvPr id="73730" name="Picture 2" descr="http://www.ephotopix.com/image/asia/vietnam_outline_map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57926"/>
              <a:ext cx="2667000" cy="479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7620000" y="1657926"/>
              <a:ext cx="914400" cy="24707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2762</TotalTime>
  <Words>1734</Words>
  <Application>Microsoft Office PowerPoint</Application>
  <PresentationFormat>On-screen Show (4:3)</PresentationFormat>
  <Paragraphs>345</Paragraphs>
  <Slides>105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7" baseType="lpstr">
      <vt:lpstr>Pulse</vt:lpstr>
      <vt:lpstr>Document</vt:lpstr>
      <vt:lpstr>Jeopardy</vt:lpstr>
      <vt:lpstr>$100 Question  from Early America</vt:lpstr>
      <vt:lpstr>$100 Answer  from Early America</vt:lpstr>
      <vt:lpstr>$200 Question  from Early America</vt:lpstr>
      <vt:lpstr>$200 Answer  from Early America</vt:lpstr>
      <vt:lpstr>$300 Question  from Early America</vt:lpstr>
      <vt:lpstr>$300 Answer  from Early America</vt:lpstr>
      <vt:lpstr>$400 Question  from Early America</vt:lpstr>
      <vt:lpstr>$400 Answer  from Early America</vt:lpstr>
      <vt:lpstr>$500 Question  from Early America</vt:lpstr>
      <vt:lpstr>$500 Answer  from Early America</vt:lpstr>
      <vt:lpstr>$100 Question from  Revolution and New Nation</vt:lpstr>
      <vt:lpstr>$100 Answer from  Revolution and New Nation</vt:lpstr>
      <vt:lpstr>$200 Question from  Revolution and New Nation</vt:lpstr>
      <vt:lpstr>$200 Answer from  Revolution and New Nation</vt:lpstr>
      <vt:lpstr>$300 Question from  Revolution and New Nation</vt:lpstr>
      <vt:lpstr>$300 Answer from  Revolution and New Nation</vt:lpstr>
      <vt:lpstr>$400 Question from  Revolution and New Nation</vt:lpstr>
      <vt:lpstr>$400 Answer from  Revolution and New Nation</vt:lpstr>
      <vt:lpstr>$500 Question from  Revolution and New Nation</vt:lpstr>
      <vt:lpstr>$500 Answer from  Revolution and New Nation</vt:lpstr>
      <vt:lpstr>$100 Question from  Expansion and Reform</vt:lpstr>
      <vt:lpstr>$100 Answer from  Expansion and Reform</vt:lpstr>
      <vt:lpstr>$200 Question from  Expansion and Reform</vt:lpstr>
      <vt:lpstr>$200 Answer from  Expansion and Reform</vt:lpstr>
      <vt:lpstr>$300 Question from  Expansion and Reform</vt:lpstr>
      <vt:lpstr>$300 Answer from  Expansion and Reform</vt:lpstr>
      <vt:lpstr>$400 Question from  Expansion and Reform</vt:lpstr>
      <vt:lpstr>$400 Answer from  Expansion and Reform</vt:lpstr>
      <vt:lpstr>$500 Question from  Expansion and Reform</vt:lpstr>
      <vt:lpstr>$500 Answer from  Expansion and Reform</vt:lpstr>
      <vt:lpstr>$100 Question from  Civil War and Reconstruction</vt:lpstr>
      <vt:lpstr>$100 Answer from  Civil War and Reconstruction</vt:lpstr>
      <vt:lpstr>$200 Question from  Civil War and Reconstruction</vt:lpstr>
      <vt:lpstr>$200 Answer from  Civil War and Reconstruction</vt:lpstr>
      <vt:lpstr>$300 Question from  Civil War and Reconstruction</vt:lpstr>
      <vt:lpstr>$300 Answer from  Civil War and Reconstruction</vt:lpstr>
      <vt:lpstr>$400 Question from  Civil War and Reconstruction</vt:lpstr>
      <vt:lpstr>$400 Answer from  Civil War and Reconstruction</vt:lpstr>
      <vt:lpstr>$500 Question from  Civil War and Reconstruction</vt:lpstr>
      <vt:lpstr>$500 Answer from  Civil War and Reconstruction</vt:lpstr>
      <vt:lpstr>$100 Question from  Gilded Age</vt:lpstr>
      <vt:lpstr>$100 Answer from  Gilded Age</vt:lpstr>
      <vt:lpstr>$200 Question from  Gilded Age</vt:lpstr>
      <vt:lpstr>$200 Answer from  Gilded Age</vt:lpstr>
      <vt:lpstr>$300 Question from  Gilded Age</vt:lpstr>
      <vt:lpstr>$300 Answer from Gilded Age</vt:lpstr>
      <vt:lpstr>$400 Question from  Gilded Age</vt:lpstr>
      <vt:lpstr>$400 Answer from Gilded Age</vt:lpstr>
      <vt:lpstr>$500 Question from  Gilded Age</vt:lpstr>
      <vt:lpstr>$500 Answer from Gilded Age</vt:lpstr>
      <vt:lpstr>Double Jeopardy</vt:lpstr>
      <vt:lpstr>$200 Question from Imperialism and WWI </vt:lpstr>
      <vt:lpstr>$200 Answer from  Imperialism and WWI </vt:lpstr>
      <vt:lpstr>$400 Question from  Imperialism and WWI </vt:lpstr>
      <vt:lpstr>$400 Answer from Imperialism and WWI </vt:lpstr>
      <vt:lpstr>$600 Question from  Imperialism and WWI </vt:lpstr>
      <vt:lpstr>$600 Answer from  Imperialism and WWI </vt:lpstr>
      <vt:lpstr>$800 Question from  Imperialism and WWI </vt:lpstr>
      <vt:lpstr>$800 Answer from  Imperialism and WWI </vt:lpstr>
      <vt:lpstr>$1000 Question from Imperialism and WWI </vt:lpstr>
      <vt:lpstr>$1000 Answer from  Imperialism and WWI </vt:lpstr>
      <vt:lpstr>$200 Question from  Interwar Period</vt:lpstr>
      <vt:lpstr>$200 Answer from  Interwar Period</vt:lpstr>
      <vt:lpstr>$400 Question from  Interwar Period</vt:lpstr>
      <vt:lpstr>$400 Answer from  Interwar Period</vt:lpstr>
      <vt:lpstr>$600 Question from  Interwar Period</vt:lpstr>
      <vt:lpstr>$600 Answer from  Interwar Period</vt:lpstr>
      <vt:lpstr>$800 Question from  Period</vt:lpstr>
      <vt:lpstr>$800 Answer from  Interwar Period</vt:lpstr>
      <vt:lpstr>$1000 Question from  Interwar Period</vt:lpstr>
      <vt:lpstr>$1000 Answer from  Interwar Period</vt:lpstr>
      <vt:lpstr>$200 Question from WWII</vt:lpstr>
      <vt:lpstr>$200 Answer from WWII</vt:lpstr>
      <vt:lpstr>$400 Question from WWII</vt:lpstr>
      <vt:lpstr>$400 Answer from WWII</vt:lpstr>
      <vt:lpstr>$600 Question from WWII</vt:lpstr>
      <vt:lpstr>$600 Answer from WWII</vt:lpstr>
      <vt:lpstr>$800 Question from WWII</vt:lpstr>
      <vt:lpstr>$800 Answer from WWII</vt:lpstr>
      <vt:lpstr>$1000 Question from WWII</vt:lpstr>
      <vt:lpstr>$1000 Answer from WWII</vt:lpstr>
      <vt:lpstr>$200 Question from Civil Rights</vt:lpstr>
      <vt:lpstr>$200 Answer from Civil Rights</vt:lpstr>
      <vt:lpstr>$400 Question from Civil Rights</vt:lpstr>
      <vt:lpstr>$400 Answer from Civil Rights</vt:lpstr>
      <vt:lpstr>$600 Question from Civil Rights</vt:lpstr>
      <vt:lpstr>$600 Answer from Civil Rights</vt:lpstr>
      <vt:lpstr>$800 Question from Civil Rights</vt:lpstr>
      <vt:lpstr>$800 Answer from Civil Rights</vt:lpstr>
      <vt:lpstr>$1000 Question from  Civil Rights</vt:lpstr>
      <vt:lpstr>$1000 Answer from Civil Rights</vt:lpstr>
      <vt:lpstr>$200 Question from  Postwar Potluck</vt:lpstr>
      <vt:lpstr>$200 Answer from  Postwar Potluck</vt:lpstr>
      <vt:lpstr>$400 Question from  Postwar Potluck</vt:lpstr>
      <vt:lpstr>$400 Answer from  Postwar Potluck</vt:lpstr>
      <vt:lpstr>$600 Question from  Postwar Potluck</vt:lpstr>
      <vt:lpstr>$600 Answer from  Postwar Potluck</vt:lpstr>
      <vt:lpstr>$800 Question from  Postwar Potluck</vt:lpstr>
      <vt:lpstr>$800 Answer from  Postwar Potluck</vt:lpstr>
      <vt:lpstr>$1000 Question from  Postwar Potluck</vt:lpstr>
      <vt:lpstr>$1000 Answer from  Postwar Potluck</vt:lpstr>
      <vt:lpstr>Final Jeopardy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Leonard Richards</cp:lastModifiedBy>
  <cp:revision>82</cp:revision>
  <dcterms:created xsi:type="dcterms:W3CDTF">1998-09-17T14:16:32Z</dcterms:created>
  <dcterms:modified xsi:type="dcterms:W3CDTF">2016-05-17T00:04:48Z</dcterms:modified>
</cp:coreProperties>
</file>