
<file path=[Content_Types].xml><?xml version="1.0" encoding="utf-8"?>
<Types xmlns="http://schemas.openxmlformats.org/package/2006/content-types">
  <Default Extension="xml" ContentType="application/xml"/>
  <Default Extension="doc" ContentType="application/msword"/>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5"/>
  </p:notesMasterIdLst>
  <p:sldIdLst>
    <p:sldId id="256" r:id="rId2"/>
    <p:sldId id="257" r:id="rId3"/>
    <p:sldId id="283" r:id="rId4"/>
    <p:sldId id="258" r:id="rId5"/>
    <p:sldId id="284" r:id="rId6"/>
    <p:sldId id="259" r:id="rId7"/>
    <p:sldId id="285" r:id="rId8"/>
    <p:sldId id="260" r:id="rId9"/>
    <p:sldId id="286" r:id="rId10"/>
    <p:sldId id="261" r:id="rId11"/>
    <p:sldId id="287" r:id="rId12"/>
    <p:sldId id="262" r:id="rId13"/>
    <p:sldId id="288" r:id="rId14"/>
    <p:sldId id="263" r:id="rId15"/>
    <p:sldId id="289" r:id="rId16"/>
    <p:sldId id="264" r:id="rId17"/>
    <p:sldId id="290" r:id="rId18"/>
    <p:sldId id="265" r:id="rId19"/>
    <p:sldId id="291" r:id="rId20"/>
    <p:sldId id="266" r:id="rId21"/>
    <p:sldId id="292" r:id="rId22"/>
    <p:sldId id="267" r:id="rId23"/>
    <p:sldId id="293" r:id="rId24"/>
    <p:sldId id="268" r:id="rId25"/>
    <p:sldId id="294" r:id="rId26"/>
    <p:sldId id="269" r:id="rId27"/>
    <p:sldId id="295" r:id="rId28"/>
    <p:sldId id="270" r:id="rId29"/>
    <p:sldId id="296" r:id="rId30"/>
    <p:sldId id="271" r:id="rId31"/>
    <p:sldId id="297" r:id="rId32"/>
    <p:sldId id="272" r:id="rId33"/>
    <p:sldId id="298" r:id="rId34"/>
    <p:sldId id="273" r:id="rId35"/>
    <p:sldId id="300" r:id="rId36"/>
    <p:sldId id="274" r:id="rId37"/>
    <p:sldId id="301" r:id="rId38"/>
    <p:sldId id="275" r:id="rId39"/>
    <p:sldId id="302" r:id="rId40"/>
    <p:sldId id="276" r:id="rId41"/>
    <p:sldId id="303" r:id="rId42"/>
    <p:sldId id="277" r:id="rId43"/>
    <p:sldId id="304" r:id="rId44"/>
    <p:sldId id="279" r:id="rId45"/>
    <p:sldId id="305" r:id="rId46"/>
    <p:sldId id="280" r:id="rId47"/>
    <p:sldId id="306" r:id="rId48"/>
    <p:sldId id="281" r:id="rId49"/>
    <p:sldId id="307" r:id="rId50"/>
    <p:sldId id="282" r:id="rId51"/>
    <p:sldId id="308" r:id="rId52"/>
    <p:sldId id="309" r:id="rId53"/>
    <p:sldId id="310"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70" d="100"/>
          <a:sy n="70" d="100"/>
        </p:scale>
        <p:origin x="-53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A954A3E-7F53-4C35-9F66-FAB0BFF3B807}" type="slidenum">
              <a:rPr lang="en-US"/>
              <a:pPr>
                <a:defRPr/>
              </a:pPr>
              <a:t>‹#›</a:t>
            </a:fld>
            <a:endParaRPr lang="en-US"/>
          </a:p>
        </p:txBody>
      </p:sp>
    </p:spTree>
    <p:extLst>
      <p:ext uri="{BB962C8B-B14F-4D97-AF65-F5344CB8AC3E}">
        <p14:creationId xmlns:p14="http://schemas.microsoft.com/office/powerpoint/2010/main" val="1787784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5A91282-E9BF-41DD-8E20-D684AD157D27}" type="slidenum">
              <a:rPr lang="en-US"/>
              <a:pPr/>
              <a:t>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954A3E-7F53-4C35-9F66-FAB0BFF3B807}" type="slidenum">
              <a:rPr lang="en-US" smtClean="0"/>
              <a:pPr>
                <a:defRPr/>
              </a:pPr>
              <a:t>19</a:t>
            </a:fld>
            <a:endParaRPr lang="en-US"/>
          </a:p>
        </p:txBody>
      </p:sp>
    </p:spTree>
    <p:extLst>
      <p:ext uri="{BB962C8B-B14F-4D97-AF65-F5344CB8AC3E}">
        <p14:creationId xmlns:p14="http://schemas.microsoft.com/office/powerpoint/2010/main" val="768867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58379"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5838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lvl1pPr>
          </a:lstStyle>
          <a:p>
            <a:pPr>
              <a:defRPr/>
            </a:pPr>
            <a:fld id="{DFFF4876-EA16-47C8-86F5-C95050348E4F}" type="slidenum">
              <a:rPr lang="en-US"/>
              <a:pPr>
                <a:defRPr/>
              </a:pPr>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D06A1A3-60BB-49D7-91DC-9BF31B88F2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F49A934-41CC-424E-B658-A462F22B303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A90F2F3-D2B1-4B7A-84B6-877CE874AC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11377C64-1FA3-4B8D-89ED-C0240A728D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42578E3-09BE-4CDE-B8B8-A8258952A2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696F59F-26DF-44EC-AA74-249199493F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57643B2B-7445-4257-84B1-370595E467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7D520993-38D4-462C-A3EA-7E0EF77D48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EAECD48E-DB6B-406A-834E-3D067E1B0D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CB29D81-7163-4FDC-9356-E8AA62BF05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6566F0E-D25D-4870-95AE-C2815FAB38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57347"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p>
        </p:txBody>
      </p:sp>
      <p:sp>
        <p:nvSpPr>
          <p:cNvPr id="57348"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49"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50"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51"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52"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53"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57354"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2059"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7"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7358"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7359"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D2D4BFA-8822-4361-8727-28D59D2E8F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0-#ppt_w/2"/>
                                          </p:val>
                                        </p:tav>
                                        <p:tav tm="100000">
                                          <p:val>
                                            <p:strVal val="#ppt_x"/>
                                          </p:val>
                                        </p:tav>
                                      </p:tavLst>
                                    </p:anim>
                                    <p:anim calcmode="lin" valueType="num">
                                      <p:cBhvr additive="base">
                                        <p:cTn id="8" dur="500" fill="hold"/>
                                        <p:tgtEl>
                                          <p:spTgt spid="573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573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 Target="slide6.xml"/><Relationship Id="rId20" Type="http://schemas.openxmlformats.org/officeDocument/2006/relationships/slide" Target="slide16.xml"/><Relationship Id="rId21" Type="http://schemas.openxmlformats.org/officeDocument/2006/relationships/slide" Target="slide26.xml"/><Relationship Id="rId22" Type="http://schemas.openxmlformats.org/officeDocument/2006/relationships/slide" Target="slide36.xml"/><Relationship Id="rId23" Type="http://schemas.openxmlformats.org/officeDocument/2006/relationships/slide" Target="slide46.xml"/><Relationship Id="rId24" Type="http://schemas.openxmlformats.org/officeDocument/2006/relationships/slide" Target="slide18.xml"/><Relationship Id="rId25" Type="http://schemas.openxmlformats.org/officeDocument/2006/relationships/slide" Target="slide28.xml"/><Relationship Id="rId26" Type="http://schemas.openxmlformats.org/officeDocument/2006/relationships/slide" Target="slide38.xml"/><Relationship Id="rId27" Type="http://schemas.openxmlformats.org/officeDocument/2006/relationships/slide" Target="slide48.xml"/><Relationship Id="rId28" Type="http://schemas.openxmlformats.org/officeDocument/2006/relationships/slide" Target="slide20.xml"/><Relationship Id="rId29" Type="http://schemas.openxmlformats.org/officeDocument/2006/relationships/slide" Target="slide30.xml"/><Relationship Id="rId30" Type="http://schemas.openxmlformats.org/officeDocument/2006/relationships/slide" Target="slide40.xml"/><Relationship Id="rId31" Type="http://schemas.openxmlformats.org/officeDocument/2006/relationships/slide" Target="slide50.xml"/><Relationship Id="rId32" Type="http://schemas.openxmlformats.org/officeDocument/2006/relationships/slide" Target="slide52.xml"/><Relationship Id="rId10" Type="http://schemas.openxmlformats.org/officeDocument/2006/relationships/slide" Target="slide8.xml"/><Relationship Id="rId11" Type="http://schemas.openxmlformats.org/officeDocument/2006/relationships/slide" Target="slide10.xml"/><Relationship Id="rId12" Type="http://schemas.openxmlformats.org/officeDocument/2006/relationships/slide" Target="slide12.xml"/><Relationship Id="rId13" Type="http://schemas.openxmlformats.org/officeDocument/2006/relationships/slide" Target="slide32.xml"/><Relationship Id="rId14" Type="http://schemas.openxmlformats.org/officeDocument/2006/relationships/slide" Target="slide22.xml"/><Relationship Id="rId15" Type="http://schemas.openxmlformats.org/officeDocument/2006/relationships/slide" Target="slide42.xml"/><Relationship Id="rId16" Type="http://schemas.openxmlformats.org/officeDocument/2006/relationships/slide" Target="slide14.xml"/><Relationship Id="rId17" Type="http://schemas.openxmlformats.org/officeDocument/2006/relationships/slide" Target="slide24.xml"/><Relationship Id="rId18" Type="http://schemas.openxmlformats.org/officeDocument/2006/relationships/slide" Target="slide34.xml"/><Relationship Id="rId19" Type="http://schemas.openxmlformats.org/officeDocument/2006/relationships/slide" Target="slide44.xml"/><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notesSlide" Target="../notesSlides/notesSlide1.xml"/><Relationship Id="rId4" Type="http://schemas.openxmlformats.org/officeDocument/2006/relationships/audio" Target="../media/audio1.wav"/><Relationship Id="rId5" Type="http://schemas.openxmlformats.org/officeDocument/2006/relationships/oleObject" Target="../embeddings/Microsoft_Word_97_-_2004_Document1.doc"/><Relationship Id="rId6" Type="http://schemas.openxmlformats.org/officeDocument/2006/relationships/image" Target="../media/image1.emf"/><Relationship Id="rId7" Type="http://schemas.openxmlformats.org/officeDocument/2006/relationships/slide" Target="slide2.xml"/><Relationship Id="rId8" Type="http://schemas.openxmlformats.org/officeDocument/2006/relationships/slide" Target="slide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2.jpe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20.png"/><Relationship Id="rId5" Type="http://schemas.openxmlformats.org/officeDocument/2006/relationships/slide" Target="slide1.xml"/><Relationship Id="rId6" Type="http://schemas.openxmlformats.org/officeDocument/2006/relationships/image" Target="../media/image2.jpeg"/><Relationship Id="rId1" Type="http://schemas.microsoft.com/office/2007/relationships/media" Target="file:///C:\My%20Documents\final_Q.wav" TargetMode="External"/><Relationship Id="rId2" Type="http://schemas.openxmlformats.org/officeDocument/2006/relationships/audio" Target="file:///C:\My%20Documents\final_Q.wa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slide" Target="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52400"/>
            <a:ext cx="7772400" cy="1143000"/>
          </a:xfrm>
        </p:spPr>
        <p:txBody>
          <a:bodyPr/>
          <a:lstStyle/>
          <a:p>
            <a:r>
              <a:rPr lang="en-US" sz="8000" dirty="0" smtClean="0">
                <a:solidFill>
                  <a:schemeClr val="folHlink"/>
                </a:solidFill>
              </a:rPr>
              <a:t>Jeopardy</a:t>
            </a:r>
            <a:endParaRPr lang="en-US" dirty="0" smtClean="0"/>
          </a:p>
        </p:txBody>
      </p:sp>
      <p:graphicFrame>
        <p:nvGraphicFramePr>
          <p:cNvPr id="2051" name="Object 3"/>
          <p:cNvGraphicFramePr>
            <a:graphicFrameLocks noGrp="1" noChangeAspect="1"/>
          </p:cNvGraphicFramePr>
          <p:nvPr>
            <p:ph type="tbl" idx="1"/>
            <p:extLst>
              <p:ext uri="{D42A27DB-BD31-4B8C-83A1-F6EECF244321}">
                <p14:modId xmlns:p14="http://schemas.microsoft.com/office/powerpoint/2010/main" val="2238683675"/>
              </p:ext>
            </p:extLst>
          </p:nvPr>
        </p:nvGraphicFramePr>
        <p:xfrm>
          <a:off x="762000" y="1677988"/>
          <a:ext cx="7775575" cy="4633912"/>
        </p:xfrm>
        <a:graphic>
          <a:graphicData uri="http://schemas.openxmlformats.org/presentationml/2006/ole">
            <mc:AlternateContent xmlns:mc="http://schemas.openxmlformats.org/markup-compatibility/2006">
              <mc:Choice xmlns:v="urn:schemas-microsoft-com:vml" Requires="v">
                <p:oleObj spid="_x0000_s1116" name="Document" r:id="rId5" imgW="7936451" imgH="4729596" progId="Word.Document.8">
                  <p:embed/>
                </p:oleObj>
              </mc:Choice>
              <mc:Fallback>
                <p:oleObj name="Document" r:id="rId5" imgW="7936451" imgH="4729596" progId="Word.Document.8">
                  <p:embed/>
                  <p:pic>
                    <p:nvPicPr>
                      <p:cNvPr id="0" name="Object 3"/>
                      <p:cNvPicPr>
                        <a:picLocks noChangeAspect="1" noChangeArrowheads="1"/>
                      </p:cNvPicPr>
                      <p:nvPr/>
                    </p:nvPicPr>
                    <p:blipFill>
                      <a:blip r:embed="rId6"/>
                      <a:srcRect/>
                      <a:stretch>
                        <a:fillRect/>
                      </a:stretch>
                    </p:blipFill>
                    <p:spPr bwMode="auto">
                      <a:xfrm>
                        <a:off x="762000" y="1677988"/>
                        <a:ext cx="7775575" cy="463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4"/>
          <p:cNvSpPr txBox="1">
            <a:spLocks noChangeArrowheads="1"/>
          </p:cNvSpPr>
          <p:nvPr/>
        </p:nvSpPr>
        <p:spPr bwMode="auto">
          <a:xfrm>
            <a:off x="609600" y="1571952"/>
            <a:ext cx="2042192" cy="923330"/>
          </a:xfrm>
          <a:prstGeom prst="rect">
            <a:avLst/>
          </a:prstGeom>
          <a:noFill/>
          <a:ln w="9525">
            <a:noFill/>
            <a:miter lim="800000"/>
            <a:headEnd/>
            <a:tailEnd/>
          </a:ln>
        </p:spPr>
        <p:txBody>
          <a:bodyPr wrap="square">
            <a:spAutoFit/>
          </a:bodyPr>
          <a:lstStyle/>
          <a:p>
            <a:pPr algn="ctr"/>
            <a:r>
              <a:rPr lang="en-US" sz="1800" dirty="0" smtClean="0">
                <a:solidFill>
                  <a:schemeClr val="bg2"/>
                </a:solidFill>
              </a:rPr>
              <a:t>World War </a:t>
            </a:r>
          </a:p>
          <a:p>
            <a:pPr algn="ctr"/>
            <a:r>
              <a:rPr lang="en-US" sz="1800" dirty="0" smtClean="0">
                <a:solidFill>
                  <a:schemeClr val="bg2"/>
                </a:solidFill>
              </a:rPr>
              <a:t>I &amp; Great Depression </a:t>
            </a:r>
          </a:p>
        </p:txBody>
      </p:sp>
      <p:sp>
        <p:nvSpPr>
          <p:cNvPr id="2053" name="Text Box 5"/>
          <p:cNvSpPr txBox="1">
            <a:spLocks noChangeArrowheads="1"/>
          </p:cNvSpPr>
          <p:nvPr/>
        </p:nvSpPr>
        <p:spPr bwMode="auto">
          <a:xfrm>
            <a:off x="2351468" y="1793898"/>
            <a:ext cx="1610932" cy="400110"/>
          </a:xfrm>
          <a:prstGeom prst="rect">
            <a:avLst/>
          </a:prstGeom>
          <a:noFill/>
          <a:ln w="12700">
            <a:noFill/>
            <a:miter lim="800000"/>
            <a:headEnd/>
            <a:tailEnd/>
          </a:ln>
        </p:spPr>
        <p:txBody>
          <a:bodyPr wrap="square">
            <a:spAutoFit/>
          </a:bodyPr>
          <a:lstStyle/>
          <a:p>
            <a:pPr algn="ctr"/>
            <a:r>
              <a:rPr lang="en-US" sz="2000" dirty="0" smtClean="0">
                <a:solidFill>
                  <a:schemeClr val="bg2"/>
                </a:solidFill>
              </a:rPr>
              <a:t>WWII</a:t>
            </a:r>
            <a:endParaRPr lang="en-US" sz="2000" dirty="0">
              <a:solidFill>
                <a:schemeClr val="bg2"/>
              </a:solidFill>
            </a:endParaRPr>
          </a:p>
        </p:txBody>
      </p:sp>
      <p:sp>
        <p:nvSpPr>
          <p:cNvPr id="2055" name="Text Box 7"/>
          <p:cNvSpPr txBox="1">
            <a:spLocks noChangeArrowheads="1"/>
          </p:cNvSpPr>
          <p:nvPr/>
        </p:nvSpPr>
        <p:spPr bwMode="auto">
          <a:xfrm>
            <a:off x="5257800" y="1600200"/>
            <a:ext cx="1828800" cy="923330"/>
          </a:xfrm>
          <a:prstGeom prst="rect">
            <a:avLst/>
          </a:prstGeom>
          <a:noFill/>
          <a:ln w="9525">
            <a:noFill/>
            <a:miter lim="800000"/>
            <a:headEnd/>
            <a:tailEnd/>
          </a:ln>
        </p:spPr>
        <p:txBody>
          <a:bodyPr wrap="square">
            <a:spAutoFit/>
          </a:bodyPr>
          <a:lstStyle/>
          <a:p>
            <a:pPr algn="ctr"/>
            <a:r>
              <a:rPr lang="en-US" sz="1800" dirty="0" smtClean="0">
                <a:solidFill>
                  <a:schemeClr val="bg2"/>
                </a:solidFill>
              </a:rPr>
              <a:t>Social and Political Movements</a:t>
            </a:r>
            <a:endParaRPr lang="en-US" sz="1800" dirty="0"/>
          </a:p>
        </p:txBody>
      </p:sp>
      <p:sp>
        <p:nvSpPr>
          <p:cNvPr id="2056" name="Text Box 8"/>
          <p:cNvSpPr txBox="1">
            <a:spLocks noChangeArrowheads="1"/>
          </p:cNvSpPr>
          <p:nvPr/>
        </p:nvSpPr>
        <p:spPr bwMode="auto">
          <a:xfrm>
            <a:off x="7060697" y="1824676"/>
            <a:ext cx="1405944" cy="369332"/>
          </a:xfrm>
          <a:prstGeom prst="rect">
            <a:avLst/>
          </a:prstGeom>
          <a:noFill/>
          <a:ln w="9525">
            <a:noFill/>
            <a:miter lim="800000"/>
            <a:headEnd/>
            <a:tailEnd/>
          </a:ln>
        </p:spPr>
        <p:txBody>
          <a:bodyPr wrap="square">
            <a:spAutoFit/>
          </a:bodyPr>
          <a:lstStyle/>
          <a:p>
            <a:r>
              <a:rPr lang="en-US" sz="1800" dirty="0" smtClean="0">
                <a:solidFill>
                  <a:schemeClr val="bg2"/>
                </a:solidFill>
              </a:rPr>
              <a:t>Presidents </a:t>
            </a:r>
          </a:p>
        </p:txBody>
      </p:sp>
      <p:sp>
        <p:nvSpPr>
          <p:cNvPr id="1032" name="Text Box 9"/>
          <p:cNvSpPr txBox="1">
            <a:spLocks noChangeArrowheads="1"/>
          </p:cNvSpPr>
          <p:nvPr/>
        </p:nvSpPr>
        <p:spPr bwMode="auto">
          <a:xfrm>
            <a:off x="838200" y="2514600"/>
            <a:ext cx="1090613" cy="457200"/>
          </a:xfrm>
          <a:prstGeom prst="rect">
            <a:avLst/>
          </a:prstGeom>
          <a:noFill/>
          <a:ln w="9525">
            <a:noFill/>
            <a:miter lim="800000"/>
            <a:headEnd/>
            <a:tailEnd/>
          </a:ln>
        </p:spPr>
        <p:txBody>
          <a:bodyPr wrap="none">
            <a:spAutoFit/>
          </a:bodyPr>
          <a:lstStyle/>
          <a:p>
            <a:r>
              <a:rPr lang="en-US" dirty="0">
                <a:hlinkClick r:id="rId7" action="ppaction://hlinksldjump"/>
              </a:rPr>
              <a:t>Q $100</a:t>
            </a:r>
            <a:endParaRPr lang="en-US" dirty="0"/>
          </a:p>
        </p:txBody>
      </p:sp>
      <p:sp>
        <p:nvSpPr>
          <p:cNvPr id="1033" name="Text Box 11"/>
          <p:cNvSpPr txBox="1">
            <a:spLocks noChangeArrowheads="1"/>
          </p:cNvSpPr>
          <p:nvPr/>
        </p:nvSpPr>
        <p:spPr bwMode="auto">
          <a:xfrm>
            <a:off x="898525" y="3241675"/>
            <a:ext cx="1090613" cy="457200"/>
          </a:xfrm>
          <a:prstGeom prst="rect">
            <a:avLst/>
          </a:prstGeom>
          <a:noFill/>
          <a:ln w="9525">
            <a:noFill/>
            <a:miter lim="800000"/>
            <a:headEnd/>
            <a:tailEnd/>
          </a:ln>
        </p:spPr>
        <p:txBody>
          <a:bodyPr wrap="none">
            <a:spAutoFit/>
          </a:bodyPr>
          <a:lstStyle/>
          <a:p>
            <a:r>
              <a:rPr lang="en-US" dirty="0">
                <a:hlinkClick r:id="rId8" action="ppaction://hlinksldjump"/>
              </a:rPr>
              <a:t>Q $200</a:t>
            </a:r>
            <a:endParaRPr lang="en-US" dirty="0"/>
          </a:p>
        </p:txBody>
      </p:sp>
      <p:sp>
        <p:nvSpPr>
          <p:cNvPr id="1034" name="Text Box 12"/>
          <p:cNvSpPr txBox="1">
            <a:spLocks noChangeArrowheads="1"/>
          </p:cNvSpPr>
          <p:nvPr/>
        </p:nvSpPr>
        <p:spPr bwMode="auto">
          <a:xfrm>
            <a:off x="898525" y="4003675"/>
            <a:ext cx="1090613" cy="457200"/>
          </a:xfrm>
          <a:prstGeom prst="rect">
            <a:avLst/>
          </a:prstGeom>
          <a:noFill/>
          <a:ln w="9525">
            <a:noFill/>
            <a:miter lim="800000"/>
            <a:headEnd/>
            <a:tailEnd/>
          </a:ln>
        </p:spPr>
        <p:txBody>
          <a:bodyPr wrap="none">
            <a:spAutoFit/>
          </a:bodyPr>
          <a:lstStyle/>
          <a:p>
            <a:r>
              <a:rPr lang="en-US">
                <a:hlinkClick r:id="rId9" action="ppaction://hlinksldjump"/>
              </a:rPr>
              <a:t>Q $300</a:t>
            </a:r>
            <a:endParaRPr lang="en-US"/>
          </a:p>
        </p:txBody>
      </p:sp>
      <p:sp>
        <p:nvSpPr>
          <p:cNvPr id="1035" name="Text Box 13"/>
          <p:cNvSpPr txBox="1">
            <a:spLocks noChangeArrowheads="1"/>
          </p:cNvSpPr>
          <p:nvPr/>
        </p:nvSpPr>
        <p:spPr bwMode="auto">
          <a:xfrm>
            <a:off x="898525" y="4765675"/>
            <a:ext cx="1090613" cy="457200"/>
          </a:xfrm>
          <a:prstGeom prst="rect">
            <a:avLst/>
          </a:prstGeom>
          <a:noFill/>
          <a:ln w="9525">
            <a:noFill/>
            <a:miter lim="800000"/>
            <a:headEnd/>
            <a:tailEnd/>
          </a:ln>
        </p:spPr>
        <p:txBody>
          <a:bodyPr wrap="none">
            <a:spAutoFit/>
          </a:bodyPr>
          <a:lstStyle/>
          <a:p>
            <a:r>
              <a:rPr lang="en-US">
                <a:hlinkClick r:id="rId10" action="ppaction://hlinksldjump"/>
              </a:rPr>
              <a:t>Q $400</a:t>
            </a:r>
            <a:endParaRPr lang="en-US"/>
          </a:p>
        </p:txBody>
      </p:sp>
      <p:sp>
        <p:nvSpPr>
          <p:cNvPr id="1036" name="Text Box 14"/>
          <p:cNvSpPr txBox="1">
            <a:spLocks noChangeArrowheads="1"/>
          </p:cNvSpPr>
          <p:nvPr/>
        </p:nvSpPr>
        <p:spPr bwMode="auto">
          <a:xfrm>
            <a:off x="898525" y="5527675"/>
            <a:ext cx="1090613" cy="457200"/>
          </a:xfrm>
          <a:prstGeom prst="rect">
            <a:avLst/>
          </a:prstGeom>
          <a:noFill/>
          <a:ln w="9525">
            <a:noFill/>
            <a:miter lim="800000"/>
            <a:headEnd/>
            <a:tailEnd/>
          </a:ln>
        </p:spPr>
        <p:txBody>
          <a:bodyPr wrap="none">
            <a:spAutoFit/>
          </a:bodyPr>
          <a:lstStyle/>
          <a:p>
            <a:r>
              <a:rPr lang="en-US">
                <a:hlinkClick r:id="rId11" action="ppaction://hlinksldjump"/>
              </a:rPr>
              <a:t>Q $500</a:t>
            </a:r>
            <a:endParaRPr lang="en-US"/>
          </a:p>
        </p:txBody>
      </p:sp>
      <p:sp>
        <p:nvSpPr>
          <p:cNvPr id="1037" name="Rectangle 15"/>
          <p:cNvSpPr>
            <a:spLocks noChangeArrowheads="1"/>
          </p:cNvSpPr>
          <p:nvPr/>
        </p:nvSpPr>
        <p:spPr bwMode="auto">
          <a:xfrm>
            <a:off x="2514600" y="2514600"/>
            <a:ext cx="1090613" cy="457200"/>
          </a:xfrm>
          <a:prstGeom prst="rect">
            <a:avLst/>
          </a:prstGeom>
          <a:noFill/>
          <a:ln w="9525">
            <a:noFill/>
            <a:miter lim="800000"/>
            <a:headEnd/>
            <a:tailEnd/>
          </a:ln>
        </p:spPr>
        <p:txBody>
          <a:bodyPr wrap="none">
            <a:spAutoFit/>
          </a:bodyPr>
          <a:lstStyle/>
          <a:p>
            <a:r>
              <a:rPr lang="en-US" dirty="0">
                <a:hlinkClick r:id="rId12" action="ppaction://hlinksldjump"/>
              </a:rPr>
              <a:t>Q $100</a:t>
            </a:r>
            <a:endParaRPr lang="en-US" dirty="0"/>
          </a:p>
        </p:txBody>
      </p:sp>
      <p:sp>
        <p:nvSpPr>
          <p:cNvPr id="1038" name="Rectangle 16"/>
          <p:cNvSpPr>
            <a:spLocks noChangeArrowheads="1"/>
          </p:cNvSpPr>
          <p:nvPr/>
        </p:nvSpPr>
        <p:spPr bwMode="auto">
          <a:xfrm>
            <a:off x="5562600" y="2514600"/>
            <a:ext cx="1090613" cy="457200"/>
          </a:xfrm>
          <a:prstGeom prst="rect">
            <a:avLst/>
          </a:prstGeom>
          <a:noFill/>
          <a:ln w="9525">
            <a:noFill/>
            <a:miter lim="800000"/>
            <a:headEnd/>
            <a:tailEnd/>
          </a:ln>
        </p:spPr>
        <p:txBody>
          <a:bodyPr wrap="none">
            <a:spAutoFit/>
          </a:bodyPr>
          <a:lstStyle/>
          <a:p>
            <a:r>
              <a:rPr lang="en-US">
                <a:hlinkClick r:id="rId13" action="ppaction://hlinksldjump"/>
              </a:rPr>
              <a:t>Q $100</a:t>
            </a:r>
            <a:endParaRPr lang="en-US"/>
          </a:p>
        </p:txBody>
      </p:sp>
      <p:sp>
        <p:nvSpPr>
          <p:cNvPr id="1039" name="Rectangle 17"/>
          <p:cNvSpPr>
            <a:spLocks noChangeArrowheads="1"/>
          </p:cNvSpPr>
          <p:nvPr/>
        </p:nvSpPr>
        <p:spPr bwMode="auto">
          <a:xfrm>
            <a:off x="4038600" y="2514600"/>
            <a:ext cx="1090613" cy="457200"/>
          </a:xfrm>
          <a:prstGeom prst="rect">
            <a:avLst/>
          </a:prstGeom>
          <a:noFill/>
          <a:ln w="9525">
            <a:noFill/>
            <a:miter lim="800000"/>
            <a:headEnd/>
            <a:tailEnd/>
          </a:ln>
        </p:spPr>
        <p:txBody>
          <a:bodyPr wrap="none">
            <a:spAutoFit/>
          </a:bodyPr>
          <a:lstStyle/>
          <a:p>
            <a:r>
              <a:rPr lang="en-US">
                <a:hlinkClick r:id="rId14" action="ppaction://hlinksldjump"/>
              </a:rPr>
              <a:t>Q $100</a:t>
            </a:r>
            <a:endParaRPr lang="en-US"/>
          </a:p>
        </p:txBody>
      </p:sp>
      <p:sp>
        <p:nvSpPr>
          <p:cNvPr id="1040" name="Rectangle 18"/>
          <p:cNvSpPr>
            <a:spLocks noChangeArrowheads="1"/>
          </p:cNvSpPr>
          <p:nvPr/>
        </p:nvSpPr>
        <p:spPr bwMode="auto">
          <a:xfrm>
            <a:off x="7010400" y="2514600"/>
            <a:ext cx="1090613" cy="457200"/>
          </a:xfrm>
          <a:prstGeom prst="rect">
            <a:avLst/>
          </a:prstGeom>
          <a:noFill/>
          <a:ln w="9525">
            <a:noFill/>
            <a:miter lim="800000"/>
            <a:headEnd/>
            <a:tailEnd/>
          </a:ln>
        </p:spPr>
        <p:txBody>
          <a:bodyPr wrap="none">
            <a:spAutoFit/>
          </a:bodyPr>
          <a:lstStyle/>
          <a:p>
            <a:r>
              <a:rPr lang="en-US">
                <a:hlinkClick r:id="rId15" action="ppaction://hlinksldjump"/>
              </a:rPr>
              <a:t>Q $100</a:t>
            </a:r>
            <a:endParaRPr lang="en-US"/>
          </a:p>
        </p:txBody>
      </p:sp>
      <p:sp>
        <p:nvSpPr>
          <p:cNvPr id="1041" name="Rectangle 19"/>
          <p:cNvSpPr>
            <a:spLocks noChangeArrowheads="1"/>
          </p:cNvSpPr>
          <p:nvPr/>
        </p:nvSpPr>
        <p:spPr bwMode="auto">
          <a:xfrm>
            <a:off x="2514600" y="3276600"/>
            <a:ext cx="1090613" cy="457200"/>
          </a:xfrm>
          <a:prstGeom prst="rect">
            <a:avLst/>
          </a:prstGeom>
          <a:noFill/>
          <a:ln w="9525">
            <a:noFill/>
            <a:miter lim="800000"/>
            <a:headEnd/>
            <a:tailEnd/>
          </a:ln>
        </p:spPr>
        <p:txBody>
          <a:bodyPr wrap="none">
            <a:spAutoFit/>
          </a:bodyPr>
          <a:lstStyle/>
          <a:p>
            <a:r>
              <a:rPr lang="en-US" dirty="0">
                <a:hlinkClick r:id="rId16" action="ppaction://hlinksldjump"/>
              </a:rPr>
              <a:t>Q $200</a:t>
            </a:r>
            <a:endParaRPr lang="en-US" dirty="0"/>
          </a:p>
        </p:txBody>
      </p:sp>
      <p:sp>
        <p:nvSpPr>
          <p:cNvPr id="1042" name="Rectangle 20"/>
          <p:cNvSpPr>
            <a:spLocks noChangeArrowheads="1"/>
          </p:cNvSpPr>
          <p:nvPr/>
        </p:nvSpPr>
        <p:spPr bwMode="auto">
          <a:xfrm>
            <a:off x="4038600" y="3276600"/>
            <a:ext cx="1090613" cy="457200"/>
          </a:xfrm>
          <a:prstGeom prst="rect">
            <a:avLst/>
          </a:prstGeom>
          <a:noFill/>
          <a:ln w="9525">
            <a:noFill/>
            <a:miter lim="800000"/>
            <a:headEnd/>
            <a:tailEnd/>
          </a:ln>
        </p:spPr>
        <p:txBody>
          <a:bodyPr wrap="none">
            <a:spAutoFit/>
          </a:bodyPr>
          <a:lstStyle/>
          <a:p>
            <a:r>
              <a:rPr lang="en-US">
                <a:hlinkClick r:id="rId17" action="ppaction://hlinksldjump"/>
              </a:rPr>
              <a:t>Q $200</a:t>
            </a:r>
            <a:endParaRPr lang="en-US"/>
          </a:p>
        </p:txBody>
      </p:sp>
      <p:sp>
        <p:nvSpPr>
          <p:cNvPr id="1043" name="Rectangle 21"/>
          <p:cNvSpPr>
            <a:spLocks noChangeArrowheads="1"/>
          </p:cNvSpPr>
          <p:nvPr/>
        </p:nvSpPr>
        <p:spPr bwMode="auto">
          <a:xfrm>
            <a:off x="5562600" y="3276600"/>
            <a:ext cx="1090613" cy="457200"/>
          </a:xfrm>
          <a:prstGeom prst="rect">
            <a:avLst/>
          </a:prstGeom>
          <a:noFill/>
          <a:ln w="9525">
            <a:noFill/>
            <a:miter lim="800000"/>
            <a:headEnd/>
            <a:tailEnd/>
          </a:ln>
        </p:spPr>
        <p:txBody>
          <a:bodyPr wrap="none">
            <a:spAutoFit/>
          </a:bodyPr>
          <a:lstStyle/>
          <a:p>
            <a:r>
              <a:rPr lang="en-US">
                <a:hlinkClick r:id="rId18" action="ppaction://hlinksldjump"/>
              </a:rPr>
              <a:t>Q $200</a:t>
            </a:r>
            <a:endParaRPr lang="en-US"/>
          </a:p>
        </p:txBody>
      </p:sp>
      <p:sp>
        <p:nvSpPr>
          <p:cNvPr id="1044" name="Rectangle 22"/>
          <p:cNvSpPr>
            <a:spLocks noChangeArrowheads="1"/>
          </p:cNvSpPr>
          <p:nvPr/>
        </p:nvSpPr>
        <p:spPr bwMode="auto">
          <a:xfrm>
            <a:off x="7010400" y="3276600"/>
            <a:ext cx="1090613" cy="457200"/>
          </a:xfrm>
          <a:prstGeom prst="rect">
            <a:avLst/>
          </a:prstGeom>
          <a:noFill/>
          <a:ln w="9525">
            <a:noFill/>
            <a:miter lim="800000"/>
            <a:headEnd/>
            <a:tailEnd/>
          </a:ln>
        </p:spPr>
        <p:txBody>
          <a:bodyPr wrap="none">
            <a:spAutoFit/>
          </a:bodyPr>
          <a:lstStyle/>
          <a:p>
            <a:r>
              <a:rPr lang="en-US" dirty="0">
                <a:hlinkClick r:id="rId19" action="ppaction://hlinksldjump"/>
              </a:rPr>
              <a:t>Q $200</a:t>
            </a:r>
            <a:endParaRPr lang="en-US" dirty="0"/>
          </a:p>
        </p:txBody>
      </p:sp>
      <p:sp>
        <p:nvSpPr>
          <p:cNvPr id="1045" name="Rectangle 23"/>
          <p:cNvSpPr>
            <a:spLocks noChangeArrowheads="1"/>
          </p:cNvSpPr>
          <p:nvPr/>
        </p:nvSpPr>
        <p:spPr bwMode="auto">
          <a:xfrm>
            <a:off x="2514600" y="3962400"/>
            <a:ext cx="1090613" cy="457200"/>
          </a:xfrm>
          <a:prstGeom prst="rect">
            <a:avLst/>
          </a:prstGeom>
          <a:noFill/>
          <a:ln w="9525">
            <a:noFill/>
            <a:miter lim="800000"/>
            <a:headEnd/>
            <a:tailEnd/>
          </a:ln>
        </p:spPr>
        <p:txBody>
          <a:bodyPr wrap="none">
            <a:spAutoFit/>
          </a:bodyPr>
          <a:lstStyle/>
          <a:p>
            <a:r>
              <a:rPr lang="en-US">
                <a:hlinkClick r:id="rId20" action="ppaction://hlinksldjump"/>
              </a:rPr>
              <a:t>Q $300</a:t>
            </a:r>
            <a:endParaRPr lang="en-US"/>
          </a:p>
        </p:txBody>
      </p:sp>
      <p:sp>
        <p:nvSpPr>
          <p:cNvPr id="1046" name="Rectangle 24"/>
          <p:cNvSpPr>
            <a:spLocks noChangeArrowheads="1"/>
          </p:cNvSpPr>
          <p:nvPr/>
        </p:nvSpPr>
        <p:spPr bwMode="auto">
          <a:xfrm>
            <a:off x="3962400" y="3962400"/>
            <a:ext cx="1090613" cy="457200"/>
          </a:xfrm>
          <a:prstGeom prst="rect">
            <a:avLst/>
          </a:prstGeom>
          <a:noFill/>
          <a:ln w="9525">
            <a:noFill/>
            <a:miter lim="800000"/>
            <a:headEnd/>
            <a:tailEnd/>
          </a:ln>
        </p:spPr>
        <p:txBody>
          <a:bodyPr wrap="none">
            <a:spAutoFit/>
          </a:bodyPr>
          <a:lstStyle/>
          <a:p>
            <a:r>
              <a:rPr lang="en-US">
                <a:hlinkClick r:id="rId21" action="ppaction://hlinksldjump"/>
              </a:rPr>
              <a:t>Q $300</a:t>
            </a:r>
            <a:endParaRPr lang="en-US"/>
          </a:p>
        </p:txBody>
      </p:sp>
      <p:sp>
        <p:nvSpPr>
          <p:cNvPr id="1047" name="Rectangle 25"/>
          <p:cNvSpPr>
            <a:spLocks noChangeArrowheads="1"/>
          </p:cNvSpPr>
          <p:nvPr/>
        </p:nvSpPr>
        <p:spPr bwMode="auto">
          <a:xfrm>
            <a:off x="5538788" y="3962400"/>
            <a:ext cx="1090612" cy="457200"/>
          </a:xfrm>
          <a:prstGeom prst="rect">
            <a:avLst/>
          </a:prstGeom>
          <a:noFill/>
          <a:ln w="9525">
            <a:noFill/>
            <a:miter lim="800000"/>
            <a:headEnd/>
            <a:tailEnd/>
          </a:ln>
        </p:spPr>
        <p:txBody>
          <a:bodyPr wrap="none">
            <a:spAutoFit/>
          </a:bodyPr>
          <a:lstStyle/>
          <a:p>
            <a:r>
              <a:rPr lang="en-US">
                <a:hlinkClick r:id="rId22" action="ppaction://hlinksldjump"/>
              </a:rPr>
              <a:t>Q $300</a:t>
            </a:r>
            <a:endParaRPr lang="en-US"/>
          </a:p>
        </p:txBody>
      </p:sp>
      <p:sp>
        <p:nvSpPr>
          <p:cNvPr id="1048" name="Rectangle 26"/>
          <p:cNvSpPr>
            <a:spLocks noChangeArrowheads="1"/>
          </p:cNvSpPr>
          <p:nvPr/>
        </p:nvSpPr>
        <p:spPr bwMode="auto">
          <a:xfrm>
            <a:off x="7010400" y="4038600"/>
            <a:ext cx="1090613" cy="457200"/>
          </a:xfrm>
          <a:prstGeom prst="rect">
            <a:avLst/>
          </a:prstGeom>
          <a:noFill/>
          <a:ln w="9525">
            <a:noFill/>
            <a:miter lim="800000"/>
            <a:headEnd/>
            <a:tailEnd/>
          </a:ln>
        </p:spPr>
        <p:txBody>
          <a:bodyPr wrap="none">
            <a:spAutoFit/>
          </a:bodyPr>
          <a:lstStyle/>
          <a:p>
            <a:r>
              <a:rPr lang="en-US">
                <a:hlinkClick r:id="rId23" action="ppaction://hlinksldjump"/>
              </a:rPr>
              <a:t>Q $300</a:t>
            </a:r>
            <a:endParaRPr lang="en-US"/>
          </a:p>
        </p:txBody>
      </p:sp>
      <p:sp>
        <p:nvSpPr>
          <p:cNvPr id="1049" name="Rectangle 27"/>
          <p:cNvSpPr>
            <a:spLocks noChangeArrowheads="1"/>
          </p:cNvSpPr>
          <p:nvPr/>
        </p:nvSpPr>
        <p:spPr bwMode="auto">
          <a:xfrm>
            <a:off x="2514600" y="4724400"/>
            <a:ext cx="1090613" cy="457200"/>
          </a:xfrm>
          <a:prstGeom prst="rect">
            <a:avLst/>
          </a:prstGeom>
          <a:noFill/>
          <a:ln w="9525">
            <a:noFill/>
            <a:miter lim="800000"/>
            <a:headEnd/>
            <a:tailEnd/>
          </a:ln>
        </p:spPr>
        <p:txBody>
          <a:bodyPr wrap="none">
            <a:spAutoFit/>
          </a:bodyPr>
          <a:lstStyle/>
          <a:p>
            <a:r>
              <a:rPr lang="en-US">
                <a:hlinkClick r:id="rId24" action="ppaction://hlinksldjump"/>
              </a:rPr>
              <a:t>Q $400</a:t>
            </a:r>
            <a:endParaRPr lang="en-US"/>
          </a:p>
        </p:txBody>
      </p:sp>
      <p:sp>
        <p:nvSpPr>
          <p:cNvPr id="1050" name="Rectangle 28"/>
          <p:cNvSpPr>
            <a:spLocks noChangeArrowheads="1"/>
          </p:cNvSpPr>
          <p:nvPr/>
        </p:nvSpPr>
        <p:spPr bwMode="auto">
          <a:xfrm>
            <a:off x="4038600" y="4800600"/>
            <a:ext cx="1090613" cy="457200"/>
          </a:xfrm>
          <a:prstGeom prst="rect">
            <a:avLst/>
          </a:prstGeom>
          <a:noFill/>
          <a:ln w="9525">
            <a:noFill/>
            <a:miter lim="800000"/>
            <a:headEnd/>
            <a:tailEnd/>
          </a:ln>
        </p:spPr>
        <p:txBody>
          <a:bodyPr wrap="none">
            <a:spAutoFit/>
          </a:bodyPr>
          <a:lstStyle/>
          <a:p>
            <a:r>
              <a:rPr lang="en-US">
                <a:hlinkClick r:id="rId25" action="ppaction://hlinksldjump"/>
              </a:rPr>
              <a:t>Q $400</a:t>
            </a:r>
            <a:endParaRPr lang="en-US"/>
          </a:p>
        </p:txBody>
      </p:sp>
      <p:sp>
        <p:nvSpPr>
          <p:cNvPr id="1051" name="Rectangle 29"/>
          <p:cNvSpPr>
            <a:spLocks noChangeArrowheads="1"/>
          </p:cNvSpPr>
          <p:nvPr/>
        </p:nvSpPr>
        <p:spPr bwMode="auto">
          <a:xfrm>
            <a:off x="5562600" y="4800600"/>
            <a:ext cx="1090613" cy="457200"/>
          </a:xfrm>
          <a:prstGeom prst="rect">
            <a:avLst/>
          </a:prstGeom>
          <a:noFill/>
          <a:ln w="9525">
            <a:noFill/>
            <a:miter lim="800000"/>
            <a:headEnd/>
            <a:tailEnd/>
          </a:ln>
        </p:spPr>
        <p:txBody>
          <a:bodyPr wrap="none">
            <a:spAutoFit/>
          </a:bodyPr>
          <a:lstStyle/>
          <a:p>
            <a:r>
              <a:rPr lang="en-US">
                <a:hlinkClick r:id="rId26" action="ppaction://hlinksldjump"/>
              </a:rPr>
              <a:t>Q $400</a:t>
            </a:r>
            <a:endParaRPr lang="en-US"/>
          </a:p>
        </p:txBody>
      </p:sp>
      <p:sp>
        <p:nvSpPr>
          <p:cNvPr id="1052" name="Rectangle 30"/>
          <p:cNvSpPr>
            <a:spLocks noChangeArrowheads="1"/>
          </p:cNvSpPr>
          <p:nvPr/>
        </p:nvSpPr>
        <p:spPr bwMode="auto">
          <a:xfrm>
            <a:off x="7010400" y="4800600"/>
            <a:ext cx="1090613" cy="457200"/>
          </a:xfrm>
          <a:prstGeom prst="rect">
            <a:avLst/>
          </a:prstGeom>
          <a:noFill/>
          <a:ln w="9525">
            <a:noFill/>
            <a:miter lim="800000"/>
            <a:headEnd/>
            <a:tailEnd/>
          </a:ln>
        </p:spPr>
        <p:txBody>
          <a:bodyPr wrap="none">
            <a:spAutoFit/>
          </a:bodyPr>
          <a:lstStyle/>
          <a:p>
            <a:r>
              <a:rPr lang="en-US">
                <a:hlinkClick r:id="rId27" action="ppaction://hlinksldjump"/>
              </a:rPr>
              <a:t>Q $400</a:t>
            </a:r>
            <a:endParaRPr lang="en-US"/>
          </a:p>
        </p:txBody>
      </p:sp>
      <p:sp>
        <p:nvSpPr>
          <p:cNvPr id="1053" name="Rectangle 31"/>
          <p:cNvSpPr>
            <a:spLocks noChangeArrowheads="1"/>
          </p:cNvSpPr>
          <p:nvPr/>
        </p:nvSpPr>
        <p:spPr bwMode="auto">
          <a:xfrm>
            <a:off x="2514600" y="5562600"/>
            <a:ext cx="1090613" cy="457200"/>
          </a:xfrm>
          <a:prstGeom prst="rect">
            <a:avLst/>
          </a:prstGeom>
          <a:noFill/>
          <a:ln w="9525">
            <a:noFill/>
            <a:miter lim="800000"/>
            <a:headEnd/>
            <a:tailEnd/>
          </a:ln>
        </p:spPr>
        <p:txBody>
          <a:bodyPr wrap="none">
            <a:spAutoFit/>
          </a:bodyPr>
          <a:lstStyle/>
          <a:p>
            <a:r>
              <a:rPr lang="en-US">
                <a:hlinkClick r:id="rId28" action="ppaction://hlinksldjump"/>
              </a:rPr>
              <a:t>Q $500</a:t>
            </a:r>
            <a:endParaRPr lang="en-US"/>
          </a:p>
        </p:txBody>
      </p:sp>
      <p:sp>
        <p:nvSpPr>
          <p:cNvPr id="1054" name="Rectangle 32"/>
          <p:cNvSpPr>
            <a:spLocks noChangeArrowheads="1"/>
          </p:cNvSpPr>
          <p:nvPr/>
        </p:nvSpPr>
        <p:spPr bwMode="auto">
          <a:xfrm>
            <a:off x="4038600" y="5562600"/>
            <a:ext cx="1090613" cy="457200"/>
          </a:xfrm>
          <a:prstGeom prst="rect">
            <a:avLst/>
          </a:prstGeom>
          <a:noFill/>
          <a:ln w="9525">
            <a:noFill/>
            <a:miter lim="800000"/>
            <a:headEnd/>
            <a:tailEnd/>
          </a:ln>
        </p:spPr>
        <p:txBody>
          <a:bodyPr wrap="none">
            <a:spAutoFit/>
          </a:bodyPr>
          <a:lstStyle/>
          <a:p>
            <a:r>
              <a:rPr lang="en-US">
                <a:hlinkClick r:id="rId29" action="ppaction://hlinksldjump"/>
              </a:rPr>
              <a:t>Q $500</a:t>
            </a:r>
            <a:endParaRPr lang="en-US"/>
          </a:p>
        </p:txBody>
      </p:sp>
      <p:sp>
        <p:nvSpPr>
          <p:cNvPr id="1055" name="Rectangle 33"/>
          <p:cNvSpPr>
            <a:spLocks noChangeArrowheads="1"/>
          </p:cNvSpPr>
          <p:nvPr/>
        </p:nvSpPr>
        <p:spPr bwMode="auto">
          <a:xfrm>
            <a:off x="5562600" y="5562600"/>
            <a:ext cx="1090613" cy="457200"/>
          </a:xfrm>
          <a:prstGeom prst="rect">
            <a:avLst/>
          </a:prstGeom>
          <a:noFill/>
          <a:ln w="9525">
            <a:noFill/>
            <a:miter lim="800000"/>
            <a:headEnd/>
            <a:tailEnd/>
          </a:ln>
        </p:spPr>
        <p:txBody>
          <a:bodyPr wrap="none">
            <a:spAutoFit/>
          </a:bodyPr>
          <a:lstStyle/>
          <a:p>
            <a:r>
              <a:rPr lang="en-US">
                <a:hlinkClick r:id="rId30" action="ppaction://hlinksldjump"/>
              </a:rPr>
              <a:t>Q $500</a:t>
            </a:r>
            <a:endParaRPr lang="en-US"/>
          </a:p>
        </p:txBody>
      </p:sp>
      <p:sp>
        <p:nvSpPr>
          <p:cNvPr id="1056" name="Rectangle 34"/>
          <p:cNvSpPr>
            <a:spLocks noChangeArrowheads="1"/>
          </p:cNvSpPr>
          <p:nvPr/>
        </p:nvSpPr>
        <p:spPr bwMode="auto">
          <a:xfrm>
            <a:off x="7010400" y="5562600"/>
            <a:ext cx="1090613" cy="457200"/>
          </a:xfrm>
          <a:prstGeom prst="rect">
            <a:avLst/>
          </a:prstGeom>
          <a:noFill/>
          <a:ln w="9525">
            <a:noFill/>
            <a:miter lim="800000"/>
            <a:headEnd/>
            <a:tailEnd/>
          </a:ln>
        </p:spPr>
        <p:txBody>
          <a:bodyPr wrap="none">
            <a:spAutoFit/>
          </a:bodyPr>
          <a:lstStyle/>
          <a:p>
            <a:r>
              <a:rPr lang="en-US">
                <a:hlinkClick r:id="rId31" action="ppaction://hlinksldjump"/>
              </a:rPr>
              <a:t>Q $500</a:t>
            </a:r>
            <a:endParaRPr lang="en-US"/>
          </a:p>
        </p:txBody>
      </p:sp>
      <p:sp>
        <p:nvSpPr>
          <p:cNvPr id="1057" name="Text Box 47"/>
          <p:cNvSpPr txBox="1">
            <a:spLocks noChangeArrowheads="1"/>
          </p:cNvSpPr>
          <p:nvPr/>
        </p:nvSpPr>
        <p:spPr bwMode="auto">
          <a:xfrm>
            <a:off x="6765925" y="6324600"/>
            <a:ext cx="1995488" cy="466725"/>
          </a:xfrm>
          <a:prstGeom prst="rect">
            <a:avLst/>
          </a:prstGeom>
          <a:noFill/>
          <a:ln w="9525">
            <a:solidFill>
              <a:schemeClr val="accent1"/>
            </a:solidFill>
            <a:miter lim="800000"/>
            <a:headEnd/>
            <a:tailEnd/>
          </a:ln>
        </p:spPr>
        <p:txBody>
          <a:bodyPr wrap="none">
            <a:spAutoFit/>
          </a:bodyPr>
          <a:lstStyle/>
          <a:p>
            <a:r>
              <a:rPr lang="en-US">
                <a:hlinkClick r:id="rId32" action="ppaction://hlinksldjump"/>
              </a:rPr>
              <a:t>Final Jeopardy</a:t>
            </a:r>
            <a:endParaRPr lang="en-US"/>
          </a:p>
        </p:txBody>
      </p:sp>
      <p:sp>
        <p:nvSpPr>
          <p:cNvPr id="2" name="TextBox 1"/>
          <p:cNvSpPr txBox="1"/>
          <p:nvPr/>
        </p:nvSpPr>
        <p:spPr>
          <a:xfrm>
            <a:off x="3962400" y="1600200"/>
            <a:ext cx="1576388" cy="923330"/>
          </a:xfrm>
          <a:prstGeom prst="rect">
            <a:avLst/>
          </a:prstGeom>
          <a:noFill/>
        </p:spPr>
        <p:txBody>
          <a:bodyPr wrap="square" rtlCol="0">
            <a:spAutoFit/>
          </a:bodyPr>
          <a:lstStyle/>
          <a:p>
            <a:r>
              <a:rPr lang="en-US" sz="1800" dirty="0" smtClean="0">
                <a:solidFill>
                  <a:schemeClr val="bg2"/>
                </a:solidFill>
              </a:rPr>
              <a:t>Cold </a:t>
            </a:r>
            <a:r>
              <a:rPr lang="en-US" sz="1800" dirty="0" smtClean="0">
                <a:solidFill>
                  <a:schemeClr val="bg2"/>
                </a:solidFill>
              </a:rPr>
              <a:t>War/ Later half of 20</a:t>
            </a:r>
            <a:r>
              <a:rPr lang="en-US" sz="1800" baseline="30000" dirty="0" smtClean="0">
                <a:solidFill>
                  <a:schemeClr val="bg2"/>
                </a:solidFill>
              </a:rPr>
              <a:t>th</a:t>
            </a:r>
            <a:r>
              <a:rPr lang="en-US" sz="1800" dirty="0" smtClean="0">
                <a:solidFill>
                  <a:schemeClr val="bg2"/>
                </a:solidFill>
              </a:rPr>
              <a:t> Century</a:t>
            </a:r>
            <a:endParaRPr lang="en-US" sz="1800" dirty="0">
              <a:solidFill>
                <a:schemeClr val="bg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0" fill="hold"/>
                                        <p:tgtEl>
                                          <p:spTgt spid="2051"/>
                                        </p:tgtEl>
                                        <p:attrNameLst>
                                          <p:attrName>ppt_x</p:attrName>
                                        </p:attrNameLst>
                                      </p:cBhvr>
                                      <p:tavLst>
                                        <p:tav tm="0">
                                          <p:val>
                                            <p:strVal val="#ppt_x"/>
                                          </p:val>
                                        </p:tav>
                                        <p:tav tm="100000">
                                          <p:val>
                                            <p:strVal val="#ppt_x"/>
                                          </p:val>
                                        </p:tav>
                                      </p:tavLst>
                                    </p:anim>
                                    <p:anim calcmode="lin" valueType="num">
                                      <p:cBhvr additive="base">
                                        <p:cTn id="8" dur="50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5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jeop.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052">
                                            <p:txEl>
                                              <p:pRg st="0" end="0"/>
                                            </p:txEl>
                                          </p:spTgt>
                                        </p:tgtEl>
                                        <p:attrNameLst>
                                          <p:attrName>style.visibility</p:attrName>
                                        </p:attrNameLst>
                                      </p:cBhvr>
                                      <p:to>
                                        <p:strVal val="visible"/>
                                      </p:to>
                                    </p:set>
                                    <p:anim calcmode="lin" valueType="num">
                                      <p:cBhvr additive="base">
                                        <p:cTn id="21" dur="500" fill="hold"/>
                                        <p:tgtEl>
                                          <p:spTgt spid="2052">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052">
                                            <p:txEl>
                                              <p:pRg st="1" end="1"/>
                                            </p:txEl>
                                          </p:spTgt>
                                        </p:tgtEl>
                                        <p:attrNameLst>
                                          <p:attrName>style.visibility</p:attrName>
                                        </p:attrNameLst>
                                      </p:cBhvr>
                                      <p:to>
                                        <p:strVal val="visible"/>
                                      </p:to>
                                    </p:set>
                                    <p:anim calcmode="lin" valueType="num">
                                      <p:cBhvr additive="base">
                                        <p:cTn id="27" dur="500" fill="hold"/>
                                        <p:tgtEl>
                                          <p:spTgt spid="2052">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053">
                                            <p:txEl>
                                              <p:pRg st="0" end="0"/>
                                            </p:txEl>
                                          </p:spTgt>
                                        </p:tgtEl>
                                        <p:attrNameLst>
                                          <p:attrName>style.visibility</p:attrName>
                                        </p:attrNameLst>
                                      </p:cBhvr>
                                      <p:to>
                                        <p:strVal val="visible"/>
                                      </p:to>
                                    </p:set>
                                    <p:anim calcmode="lin" valueType="num">
                                      <p:cBhvr additive="base">
                                        <p:cTn id="33" dur="500" fill="hold"/>
                                        <p:tgtEl>
                                          <p:spTgt spid="2053">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0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055">
                                            <p:txEl>
                                              <p:pRg st="0" end="0"/>
                                            </p:txEl>
                                          </p:spTgt>
                                        </p:tgtEl>
                                        <p:attrNameLst>
                                          <p:attrName>style.visibility</p:attrName>
                                        </p:attrNameLst>
                                      </p:cBhvr>
                                      <p:to>
                                        <p:strVal val="visible"/>
                                      </p:to>
                                    </p:set>
                                    <p:anim calcmode="lin" valueType="num">
                                      <p:cBhvr additive="base">
                                        <p:cTn id="39" dur="500" fill="hold"/>
                                        <p:tgtEl>
                                          <p:spTgt spid="2055">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0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056">
                                            <p:txEl>
                                              <p:pRg st="0" end="0"/>
                                            </p:txEl>
                                          </p:spTgt>
                                        </p:tgtEl>
                                        <p:attrNameLst>
                                          <p:attrName>style.visibility</p:attrName>
                                        </p:attrNameLst>
                                      </p:cBhvr>
                                      <p:to>
                                        <p:strVal val="visible"/>
                                      </p:to>
                                    </p:set>
                                    <p:anim calcmode="lin" valueType="num">
                                      <p:cBhvr additive="base">
                                        <p:cTn id="45" dur="500" fill="hold"/>
                                        <p:tgtEl>
                                          <p:spTgt spid="2056">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05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2" grpId="0" build="p" autoUpdateAnimBg="0"/>
      <p:bldP spid="2053" grpId="0" build="p" autoUpdateAnimBg="0"/>
      <p:bldP spid="2055" grpId="0" build="p" autoUpdateAnimBg="0"/>
      <p:bldP spid="205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$500 Question from H1</a:t>
            </a:r>
          </a:p>
        </p:txBody>
      </p:sp>
      <p:pic>
        <p:nvPicPr>
          <p:cNvPr id="1229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2292" name="Text Box 4"/>
          <p:cNvSpPr txBox="1">
            <a:spLocks noChangeArrowheads="1"/>
          </p:cNvSpPr>
          <p:nvPr/>
        </p:nvSpPr>
        <p:spPr bwMode="auto">
          <a:xfrm>
            <a:off x="533401" y="2209800"/>
            <a:ext cx="7239000" cy="1569660"/>
          </a:xfrm>
          <a:prstGeom prst="rect">
            <a:avLst/>
          </a:prstGeom>
          <a:noFill/>
          <a:ln w="9525">
            <a:noFill/>
            <a:miter lim="800000"/>
            <a:headEnd/>
            <a:tailEnd/>
          </a:ln>
        </p:spPr>
        <p:txBody>
          <a:bodyPr wrap="square">
            <a:spAutoFit/>
          </a:bodyPr>
          <a:lstStyle/>
          <a:p>
            <a:r>
              <a:rPr lang="en-US" dirty="0" smtClean="0"/>
              <a:t>These unemployed WWI veterans came to Washington in 1932 protesting immediate payment that the bonus congress promised them in 1922. They were forcibly removed </a:t>
            </a:r>
            <a:r>
              <a:rPr lang="en-US" dirty="0" smtClean="0">
                <a:sym typeface="Wingdings" panose="05000000000000000000" pitchFamily="2" charset="2"/>
              </a:rPr>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$500 Answer from H1</a:t>
            </a:r>
          </a:p>
        </p:txBody>
      </p:sp>
      <p:pic>
        <p:nvPicPr>
          <p:cNvPr id="1331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3316" name="Text Box 4"/>
          <p:cNvSpPr txBox="1">
            <a:spLocks noChangeArrowheads="1"/>
          </p:cNvSpPr>
          <p:nvPr/>
        </p:nvSpPr>
        <p:spPr bwMode="auto">
          <a:xfrm>
            <a:off x="1676400" y="2249608"/>
            <a:ext cx="6934200" cy="461665"/>
          </a:xfrm>
          <a:prstGeom prst="rect">
            <a:avLst/>
          </a:prstGeom>
          <a:noFill/>
          <a:ln w="9525">
            <a:noFill/>
            <a:miter lim="800000"/>
            <a:headEnd/>
            <a:tailEnd/>
          </a:ln>
        </p:spPr>
        <p:txBody>
          <a:bodyPr wrap="square">
            <a:spAutoFit/>
          </a:bodyPr>
          <a:lstStyle/>
          <a:p>
            <a:r>
              <a:rPr lang="en-US" dirty="0" smtClean="0"/>
              <a:t>Bonus Army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$100 Question from H2</a:t>
            </a:r>
          </a:p>
        </p:txBody>
      </p:sp>
      <p:pic>
        <p:nvPicPr>
          <p:cNvPr id="1433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4340" name="Text Box 4"/>
          <p:cNvSpPr txBox="1">
            <a:spLocks noChangeArrowheads="1"/>
          </p:cNvSpPr>
          <p:nvPr/>
        </p:nvSpPr>
        <p:spPr bwMode="auto">
          <a:xfrm>
            <a:off x="533400" y="1600200"/>
            <a:ext cx="8228786" cy="3477875"/>
          </a:xfrm>
          <a:prstGeom prst="rect">
            <a:avLst/>
          </a:prstGeom>
          <a:noFill/>
          <a:ln w="9525">
            <a:noFill/>
            <a:miter lim="800000"/>
            <a:headEnd/>
            <a:tailEnd/>
          </a:ln>
        </p:spPr>
        <p:txBody>
          <a:bodyPr wrap="square">
            <a:spAutoFit/>
          </a:bodyPr>
          <a:lstStyle/>
          <a:p>
            <a:r>
              <a:rPr lang="en-US" sz="2000" dirty="0"/>
              <a:t>“The peace-loving nations must make a concerted effort in opposition to those violations of treaties and those </a:t>
            </a:r>
            <a:r>
              <a:rPr lang="en-US" sz="2000" dirty="0" err="1"/>
              <a:t>ignorings</a:t>
            </a:r>
            <a:r>
              <a:rPr lang="en-US" sz="2000" dirty="0"/>
              <a:t> of humane instincts which today are creating a state of international anarchy and instability from which there is no escape through mere isolation or neutrality. “Those who cherish their freedom and recognize and respect the equal right of their neighbors to be free and live in peace, must work together for the triumph of law and moral principles in order that peace, justice and confidence may prevail in the world. There must be a return to a belief in the pledged word, in the value of a signed treaty. There must be recognition of the fact that national morality is as vital as private morality.”</a:t>
            </a:r>
          </a:p>
          <a:p>
            <a:r>
              <a:rPr lang="en-US" sz="2000" dirty="0"/>
              <a:t> President Franklin Roosevelt, Quarantine Speech, 1937 </a:t>
            </a:r>
          </a:p>
        </p:txBody>
      </p:sp>
      <p:sp>
        <p:nvSpPr>
          <p:cNvPr id="2" name="TextBox 1"/>
          <p:cNvSpPr txBox="1"/>
          <p:nvPr/>
        </p:nvSpPr>
        <p:spPr>
          <a:xfrm>
            <a:off x="1447800" y="5334000"/>
            <a:ext cx="7543800" cy="830997"/>
          </a:xfrm>
          <a:prstGeom prst="rect">
            <a:avLst/>
          </a:prstGeom>
          <a:noFill/>
        </p:spPr>
        <p:txBody>
          <a:bodyPr wrap="square" rtlCol="0">
            <a:spAutoFit/>
          </a:bodyPr>
          <a:lstStyle/>
          <a:p>
            <a:r>
              <a:rPr lang="en-US" dirty="0" smtClean="0"/>
              <a:t>How does FDR want America to move forward at this time in regards to foreign policy?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$100 Answer from H2</a:t>
            </a:r>
          </a:p>
        </p:txBody>
      </p:sp>
      <p:pic>
        <p:nvPicPr>
          <p:cNvPr id="1536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5364" name="Text Box 4"/>
          <p:cNvSpPr txBox="1">
            <a:spLocks noChangeArrowheads="1"/>
          </p:cNvSpPr>
          <p:nvPr/>
        </p:nvSpPr>
        <p:spPr bwMode="auto">
          <a:xfrm>
            <a:off x="1524000" y="2286000"/>
            <a:ext cx="6052149" cy="1569660"/>
          </a:xfrm>
          <a:prstGeom prst="rect">
            <a:avLst/>
          </a:prstGeom>
          <a:noFill/>
          <a:ln w="9525">
            <a:noFill/>
            <a:miter lim="800000"/>
            <a:headEnd/>
            <a:tailEnd/>
          </a:ln>
        </p:spPr>
        <p:txBody>
          <a:bodyPr wrap="square">
            <a:spAutoFit/>
          </a:bodyPr>
          <a:lstStyle/>
          <a:p>
            <a:r>
              <a:rPr lang="en-US" dirty="0" smtClean="0"/>
              <a:t>America must move pass the era of neutrality and play a bigger role around the world. </a:t>
            </a:r>
          </a:p>
          <a:p>
            <a:endParaRPr lang="en-US" dirty="0" smtClean="0"/>
          </a:p>
          <a:p>
            <a:r>
              <a:rPr lang="en-US" dirty="0" smtClean="0"/>
              <a:t>(Become more involved with  WWII)</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r>
              <a:rPr lang="en-US" dirty="0" smtClean="0"/>
              <a:t>$200 Question from H2</a:t>
            </a:r>
          </a:p>
        </p:txBody>
      </p:sp>
      <p:pic>
        <p:nvPicPr>
          <p:cNvPr id="1638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6388" name="Text Box 4"/>
          <p:cNvSpPr txBox="1">
            <a:spLocks noChangeArrowheads="1"/>
          </p:cNvSpPr>
          <p:nvPr/>
        </p:nvSpPr>
        <p:spPr bwMode="auto">
          <a:xfrm>
            <a:off x="1143000" y="1371600"/>
            <a:ext cx="7467600" cy="1200328"/>
          </a:xfrm>
          <a:prstGeom prst="rect">
            <a:avLst/>
          </a:prstGeom>
          <a:noFill/>
          <a:ln w="9525">
            <a:noFill/>
            <a:miter lim="800000"/>
            <a:headEnd/>
            <a:tailEnd/>
          </a:ln>
        </p:spPr>
        <p:txBody>
          <a:bodyPr wrap="square">
            <a:spAutoFit/>
          </a:bodyPr>
          <a:lstStyle/>
          <a:p>
            <a:r>
              <a:rPr lang="en-US" dirty="0" smtClean="0"/>
              <a:t>Characters such as Rosie the Riveter and other Woman ordinance Worker posters were  showing what importance during the war?</a:t>
            </a:r>
            <a:endParaRPr lang="en-US" dirty="0"/>
          </a:p>
        </p:txBody>
      </p:sp>
      <p:pic>
        <p:nvPicPr>
          <p:cNvPr id="2" name="Picture 1"/>
          <p:cNvPicPr>
            <a:picLocks noChangeAspect="1"/>
          </p:cNvPicPr>
          <p:nvPr/>
        </p:nvPicPr>
        <p:blipFill>
          <a:blip r:embed="rId4"/>
          <a:stretch>
            <a:fillRect/>
          </a:stretch>
        </p:blipFill>
        <p:spPr>
          <a:xfrm>
            <a:off x="5105400" y="2514600"/>
            <a:ext cx="3200400" cy="41416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$200 Answer from H2</a:t>
            </a:r>
          </a:p>
        </p:txBody>
      </p:sp>
      <p:pic>
        <p:nvPicPr>
          <p:cNvPr id="1741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7412" name="Text Box 4"/>
          <p:cNvSpPr txBox="1">
            <a:spLocks noChangeArrowheads="1"/>
          </p:cNvSpPr>
          <p:nvPr/>
        </p:nvSpPr>
        <p:spPr bwMode="auto">
          <a:xfrm>
            <a:off x="1305910" y="1905000"/>
            <a:ext cx="6781800" cy="1754327"/>
          </a:xfrm>
          <a:prstGeom prst="rect">
            <a:avLst/>
          </a:prstGeom>
          <a:noFill/>
          <a:ln w="9525">
            <a:noFill/>
            <a:miter lim="800000"/>
            <a:headEnd/>
            <a:tailEnd/>
          </a:ln>
        </p:spPr>
        <p:txBody>
          <a:bodyPr wrap="square">
            <a:spAutoFit/>
          </a:bodyPr>
          <a:lstStyle/>
          <a:p>
            <a:r>
              <a:rPr lang="en-US" sz="3600" dirty="0" smtClean="0"/>
              <a:t>Women’s contribution to the war effort when their men were away fighting.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9741" y="152400"/>
            <a:ext cx="7772400" cy="1143000"/>
          </a:xfrm>
        </p:spPr>
        <p:txBody>
          <a:bodyPr/>
          <a:lstStyle/>
          <a:p>
            <a:r>
              <a:rPr lang="en-US" dirty="0" smtClean="0"/>
              <a:t>$300 Question from H2</a:t>
            </a:r>
          </a:p>
        </p:txBody>
      </p:sp>
      <p:pic>
        <p:nvPicPr>
          <p:cNvPr id="1843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1752600" y="1371600"/>
            <a:ext cx="5867400" cy="830997"/>
          </a:xfrm>
          <a:prstGeom prst="rect">
            <a:avLst/>
          </a:prstGeom>
          <a:noFill/>
        </p:spPr>
        <p:txBody>
          <a:bodyPr wrap="square" rtlCol="0">
            <a:spAutoFit/>
          </a:bodyPr>
          <a:lstStyle/>
          <a:p>
            <a:r>
              <a:rPr lang="en-US" dirty="0" smtClean="0"/>
              <a:t>These were designed for WWII veterans and their families after they returned from war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$300 Answer from H2</a:t>
            </a:r>
          </a:p>
        </p:txBody>
      </p:sp>
      <p:pic>
        <p:nvPicPr>
          <p:cNvPr id="1945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9460" name="Text Box 4"/>
          <p:cNvSpPr txBox="1">
            <a:spLocks noChangeArrowheads="1"/>
          </p:cNvSpPr>
          <p:nvPr/>
        </p:nvSpPr>
        <p:spPr bwMode="auto">
          <a:xfrm>
            <a:off x="1219200" y="2057400"/>
            <a:ext cx="7543800" cy="2616101"/>
          </a:xfrm>
          <a:prstGeom prst="rect">
            <a:avLst/>
          </a:prstGeom>
          <a:noFill/>
          <a:ln w="9525">
            <a:noFill/>
            <a:miter lim="800000"/>
            <a:headEnd/>
            <a:tailEnd/>
          </a:ln>
        </p:spPr>
        <p:txBody>
          <a:bodyPr wrap="square">
            <a:spAutoFit/>
          </a:bodyPr>
          <a:lstStyle/>
          <a:p>
            <a:r>
              <a:rPr lang="en-US" sz="2800" dirty="0" smtClean="0"/>
              <a:t>Veteran housing. </a:t>
            </a:r>
          </a:p>
          <a:p>
            <a:endParaRPr lang="en-US" sz="2800" dirty="0"/>
          </a:p>
          <a:p>
            <a:r>
              <a:rPr lang="en-US" sz="2800" dirty="0" smtClean="0"/>
              <a:t>Remember that the growth of interstates made it possible for the developments of veteran neighborhoods</a:t>
            </a:r>
            <a:r>
              <a:rPr lang="en-US" sz="2800" dirty="0" smtClean="0"/>
              <a:t> </a:t>
            </a:r>
            <a:endParaRPr lang="en-US" sz="2800"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$400 Question from H2</a:t>
            </a:r>
          </a:p>
        </p:txBody>
      </p:sp>
      <p:pic>
        <p:nvPicPr>
          <p:cNvPr id="2048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0484" name="Text Box 4"/>
          <p:cNvSpPr txBox="1">
            <a:spLocks noChangeArrowheads="1"/>
          </p:cNvSpPr>
          <p:nvPr/>
        </p:nvSpPr>
        <p:spPr bwMode="auto">
          <a:xfrm>
            <a:off x="1295400" y="1981200"/>
            <a:ext cx="7315200" cy="830997"/>
          </a:xfrm>
          <a:prstGeom prst="rect">
            <a:avLst/>
          </a:prstGeom>
          <a:noFill/>
          <a:ln w="9525">
            <a:noFill/>
            <a:miter lim="800000"/>
            <a:headEnd/>
            <a:tailEnd/>
          </a:ln>
        </p:spPr>
        <p:txBody>
          <a:bodyPr wrap="square">
            <a:spAutoFit/>
          </a:bodyPr>
          <a:lstStyle/>
          <a:p>
            <a:r>
              <a:rPr lang="en-US" dirty="0" smtClean="0"/>
              <a:t>The United States joined what international peacekeeping organization after WWII?</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$400 Answer from H2</a:t>
            </a:r>
          </a:p>
        </p:txBody>
      </p:sp>
      <p:pic>
        <p:nvPicPr>
          <p:cNvPr id="21507" name="Picture 3" descr="m_button">
            <a:hlinkClick r:id="rId3" action="ppaction://hlinksldjump"/>
          </p:cNvPr>
          <p:cNvPicPr>
            <a:picLocks noChangeAspect="1" noChangeArrowheads="1"/>
          </p:cNvPicPr>
          <p:nvPr/>
        </p:nvPicPr>
        <p:blipFill>
          <a:blip r:embed="rId4" cstate="print"/>
          <a:srcRect/>
          <a:stretch>
            <a:fillRect/>
          </a:stretch>
        </p:blipFill>
        <p:spPr bwMode="auto">
          <a:xfrm>
            <a:off x="381000" y="5943600"/>
            <a:ext cx="914400" cy="685800"/>
          </a:xfrm>
          <a:prstGeom prst="rect">
            <a:avLst/>
          </a:prstGeom>
          <a:noFill/>
          <a:ln w="9525">
            <a:noFill/>
            <a:miter lim="800000"/>
            <a:headEnd/>
            <a:tailEnd/>
          </a:ln>
        </p:spPr>
      </p:pic>
      <p:sp>
        <p:nvSpPr>
          <p:cNvPr id="2" name="Rectangle 1"/>
          <p:cNvSpPr/>
          <p:nvPr/>
        </p:nvSpPr>
        <p:spPr>
          <a:xfrm>
            <a:off x="3581400" y="2133600"/>
            <a:ext cx="4572000" cy="461665"/>
          </a:xfrm>
          <a:prstGeom prst="rect">
            <a:avLst/>
          </a:prstGeom>
        </p:spPr>
        <p:txBody>
          <a:bodyPr>
            <a:spAutoFit/>
          </a:bodyPr>
          <a:lstStyle/>
          <a:p>
            <a:r>
              <a:rPr lang="en-US" dirty="0" smtClean="0"/>
              <a:t>United Nations </a:t>
            </a:r>
            <a:endParaRPr lang="en-US" dirty="0"/>
          </a:p>
        </p:txBody>
      </p:sp>
      <p:pic>
        <p:nvPicPr>
          <p:cNvPr id="3" name="Picture 2"/>
          <p:cNvPicPr>
            <a:picLocks noChangeAspect="1"/>
          </p:cNvPicPr>
          <p:nvPr/>
        </p:nvPicPr>
        <p:blipFill>
          <a:blip r:embed="rId5"/>
          <a:stretch>
            <a:fillRect/>
          </a:stretch>
        </p:blipFill>
        <p:spPr>
          <a:xfrm>
            <a:off x="2514600" y="3124200"/>
            <a:ext cx="4360843" cy="2895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r>
              <a:rPr lang="en-US" dirty="0" smtClean="0"/>
              <a:t>$100 Question from H1</a:t>
            </a:r>
          </a:p>
        </p:txBody>
      </p:sp>
      <p:pic>
        <p:nvPicPr>
          <p:cNvPr id="409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100" name="Text Box 5"/>
          <p:cNvSpPr txBox="1">
            <a:spLocks noChangeArrowheads="1"/>
          </p:cNvSpPr>
          <p:nvPr/>
        </p:nvSpPr>
        <p:spPr bwMode="auto">
          <a:xfrm>
            <a:off x="1295400" y="1066800"/>
            <a:ext cx="7162800" cy="2677656"/>
          </a:xfrm>
          <a:prstGeom prst="rect">
            <a:avLst/>
          </a:prstGeom>
          <a:noFill/>
          <a:ln w="9525">
            <a:noFill/>
            <a:miter lim="800000"/>
            <a:headEnd/>
            <a:tailEnd/>
          </a:ln>
        </p:spPr>
        <p:txBody>
          <a:bodyPr wrap="square">
            <a:spAutoFit/>
          </a:bodyPr>
          <a:lstStyle/>
          <a:p>
            <a:r>
              <a:rPr lang="en-US" dirty="0" smtClean="0"/>
              <a:t>This telegram was aimed at the United States’ neutral rights by Germany to convince Mexico to attack the United States. In return Mexico would have received all the land lost in the Mexican-American War. </a:t>
            </a:r>
          </a:p>
          <a:p>
            <a:endParaRPr lang="en-US" dirty="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r>
              <a:rPr lang="en-US" dirty="0" smtClean="0"/>
              <a:t>$500 Question from H2</a:t>
            </a:r>
          </a:p>
        </p:txBody>
      </p:sp>
      <p:pic>
        <p:nvPicPr>
          <p:cNvPr id="2253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2532" name="Text Box 4"/>
          <p:cNvSpPr txBox="1">
            <a:spLocks noChangeArrowheads="1"/>
          </p:cNvSpPr>
          <p:nvPr/>
        </p:nvSpPr>
        <p:spPr bwMode="auto">
          <a:xfrm>
            <a:off x="1143000" y="1295400"/>
            <a:ext cx="7010400" cy="1200328"/>
          </a:xfrm>
          <a:prstGeom prst="rect">
            <a:avLst/>
          </a:prstGeom>
          <a:noFill/>
          <a:ln w="9525">
            <a:noFill/>
            <a:miter lim="800000"/>
            <a:headEnd/>
            <a:tailEnd/>
          </a:ln>
        </p:spPr>
        <p:txBody>
          <a:bodyPr wrap="square">
            <a:spAutoFit/>
          </a:bodyPr>
          <a:lstStyle/>
          <a:p>
            <a:r>
              <a:rPr lang="en-US" dirty="0" smtClean="0"/>
              <a:t>This important creation led to the rivalry between the Soviet Union and the United States which ushered in the Cold War.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$500 Answer from H2</a:t>
            </a:r>
          </a:p>
        </p:txBody>
      </p:sp>
      <p:pic>
        <p:nvPicPr>
          <p:cNvPr id="2355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3556" name="TextBox 5"/>
          <p:cNvSpPr txBox="1">
            <a:spLocks noChangeArrowheads="1"/>
          </p:cNvSpPr>
          <p:nvPr/>
        </p:nvSpPr>
        <p:spPr bwMode="auto">
          <a:xfrm>
            <a:off x="2743200" y="1828800"/>
            <a:ext cx="6172200" cy="461665"/>
          </a:xfrm>
          <a:prstGeom prst="rect">
            <a:avLst/>
          </a:prstGeom>
          <a:noFill/>
          <a:ln w="9525">
            <a:noFill/>
            <a:miter lim="800000"/>
            <a:headEnd/>
            <a:tailEnd/>
          </a:ln>
        </p:spPr>
        <p:txBody>
          <a:bodyPr wrap="square">
            <a:spAutoFit/>
          </a:bodyPr>
          <a:lstStyle/>
          <a:p>
            <a:r>
              <a:rPr lang="en-US" dirty="0" smtClean="0"/>
              <a:t>Creation of the Atomic Bombs. </a:t>
            </a:r>
            <a:endParaRPr lang="en-US" dirty="0" smtClean="0"/>
          </a:p>
        </p:txBody>
      </p:sp>
      <p:pic>
        <p:nvPicPr>
          <p:cNvPr id="2" name="Picture 1"/>
          <p:cNvPicPr>
            <a:picLocks noChangeAspect="1"/>
          </p:cNvPicPr>
          <p:nvPr/>
        </p:nvPicPr>
        <p:blipFill>
          <a:blip r:embed="rId4"/>
          <a:stretch>
            <a:fillRect/>
          </a:stretch>
        </p:blipFill>
        <p:spPr>
          <a:xfrm>
            <a:off x="1981200" y="2743200"/>
            <a:ext cx="5638800" cy="33494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$100 Question from H3</a:t>
            </a:r>
          </a:p>
        </p:txBody>
      </p:sp>
      <p:pic>
        <p:nvPicPr>
          <p:cNvPr id="2457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4580" name="Text Box 4"/>
          <p:cNvSpPr txBox="1">
            <a:spLocks noChangeArrowheads="1"/>
          </p:cNvSpPr>
          <p:nvPr/>
        </p:nvSpPr>
        <p:spPr bwMode="auto">
          <a:xfrm>
            <a:off x="990600" y="1981200"/>
            <a:ext cx="7772400" cy="1200328"/>
          </a:xfrm>
          <a:prstGeom prst="rect">
            <a:avLst/>
          </a:prstGeom>
          <a:noFill/>
          <a:ln w="9525">
            <a:noFill/>
            <a:miter lim="800000"/>
            <a:headEnd/>
            <a:tailEnd/>
          </a:ln>
        </p:spPr>
        <p:txBody>
          <a:bodyPr wrap="square">
            <a:spAutoFit/>
          </a:bodyPr>
          <a:lstStyle/>
          <a:p>
            <a:r>
              <a:rPr lang="en-US" dirty="0" smtClean="0"/>
              <a:t>Expansion of programs such as Social Security, Medicare and Medicaid are examples of this which led to the rise of the Republican Party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$100 Answer from H3</a:t>
            </a:r>
          </a:p>
        </p:txBody>
      </p:sp>
      <p:pic>
        <p:nvPicPr>
          <p:cNvPr id="2560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5604" name="Text Box 4"/>
          <p:cNvSpPr txBox="1">
            <a:spLocks noChangeArrowheads="1"/>
          </p:cNvSpPr>
          <p:nvPr/>
        </p:nvSpPr>
        <p:spPr bwMode="auto">
          <a:xfrm>
            <a:off x="2971800" y="1600200"/>
            <a:ext cx="3733800" cy="830997"/>
          </a:xfrm>
          <a:prstGeom prst="rect">
            <a:avLst/>
          </a:prstGeom>
          <a:noFill/>
          <a:ln w="9525">
            <a:noFill/>
            <a:miter lim="800000"/>
            <a:headEnd/>
            <a:tailEnd/>
          </a:ln>
        </p:spPr>
        <p:txBody>
          <a:bodyPr wrap="square">
            <a:spAutoFit/>
          </a:bodyPr>
          <a:lstStyle/>
          <a:p>
            <a:r>
              <a:rPr lang="en-US" dirty="0" smtClean="0"/>
              <a:t>Big Government Policies </a:t>
            </a:r>
            <a:endParaRPr lang="en-US" dirty="0"/>
          </a:p>
          <a:p>
            <a:endParaRPr lang="en-US" dirty="0"/>
          </a:p>
        </p:txBody>
      </p:sp>
      <p:pic>
        <p:nvPicPr>
          <p:cNvPr id="2" name="Picture 1"/>
          <p:cNvPicPr>
            <a:picLocks noChangeAspect="1"/>
          </p:cNvPicPr>
          <p:nvPr/>
        </p:nvPicPr>
        <p:blipFill>
          <a:blip r:embed="rId4"/>
          <a:stretch>
            <a:fillRect/>
          </a:stretch>
        </p:blipFill>
        <p:spPr>
          <a:xfrm>
            <a:off x="1905000" y="2286000"/>
            <a:ext cx="5791200" cy="441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23900" y="152400"/>
            <a:ext cx="7772400" cy="1143000"/>
          </a:xfrm>
        </p:spPr>
        <p:txBody>
          <a:bodyPr/>
          <a:lstStyle/>
          <a:p>
            <a:r>
              <a:rPr lang="en-US" dirty="0" smtClean="0"/>
              <a:t>$200 Question from H3</a:t>
            </a:r>
          </a:p>
        </p:txBody>
      </p:sp>
      <p:pic>
        <p:nvPicPr>
          <p:cNvPr id="2662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6628" name="Text Box 4"/>
          <p:cNvSpPr txBox="1">
            <a:spLocks noChangeArrowheads="1"/>
          </p:cNvSpPr>
          <p:nvPr/>
        </p:nvSpPr>
        <p:spPr bwMode="auto">
          <a:xfrm>
            <a:off x="914400" y="1752600"/>
            <a:ext cx="7771327" cy="1200328"/>
          </a:xfrm>
          <a:prstGeom prst="rect">
            <a:avLst/>
          </a:prstGeom>
          <a:noFill/>
          <a:ln w="9525">
            <a:noFill/>
            <a:miter lim="800000"/>
            <a:headEnd/>
            <a:tailEnd/>
          </a:ln>
        </p:spPr>
        <p:txBody>
          <a:bodyPr wrap="square">
            <a:spAutoFit/>
          </a:bodyPr>
          <a:lstStyle/>
          <a:p>
            <a:r>
              <a:rPr lang="en-US" dirty="0" smtClean="0"/>
              <a:t> </a:t>
            </a:r>
            <a:r>
              <a:rPr lang="en-US" dirty="0" smtClean="0"/>
              <a:t>This Supreme Court decision used physiological situations to make a change within society that was </a:t>
            </a:r>
            <a:r>
              <a:rPr lang="en-US" dirty="0" smtClean="0"/>
              <a:t>unheard of in the South. </a:t>
            </a:r>
            <a:endParaRPr lang="en-US" dirty="0"/>
          </a:p>
        </p:txBody>
      </p:sp>
      <p:sp>
        <p:nvSpPr>
          <p:cNvPr id="2" name="Rectangle 1"/>
          <p:cNvSpPr/>
          <p:nvPr/>
        </p:nvSpPr>
        <p:spPr>
          <a:xfrm>
            <a:off x="1371600" y="1371600"/>
            <a:ext cx="6781800" cy="830997"/>
          </a:xfrm>
          <a:prstGeom prst="rect">
            <a:avLst/>
          </a:prstGeom>
        </p:spPr>
        <p:txBody>
          <a:bodyPr wrap="square">
            <a:spAutoFit/>
          </a:bodyPr>
          <a:lstStyle/>
          <a:p>
            <a:r>
              <a:rPr lang="en-US" dirty="0"/>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$200 Answer from H3</a:t>
            </a:r>
          </a:p>
        </p:txBody>
      </p:sp>
      <p:pic>
        <p:nvPicPr>
          <p:cNvPr id="2765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7652" name="Text Box 4"/>
          <p:cNvSpPr txBox="1">
            <a:spLocks noChangeArrowheads="1"/>
          </p:cNvSpPr>
          <p:nvPr/>
        </p:nvSpPr>
        <p:spPr bwMode="auto">
          <a:xfrm>
            <a:off x="1981200" y="1828800"/>
            <a:ext cx="5105400" cy="461665"/>
          </a:xfrm>
          <a:prstGeom prst="rect">
            <a:avLst/>
          </a:prstGeom>
          <a:noFill/>
          <a:ln w="9525">
            <a:noFill/>
            <a:miter lim="800000"/>
            <a:headEnd/>
            <a:tailEnd/>
          </a:ln>
        </p:spPr>
        <p:txBody>
          <a:bodyPr wrap="square">
            <a:spAutoFit/>
          </a:bodyPr>
          <a:lstStyle/>
          <a:p>
            <a:r>
              <a:rPr lang="en-US" i="1" dirty="0" smtClean="0"/>
              <a:t>Brown v. Board of Education</a:t>
            </a:r>
            <a:endParaRPr lang="en-US" i="1" dirty="0"/>
          </a:p>
        </p:txBody>
      </p:sp>
      <p:pic>
        <p:nvPicPr>
          <p:cNvPr id="2" name="Picture 1"/>
          <p:cNvPicPr>
            <a:picLocks noChangeAspect="1"/>
          </p:cNvPicPr>
          <p:nvPr/>
        </p:nvPicPr>
        <p:blipFill>
          <a:blip r:embed="rId4"/>
          <a:stretch>
            <a:fillRect/>
          </a:stretch>
        </p:blipFill>
        <p:spPr>
          <a:xfrm>
            <a:off x="1828800" y="2667000"/>
            <a:ext cx="5778500" cy="355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$300 Question from H3</a:t>
            </a:r>
          </a:p>
        </p:txBody>
      </p:sp>
      <p:pic>
        <p:nvPicPr>
          <p:cNvPr id="2867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838200" y="1676400"/>
            <a:ext cx="7239000" cy="1200328"/>
          </a:xfrm>
          <a:prstGeom prst="rect">
            <a:avLst/>
          </a:prstGeom>
          <a:noFill/>
        </p:spPr>
        <p:txBody>
          <a:bodyPr wrap="square" rtlCol="0">
            <a:spAutoFit/>
          </a:bodyPr>
          <a:lstStyle/>
          <a:p>
            <a:r>
              <a:rPr lang="en-US" dirty="0" smtClean="0"/>
              <a:t>Rev. Dr. </a:t>
            </a:r>
            <a:r>
              <a:rPr lang="en-US" dirty="0" smtClean="0"/>
              <a:t>King, John Lewis and other prominent civil rights leaders participated in this famous event in Washington D.C.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$300 Answer from H3</a:t>
            </a:r>
          </a:p>
        </p:txBody>
      </p:sp>
      <p:pic>
        <p:nvPicPr>
          <p:cNvPr id="2969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9700" name="Text Box 4"/>
          <p:cNvSpPr txBox="1">
            <a:spLocks noChangeArrowheads="1"/>
          </p:cNvSpPr>
          <p:nvPr/>
        </p:nvSpPr>
        <p:spPr bwMode="auto">
          <a:xfrm>
            <a:off x="3505200" y="3505200"/>
            <a:ext cx="184150" cy="457200"/>
          </a:xfrm>
          <a:prstGeom prst="rect">
            <a:avLst/>
          </a:prstGeom>
          <a:noFill/>
          <a:ln w="9525">
            <a:noFill/>
            <a:miter lim="800000"/>
            <a:headEnd/>
            <a:tailEnd/>
          </a:ln>
        </p:spPr>
        <p:txBody>
          <a:bodyPr wrap="none">
            <a:spAutoFit/>
          </a:bodyPr>
          <a:lstStyle/>
          <a:p>
            <a:endParaRPr lang="en-US"/>
          </a:p>
        </p:txBody>
      </p:sp>
      <p:sp>
        <p:nvSpPr>
          <p:cNvPr id="29701" name="TextBox 6"/>
          <p:cNvSpPr txBox="1">
            <a:spLocks noChangeArrowheads="1"/>
          </p:cNvSpPr>
          <p:nvPr/>
        </p:nvSpPr>
        <p:spPr bwMode="auto">
          <a:xfrm>
            <a:off x="1676400" y="1600200"/>
            <a:ext cx="5867400" cy="1200329"/>
          </a:xfrm>
          <a:prstGeom prst="rect">
            <a:avLst/>
          </a:prstGeom>
          <a:noFill/>
          <a:ln w="9525">
            <a:noFill/>
            <a:miter lim="800000"/>
            <a:headEnd/>
            <a:tailEnd/>
          </a:ln>
        </p:spPr>
        <p:txBody>
          <a:bodyPr wrap="square">
            <a:spAutoFit/>
          </a:bodyPr>
          <a:lstStyle/>
          <a:p>
            <a:r>
              <a:rPr lang="en-US" dirty="0" smtClean="0"/>
              <a:t>March on Washington for Jobs and Freedom </a:t>
            </a:r>
            <a:endParaRPr lang="en-US" dirty="0"/>
          </a:p>
          <a:p>
            <a:endParaRPr lang="en-US" dirty="0"/>
          </a:p>
          <a:p>
            <a:r>
              <a:rPr lang="en-US" dirty="0" smtClean="0"/>
              <a:t> </a:t>
            </a:r>
            <a:endParaRPr lang="en-US" dirty="0"/>
          </a:p>
        </p:txBody>
      </p:sp>
      <p:pic>
        <p:nvPicPr>
          <p:cNvPr id="2" name="Picture 1"/>
          <p:cNvPicPr>
            <a:picLocks noChangeAspect="1"/>
          </p:cNvPicPr>
          <p:nvPr/>
        </p:nvPicPr>
        <p:blipFill>
          <a:blip r:embed="rId4"/>
          <a:stretch>
            <a:fillRect/>
          </a:stretch>
        </p:blipFill>
        <p:spPr>
          <a:xfrm>
            <a:off x="5334000" y="2362200"/>
            <a:ext cx="2794000" cy="3810000"/>
          </a:xfrm>
          <a:prstGeom prst="rect">
            <a:avLst/>
          </a:prstGeom>
        </p:spPr>
      </p:pic>
      <p:pic>
        <p:nvPicPr>
          <p:cNvPr id="3" name="Picture 2"/>
          <p:cNvPicPr>
            <a:picLocks noChangeAspect="1"/>
          </p:cNvPicPr>
          <p:nvPr/>
        </p:nvPicPr>
        <p:blipFill>
          <a:blip r:embed="rId5"/>
          <a:stretch>
            <a:fillRect/>
          </a:stretch>
        </p:blipFill>
        <p:spPr>
          <a:xfrm>
            <a:off x="1371600" y="2438400"/>
            <a:ext cx="3217089" cy="3721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r>
              <a:rPr lang="en-US" dirty="0" smtClean="0"/>
              <a:t>$400 Question from H3</a:t>
            </a:r>
          </a:p>
        </p:txBody>
      </p:sp>
      <p:pic>
        <p:nvPicPr>
          <p:cNvPr id="3072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0724" name="Text Box 4"/>
          <p:cNvSpPr txBox="1">
            <a:spLocks noChangeArrowheads="1"/>
          </p:cNvSpPr>
          <p:nvPr/>
        </p:nvSpPr>
        <p:spPr bwMode="auto">
          <a:xfrm>
            <a:off x="1295400" y="1819364"/>
            <a:ext cx="7202510" cy="1938992"/>
          </a:xfrm>
          <a:prstGeom prst="rect">
            <a:avLst/>
          </a:prstGeom>
          <a:noFill/>
          <a:ln w="9525">
            <a:noFill/>
            <a:miter lim="800000"/>
            <a:headEnd/>
            <a:tailEnd/>
          </a:ln>
        </p:spPr>
        <p:txBody>
          <a:bodyPr wrap="square">
            <a:spAutoFit/>
          </a:bodyPr>
          <a:lstStyle/>
          <a:p>
            <a:r>
              <a:rPr lang="en-US" dirty="0" smtClean="0"/>
              <a:t>I’m Not a Crook was the most famous words of this Cold War Era President.</a:t>
            </a:r>
          </a:p>
          <a:p>
            <a:endParaRPr lang="en-US" dirty="0"/>
          </a:p>
          <a:p>
            <a:endParaRPr lang="en-US" dirty="0" smtClean="0"/>
          </a:p>
          <a:p>
            <a:r>
              <a:rPr lang="en-US" dirty="0" smtClean="0"/>
              <a:t>HINT: HE WAS </a:t>
            </a:r>
            <a:r>
              <a:rPr lang="en-US" dirty="0" smtClean="0">
                <a:sym typeface="Wingdings"/>
              </a:rPr>
              <a:t> AHAHAHAHAHAH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$400 Answer from H3</a:t>
            </a:r>
          </a:p>
        </p:txBody>
      </p:sp>
      <p:pic>
        <p:nvPicPr>
          <p:cNvPr id="3174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2438400" y="1990297"/>
            <a:ext cx="5943600" cy="461665"/>
          </a:xfrm>
          <a:prstGeom prst="rect">
            <a:avLst/>
          </a:prstGeom>
          <a:noFill/>
        </p:spPr>
        <p:txBody>
          <a:bodyPr wrap="square" rtlCol="0">
            <a:spAutoFit/>
          </a:bodyPr>
          <a:lstStyle/>
          <a:p>
            <a:r>
              <a:rPr lang="en-US" dirty="0" smtClean="0"/>
              <a:t>Richard “Tricky </a:t>
            </a:r>
            <a:r>
              <a:rPr lang="en-US" dirty="0"/>
              <a:t>Dick” Nixon</a:t>
            </a:r>
            <a:endParaRPr lang="en-US" dirty="0"/>
          </a:p>
        </p:txBody>
      </p:sp>
      <p:pic>
        <p:nvPicPr>
          <p:cNvPr id="3" name="Picture 2"/>
          <p:cNvPicPr>
            <a:picLocks noChangeAspect="1"/>
          </p:cNvPicPr>
          <p:nvPr/>
        </p:nvPicPr>
        <p:blipFill>
          <a:blip r:embed="rId4"/>
          <a:stretch>
            <a:fillRect/>
          </a:stretch>
        </p:blipFill>
        <p:spPr>
          <a:xfrm>
            <a:off x="3048000" y="2819400"/>
            <a:ext cx="2794000" cy="3390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$100 Answer from H1</a:t>
            </a:r>
          </a:p>
        </p:txBody>
      </p:sp>
      <p:pic>
        <p:nvPicPr>
          <p:cNvPr id="512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5124" name="Text Box 4"/>
          <p:cNvSpPr txBox="1">
            <a:spLocks noChangeArrowheads="1"/>
          </p:cNvSpPr>
          <p:nvPr/>
        </p:nvSpPr>
        <p:spPr bwMode="auto">
          <a:xfrm>
            <a:off x="381000" y="1844807"/>
            <a:ext cx="7010400" cy="461665"/>
          </a:xfrm>
          <a:prstGeom prst="rect">
            <a:avLst/>
          </a:prstGeom>
          <a:noFill/>
          <a:ln w="9525">
            <a:noFill/>
            <a:miter lim="800000"/>
            <a:headEnd/>
            <a:tailEnd/>
          </a:ln>
        </p:spPr>
        <p:txBody>
          <a:bodyPr wrap="square">
            <a:spAutoFit/>
          </a:bodyPr>
          <a:lstStyle/>
          <a:p>
            <a:r>
              <a:rPr lang="en-US" dirty="0" smtClean="0"/>
              <a:t>Zimmerman Telegram </a:t>
            </a:r>
            <a:endParaRPr lang="en-US" dirty="0"/>
          </a:p>
        </p:txBody>
      </p:sp>
      <p:pic>
        <p:nvPicPr>
          <p:cNvPr id="2050" name="Picture 2" descr="https://upload.wikimedia.org/wikipedia/commons/4/48/Zimmerman_telegram_-_the_tempt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84337"/>
            <a:ext cx="4793949" cy="49450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8060" y="3008855"/>
            <a:ext cx="3124200" cy="1200329"/>
          </a:xfrm>
          <a:prstGeom prst="rect">
            <a:avLst/>
          </a:prstGeom>
          <a:noFill/>
        </p:spPr>
        <p:txBody>
          <a:bodyPr wrap="square" rtlCol="0">
            <a:spAutoFit/>
          </a:bodyPr>
          <a:lstStyle/>
          <a:p>
            <a:r>
              <a:rPr lang="en-US" dirty="0" smtClean="0"/>
              <a:t>Led to a nationalistic response to German products and culture.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$500 Question from H3</a:t>
            </a:r>
          </a:p>
        </p:txBody>
      </p:sp>
      <p:pic>
        <p:nvPicPr>
          <p:cNvPr id="3277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2772" name="TextBox 6"/>
          <p:cNvSpPr txBox="1">
            <a:spLocks noChangeArrowheads="1"/>
          </p:cNvSpPr>
          <p:nvPr/>
        </p:nvSpPr>
        <p:spPr bwMode="auto">
          <a:xfrm>
            <a:off x="1676400" y="1676400"/>
            <a:ext cx="6172200" cy="830997"/>
          </a:xfrm>
          <a:prstGeom prst="rect">
            <a:avLst/>
          </a:prstGeom>
          <a:noFill/>
          <a:ln w="9525">
            <a:noFill/>
            <a:miter lim="800000"/>
            <a:headEnd/>
            <a:tailEnd/>
          </a:ln>
        </p:spPr>
        <p:txBody>
          <a:bodyPr wrap="square">
            <a:spAutoFit/>
          </a:bodyPr>
          <a:lstStyle/>
          <a:p>
            <a:r>
              <a:rPr lang="en-US" dirty="0" smtClean="0"/>
              <a:t>This </a:t>
            </a:r>
            <a:r>
              <a:rPr lang="en-US" dirty="0" smtClean="0"/>
              <a:t>resolution gave all necessary powers to the president to fight Communism.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$500 Answer from H3</a:t>
            </a:r>
          </a:p>
        </p:txBody>
      </p:sp>
      <p:pic>
        <p:nvPicPr>
          <p:cNvPr id="3379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3796" name="TextBox 6"/>
          <p:cNvSpPr txBox="1">
            <a:spLocks noChangeArrowheads="1"/>
          </p:cNvSpPr>
          <p:nvPr/>
        </p:nvSpPr>
        <p:spPr bwMode="auto">
          <a:xfrm>
            <a:off x="2057400" y="2057400"/>
            <a:ext cx="5943600" cy="1200328"/>
          </a:xfrm>
          <a:prstGeom prst="rect">
            <a:avLst/>
          </a:prstGeom>
          <a:noFill/>
          <a:ln w="9525">
            <a:noFill/>
            <a:miter lim="800000"/>
            <a:headEnd/>
            <a:tailEnd/>
          </a:ln>
        </p:spPr>
        <p:txBody>
          <a:bodyPr wrap="square">
            <a:spAutoFit/>
          </a:bodyPr>
          <a:lstStyle/>
          <a:p>
            <a:r>
              <a:rPr lang="en-US" dirty="0" smtClean="0"/>
              <a:t>Gulf of Tonkin Resolution </a:t>
            </a:r>
            <a:endParaRPr lang="en-US" dirty="0"/>
          </a:p>
          <a:p>
            <a:endParaRPr lang="en-US" i="1" dirty="0"/>
          </a:p>
          <a:p>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17331" y="304800"/>
            <a:ext cx="7772400" cy="1143000"/>
          </a:xfrm>
        </p:spPr>
        <p:txBody>
          <a:bodyPr/>
          <a:lstStyle/>
          <a:p>
            <a:r>
              <a:rPr lang="en-US" dirty="0" smtClean="0"/>
              <a:t>$100 Question from H4</a:t>
            </a:r>
          </a:p>
        </p:txBody>
      </p:sp>
      <p:pic>
        <p:nvPicPr>
          <p:cNvPr id="3481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4820" name="Text Box 4"/>
          <p:cNvSpPr txBox="1">
            <a:spLocks noChangeArrowheads="1"/>
          </p:cNvSpPr>
          <p:nvPr/>
        </p:nvSpPr>
        <p:spPr bwMode="auto">
          <a:xfrm>
            <a:off x="685800" y="1600200"/>
            <a:ext cx="7848600" cy="1200328"/>
          </a:xfrm>
          <a:prstGeom prst="rect">
            <a:avLst/>
          </a:prstGeom>
          <a:noFill/>
          <a:ln w="9525">
            <a:noFill/>
            <a:miter lim="800000"/>
            <a:headEnd/>
            <a:tailEnd/>
          </a:ln>
        </p:spPr>
        <p:txBody>
          <a:bodyPr wrap="square">
            <a:spAutoFit/>
          </a:bodyPr>
          <a:lstStyle/>
          <a:p>
            <a:r>
              <a:rPr lang="en-US" dirty="0" smtClean="0"/>
              <a:t>Better working conditions during the 1910s were best align with this movement that put religion with labor and other social issues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$100 Answer from H4</a:t>
            </a:r>
          </a:p>
        </p:txBody>
      </p:sp>
      <p:pic>
        <p:nvPicPr>
          <p:cNvPr id="3584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5844" name="Text Box 4"/>
          <p:cNvSpPr txBox="1">
            <a:spLocks noChangeArrowheads="1"/>
          </p:cNvSpPr>
          <p:nvPr/>
        </p:nvSpPr>
        <p:spPr bwMode="auto">
          <a:xfrm>
            <a:off x="1295400" y="2133600"/>
            <a:ext cx="7514451" cy="830997"/>
          </a:xfrm>
          <a:prstGeom prst="rect">
            <a:avLst/>
          </a:prstGeom>
          <a:noFill/>
          <a:ln w="9525">
            <a:noFill/>
            <a:miter lim="800000"/>
            <a:headEnd/>
            <a:tailEnd/>
          </a:ln>
        </p:spPr>
        <p:txBody>
          <a:bodyPr wrap="square">
            <a:spAutoFit/>
          </a:bodyPr>
          <a:lstStyle/>
          <a:p>
            <a:r>
              <a:rPr lang="en-US" dirty="0" smtClean="0"/>
              <a:t>Social Gospel: Remember that socialism in the 30s most align with this idea.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r>
              <a:rPr lang="en-US" dirty="0" smtClean="0"/>
              <a:t>$200 Question from H4</a:t>
            </a:r>
          </a:p>
        </p:txBody>
      </p:sp>
      <p:pic>
        <p:nvPicPr>
          <p:cNvPr id="3686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6868" name="Text Box 4"/>
          <p:cNvSpPr txBox="1">
            <a:spLocks noChangeArrowheads="1"/>
          </p:cNvSpPr>
          <p:nvPr/>
        </p:nvSpPr>
        <p:spPr bwMode="auto">
          <a:xfrm>
            <a:off x="838200" y="1524000"/>
            <a:ext cx="7772400" cy="1569660"/>
          </a:xfrm>
          <a:prstGeom prst="rect">
            <a:avLst/>
          </a:prstGeom>
          <a:noFill/>
          <a:ln w="9525">
            <a:noFill/>
            <a:miter lim="800000"/>
            <a:headEnd/>
            <a:tailEnd/>
          </a:ln>
        </p:spPr>
        <p:txBody>
          <a:bodyPr wrap="square">
            <a:spAutoFit/>
          </a:bodyPr>
          <a:lstStyle/>
          <a:p>
            <a:r>
              <a:rPr lang="en-US" dirty="0" smtClean="0"/>
              <a:t>This act was aimed at preventing individuals from Southern and Eastern Europe as well as Africans and Asian from </a:t>
            </a:r>
            <a:r>
              <a:rPr lang="en-US" dirty="0" smtClean="0"/>
              <a:t>entering the country. The end goal was to </a:t>
            </a:r>
            <a:r>
              <a:rPr lang="en-US" dirty="0" smtClean="0"/>
              <a:t> </a:t>
            </a:r>
            <a:r>
              <a:rPr lang="en-US" dirty="0"/>
              <a:t>"to preserve the ideal of American homogeneity"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$200 Answer from H4</a:t>
            </a:r>
          </a:p>
        </p:txBody>
      </p:sp>
      <p:pic>
        <p:nvPicPr>
          <p:cNvPr id="3789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7892" name="Text Box 4"/>
          <p:cNvSpPr txBox="1">
            <a:spLocks noChangeArrowheads="1"/>
          </p:cNvSpPr>
          <p:nvPr/>
        </p:nvSpPr>
        <p:spPr bwMode="auto">
          <a:xfrm>
            <a:off x="1905000" y="2209800"/>
            <a:ext cx="5638800" cy="461665"/>
          </a:xfrm>
          <a:prstGeom prst="rect">
            <a:avLst/>
          </a:prstGeom>
          <a:noFill/>
          <a:ln w="9525">
            <a:noFill/>
            <a:miter lim="800000"/>
            <a:headEnd/>
            <a:tailEnd/>
          </a:ln>
        </p:spPr>
        <p:txBody>
          <a:bodyPr wrap="square">
            <a:spAutoFit/>
          </a:bodyPr>
          <a:lstStyle/>
          <a:p>
            <a:r>
              <a:rPr lang="en-US" dirty="0" smtClean="0"/>
              <a:t>Immigration Act of 1924</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17179" y="2628"/>
            <a:ext cx="7772400" cy="1143000"/>
          </a:xfrm>
        </p:spPr>
        <p:txBody>
          <a:bodyPr/>
          <a:lstStyle/>
          <a:p>
            <a:r>
              <a:rPr lang="en-US" dirty="0" smtClean="0"/>
              <a:t>$300 Question from H4</a:t>
            </a:r>
          </a:p>
        </p:txBody>
      </p:sp>
      <p:pic>
        <p:nvPicPr>
          <p:cNvPr id="3891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8916" name="Text Box 4"/>
          <p:cNvSpPr txBox="1">
            <a:spLocks noChangeArrowheads="1"/>
          </p:cNvSpPr>
          <p:nvPr/>
        </p:nvSpPr>
        <p:spPr bwMode="auto">
          <a:xfrm>
            <a:off x="1889125" y="3317875"/>
            <a:ext cx="3063875" cy="457200"/>
          </a:xfrm>
          <a:prstGeom prst="rect">
            <a:avLst/>
          </a:prstGeom>
          <a:noFill/>
          <a:ln w="9525">
            <a:noFill/>
            <a:miter lim="800000"/>
            <a:headEnd/>
            <a:tailEnd/>
          </a:ln>
        </p:spPr>
        <p:txBody>
          <a:bodyPr>
            <a:spAutoFit/>
          </a:bodyPr>
          <a:lstStyle/>
          <a:p>
            <a:endParaRPr lang="en-US"/>
          </a:p>
        </p:txBody>
      </p:sp>
      <p:sp>
        <p:nvSpPr>
          <p:cNvPr id="38917" name="TextBox 6"/>
          <p:cNvSpPr txBox="1">
            <a:spLocks noChangeArrowheads="1"/>
          </p:cNvSpPr>
          <p:nvPr/>
        </p:nvSpPr>
        <p:spPr bwMode="auto">
          <a:xfrm>
            <a:off x="838200" y="1752600"/>
            <a:ext cx="7543800" cy="1200328"/>
          </a:xfrm>
          <a:prstGeom prst="rect">
            <a:avLst/>
          </a:prstGeom>
          <a:noFill/>
          <a:ln w="9525">
            <a:noFill/>
            <a:miter lim="800000"/>
            <a:headEnd/>
            <a:tailEnd/>
          </a:ln>
        </p:spPr>
        <p:txBody>
          <a:bodyPr wrap="square">
            <a:spAutoFit/>
          </a:bodyPr>
          <a:lstStyle/>
          <a:p>
            <a:r>
              <a:rPr lang="en-US" dirty="0" smtClean="0"/>
              <a:t>This era was an age of dancing, drinking, and fun in the 1920s. It included the flappers as well as the rise of big band leaders in areas such as Harlem NY</a:t>
            </a:r>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$300 Answer from H4</a:t>
            </a:r>
          </a:p>
        </p:txBody>
      </p:sp>
      <p:pic>
        <p:nvPicPr>
          <p:cNvPr id="3993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9940" name="Text Box 4"/>
          <p:cNvSpPr txBox="1">
            <a:spLocks noChangeArrowheads="1"/>
          </p:cNvSpPr>
          <p:nvPr/>
        </p:nvSpPr>
        <p:spPr bwMode="auto">
          <a:xfrm>
            <a:off x="3733800" y="2057400"/>
            <a:ext cx="3390900" cy="461665"/>
          </a:xfrm>
          <a:prstGeom prst="rect">
            <a:avLst/>
          </a:prstGeom>
          <a:noFill/>
          <a:ln w="9525">
            <a:noFill/>
            <a:miter lim="800000"/>
            <a:headEnd/>
            <a:tailEnd/>
          </a:ln>
        </p:spPr>
        <p:txBody>
          <a:bodyPr wrap="square">
            <a:spAutoFit/>
          </a:bodyPr>
          <a:lstStyle/>
          <a:p>
            <a:r>
              <a:rPr lang="en-US" dirty="0" smtClean="0"/>
              <a:t>Jazz Age </a:t>
            </a:r>
            <a:endParaRPr lang="en-US" dirty="0"/>
          </a:p>
        </p:txBody>
      </p:sp>
      <p:pic>
        <p:nvPicPr>
          <p:cNvPr id="2" name="Picture 1"/>
          <p:cNvPicPr>
            <a:picLocks noChangeAspect="1"/>
          </p:cNvPicPr>
          <p:nvPr/>
        </p:nvPicPr>
        <p:blipFill>
          <a:blip r:embed="rId4"/>
          <a:stretch>
            <a:fillRect/>
          </a:stretch>
        </p:blipFill>
        <p:spPr>
          <a:xfrm>
            <a:off x="1905000" y="2895600"/>
            <a:ext cx="5003800" cy="36098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$400 Question from H4</a:t>
            </a:r>
          </a:p>
        </p:txBody>
      </p:sp>
      <p:pic>
        <p:nvPicPr>
          <p:cNvPr id="4096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0964" name="Text Box 4"/>
          <p:cNvSpPr txBox="1">
            <a:spLocks noChangeArrowheads="1"/>
          </p:cNvSpPr>
          <p:nvPr/>
        </p:nvSpPr>
        <p:spPr bwMode="auto">
          <a:xfrm>
            <a:off x="1066800" y="1607845"/>
            <a:ext cx="6930980" cy="1200328"/>
          </a:xfrm>
          <a:prstGeom prst="rect">
            <a:avLst/>
          </a:prstGeom>
          <a:noFill/>
          <a:ln w="9525">
            <a:noFill/>
            <a:miter lim="800000"/>
            <a:headEnd/>
            <a:tailEnd/>
          </a:ln>
        </p:spPr>
        <p:txBody>
          <a:bodyPr wrap="square">
            <a:spAutoFit/>
          </a:bodyPr>
          <a:lstStyle/>
          <a:p>
            <a:r>
              <a:rPr lang="en-US" dirty="0" smtClean="0"/>
              <a:t>This image best reflects movements </a:t>
            </a:r>
            <a:r>
              <a:rPr lang="en-US" dirty="0" smtClean="0"/>
              <a:t>during the 19</a:t>
            </a:r>
            <a:r>
              <a:rPr lang="en-US" baseline="30000" dirty="0" smtClean="0"/>
              <a:t>th</a:t>
            </a:r>
            <a:r>
              <a:rPr lang="en-US" dirty="0" smtClean="0"/>
              <a:t> and 20</a:t>
            </a:r>
            <a:r>
              <a:rPr lang="en-US" baseline="30000" dirty="0" smtClean="0"/>
              <a:t>th</a:t>
            </a:r>
            <a:r>
              <a:rPr lang="en-US" dirty="0" smtClean="0"/>
              <a:t> Centuries.</a:t>
            </a:r>
            <a:endParaRPr lang="en-US" dirty="0" smtClean="0"/>
          </a:p>
          <a:p>
            <a:endParaRPr lang="en-US" dirty="0"/>
          </a:p>
        </p:txBody>
      </p:sp>
      <p:pic>
        <p:nvPicPr>
          <p:cNvPr id="2" name="Picture 1"/>
          <p:cNvPicPr>
            <a:picLocks noChangeAspect="1"/>
          </p:cNvPicPr>
          <p:nvPr/>
        </p:nvPicPr>
        <p:blipFill>
          <a:blip r:embed="rId4"/>
          <a:stretch>
            <a:fillRect/>
          </a:stretch>
        </p:blipFill>
        <p:spPr>
          <a:xfrm>
            <a:off x="2286000" y="2667000"/>
            <a:ext cx="5080000" cy="3543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$400 Answer from H4</a:t>
            </a:r>
          </a:p>
        </p:txBody>
      </p:sp>
      <p:pic>
        <p:nvPicPr>
          <p:cNvPr id="4198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1988" name="Text Box 4"/>
          <p:cNvSpPr txBox="1">
            <a:spLocks noChangeArrowheads="1"/>
          </p:cNvSpPr>
          <p:nvPr/>
        </p:nvSpPr>
        <p:spPr bwMode="auto">
          <a:xfrm>
            <a:off x="609600" y="1676400"/>
            <a:ext cx="7983940" cy="2739211"/>
          </a:xfrm>
          <a:prstGeom prst="rect">
            <a:avLst/>
          </a:prstGeom>
          <a:noFill/>
          <a:ln w="9525">
            <a:noFill/>
            <a:miter lim="800000"/>
            <a:headEnd/>
            <a:tailEnd/>
          </a:ln>
        </p:spPr>
        <p:txBody>
          <a:bodyPr wrap="square">
            <a:spAutoFit/>
          </a:bodyPr>
          <a:lstStyle/>
          <a:p>
            <a:r>
              <a:rPr lang="en-US" dirty="0" smtClean="0"/>
              <a:t>Women fighting for an expansion of civil rights in the 19</a:t>
            </a:r>
            <a:r>
              <a:rPr lang="en-US" baseline="30000" dirty="0" smtClean="0"/>
              <a:t>th</a:t>
            </a:r>
            <a:r>
              <a:rPr lang="en-US" dirty="0" smtClean="0"/>
              <a:t> century: Ex: Susan Anthony </a:t>
            </a:r>
          </a:p>
          <a:p>
            <a:endParaRPr lang="en-US" i="1" dirty="0" smtClean="0"/>
          </a:p>
          <a:p>
            <a:endParaRPr lang="en-US" i="1" dirty="0"/>
          </a:p>
          <a:p>
            <a:endParaRPr lang="en-US" i="1" dirty="0"/>
          </a:p>
          <a:p>
            <a:r>
              <a:rPr lang="en-US" dirty="0" smtClean="0"/>
              <a:t>Women fighting for equality and voting rights during the 20</a:t>
            </a:r>
            <a:r>
              <a:rPr lang="en-US" baseline="30000" dirty="0" smtClean="0"/>
              <a:t>th</a:t>
            </a:r>
            <a:r>
              <a:rPr lang="en-US" dirty="0" smtClean="0"/>
              <a:t> Century</a:t>
            </a:r>
            <a:r>
              <a:rPr lang="en-US" dirty="0" smtClean="0"/>
              <a:t>, Equal Rights Amendment. </a:t>
            </a:r>
            <a:r>
              <a:rPr lang="en-US" sz="2800" dirty="0" smtClean="0"/>
              <a:t>Ex: Alice Paul</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95326" y="228600"/>
            <a:ext cx="7772400" cy="1143000"/>
          </a:xfrm>
        </p:spPr>
        <p:txBody>
          <a:bodyPr/>
          <a:lstStyle/>
          <a:p>
            <a:r>
              <a:rPr lang="en-US" dirty="0" smtClean="0"/>
              <a:t>$200 Question from H1</a:t>
            </a:r>
          </a:p>
        </p:txBody>
      </p:sp>
      <p:pic>
        <p:nvPicPr>
          <p:cNvPr id="614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6148" name="Text Box 4"/>
          <p:cNvSpPr txBox="1">
            <a:spLocks noChangeArrowheads="1"/>
          </p:cNvSpPr>
          <p:nvPr/>
        </p:nvSpPr>
        <p:spPr bwMode="auto">
          <a:xfrm>
            <a:off x="381000" y="1523999"/>
            <a:ext cx="8401052" cy="1200329"/>
          </a:xfrm>
          <a:prstGeom prst="rect">
            <a:avLst/>
          </a:prstGeom>
          <a:noFill/>
          <a:ln w="9525">
            <a:noFill/>
            <a:miter lim="800000"/>
            <a:headEnd/>
            <a:tailEnd/>
          </a:ln>
        </p:spPr>
        <p:txBody>
          <a:bodyPr wrap="square">
            <a:spAutoFit/>
          </a:bodyPr>
          <a:lstStyle/>
          <a:p>
            <a:r>
              <a:rPr lang="en-US" dirty="0" smtClean="0"/>
              <a:t>This female suffragist was the leader of the National Woman’s Party and the Congressional Union. She led protest for women’s rights outside of the Capitol during WWI. </a:t>
            </a:r>
            <a:endParaRPr lang="en-US" dirty="0"/>
          </a:p>
        </p:txBody>
      </p:sp>
      <p:pic>
        <p:nvPicPr>
          <p:cNvPr id="3074" name="Picture 2" descr="http://a1.files.biography.com/image/upload/c_fill,cs_srgb,dpr_1.0,g_face,h_300,q_80,w_300/MTIwNjA4NjMzOTM4NDc4NjA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09974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25062" y="381000"/>
            <a:ext cx="7772400" cy="1143000"/>
          </a:xfrm>
        </p:spPr>
        <p:txBody>
          <a:bodyPr/>
          <a:lstStyle/>
          <a:p>
            <a:r>
              <a:rPr lang="en-US" dirty="0" smtClean="0"/>
              <a:t>$500 Question from H4</a:t>
            </a:r>
          </a:p>
        </p:txBody>
      </p:sp>
      <p:pic>
        <p:nvPicPr>
          <p:cNvPr id="4301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3012" name="Text Box 4"/>
          <p:cNvSpPr txBox="1">
            <a:spLocks noChangeArrowheads="1"/>
          </p:cNvSpPr>
          <p:nvPr/>
        </p:nvSpPr>
        <p:spPr bwMode="auto">
          <a:xfrm>
            <a:off x="838200" y="1997645"/>
            <a:ext cx="7924800" cy="830997"/>
          </a:xfrm>
          <a:prstGeom prst="rect">
            <a:avLst/>
          </a:prstGeom>
          <a:noFill/>
          <a:ln w="9525">
            <a:noFill/>
            <a:miter lim="800000"/>
            <a:headEnd/>
            <a:tailEnd/>
          </a:ln>
        </p:spPr>
        <p:txBody>
          <a:bodyPr wrap="square">
            <a:spAutoFit/>
          </a:bodyPr>
          <a:lstStyle/>
          <a:p>
            <a:r>
              <a:rPr lang="en-US" dirty="0" smtClean="0"/>
              <a:t>What is the difference between a conservationist and a preservationist? </a:t>
            </a:r>
            <a:endParaRPr lang="en-US" dirty="0"/>
          </a:p>
        </p:txBody>
      </p:sp>
      <p:sp>
        <p:nvSpPr>
          <p:cNvPr id="43014" name="AutoShape 6" descr="https://encrypted-tbn1.gstatic.com/images?q=tbn:ANd9GcT1UCftqRwqn6jZIjquDbM3UcNqCOh2iXROrBkEO8jglpfMHTvc"/>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$500 Answer from H4</a:t>
            </a:r>
          </a:p>
        </p:txBody>
      </p:sp>
      <p:pic>
        <p:nvPicPr>
          <p:cNvPr id="4403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4036" name="Text Box 4"/>
          <p:cNvSpPr txBox="1">
            <a:spLocks noChangeArrowheads="1"/>
          </p:cNvSpPr>
          <p:nvPr/>
        </p:nvSpPr>
        <p:spPr bwMode="auto">
          <a:xfrm>
            <a:off x="1143000" y="2057400"/>
            <a:ext cx="7467600" cy="3046988"/>
          </a:xfrm>
          <a:prstGeom prst="rect">
            <a:avLst/>
          </a:prstGeom>
          <a:noFill/>
          <a:ln w="9525">
            <a:noFill/>
            <a:miter lim="800000"/>
            <a:headEnd/>
            <a:tailEnd/>
          </a:ln>
        </p:spPr>
        <p:txBody>
          <a:bodyPr wrap="square">
            <a:spAutoFit/>
          </a:bodyPr>
          <a:lstStyle/>
          <a:p>
            <a:r>
              <a:rPr lang="en-US" dirty="0" smtClean="0"/>
              <a:t>Conservationist such as Gifford Pinchot wanted to replant trees that were being cut down during the 1900s </a:t>
            </a:r>
          </a:p>
          <a:p>
            <a:endParaRPr lang="en-US" dirty="0"/>
          </a:p>
          <a:p>
            <a:endParaRPr lang="en-US" dirty="0" smtClean="0"/>
          </a:p>
          <a:p>
            <a:r>
              <a:rPr lang="en-US" dirty="0" smtClean="0"/>
              <a:t>Preservationist such as Rachel Carson during the 1960s sought to protest the forests and the environment from pesticides such as DDT so that the environment would be preserved for the generations to come.   </a:t>
            </a:r>
            <a:r>
              <a:rPr lang="en-US" dirty="0" smtClean="0"/>
              <a:t>  </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$100 Question from H5</a:t>
            </a:r>
          </a:p>
        </p:txBody>
      </p:sp>
      <p:pic>
        <p:nvPicPr>
          <p:cNvPr id="4505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5105400" y="1600200"/>
            <a:ext cx="3276600" cy="489364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WHO AM I?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4 term President.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New Deal Programs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Established the Social Security Act for elderly and retired peoples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President during most of WWII</a:t>
            </a:r>
            <a:endParaRPr lang="en-US" dirty="0"/>
          </a:p>
        </p:txBody>
      </p:sp>
      <p:pic>
        <p:nvPicPr>
          <p:cNvPr id="2050" name="Picture 2" descr="http://www.learnnc.org/lp/media/uploads/2009/11/509px-fdr_in_19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12433"/>
            <a:ext cx="3077907" cy="3899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$100 Answer from H5</a:t>
            </a:r>
          </a:p>
        </p:txBody>
      </p:sp>
      <p:pic>
        <p:nvPicPr>
          <p:cNvPr id="4608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6084" name="Text Box 4"/>
          <p:cNvSpPr txBox="1">
            <a:spLocks noChangeArrowheads="1"/>
          </p:cNvSpPr>
          <p:nvPr/>
        </p:nvSpPr>
        <p:spPr bwMode="auto">
          <a:xfrm>
            <a:off x="2017594" y="2057398"/>
            <a:ext cx="2133600" cy="707886"/>
          </a:xfrm>
          <a:prstGeom prst="rect">
            <a:avLst/>
          </a:prstGeom>
          <a:noFill/>
          <a:ln w="9525">
            <a:noFill/>
            <a:miter lim="800000"/>
            <a:headEnd/>
            <a:tailEnd/>
          </a:ln>
        </p:spPr>
        <p:txBody>
          <a:bodyPr wrap="square">
            <a:spAutoFit/>
          </a:bodyPr>
          <a:lstStyle/>
          <a:p>
            <a:r>
              <a:rPr lang="en-US" sz="4000" dirty="0" smtClean="0"/>
              <a:t>FDR</a:t>
            </a:r>
            <a:endParaRPr lang="en-US" sz="4000" dirty="0"/>
          </a:p>
        </p:txBody>
      </p:sp>
      <p:pic>
        <p:nvPicPr>
          <p:cNvPr id="6" name="Picture 2" descr="http://www.learnnc.org/lp/media/uploads/2009/11/509px-fdr_in_19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61947"/>
            <a:ext cx="3077907" cy="3899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77917" y="0"/>
            <a:ext cx="7772400" cy="1143000"/>
          </a:xfrm>
        </p:spPr>
        <p:txBody>
          <a:bodyPr/>
          <a:lstStyle/>
          <a:p>
            <a:r>
              <a:rPr lang="en-US" dirty="0" smtClean="0"/>
              <a:t>$200 Question from H5</a:t>
            </a:r>
          </a:p>
        </p:txBody>
      </p:sp>
      <p:pic>
        <p:nvPicPr>
          <p:cNvPr id="4710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7108" name="Text Box 4"/>
          <p:cNvSpPr txBox="1">
            <a:spLocks noChangeArrowheads="1"/>
          </p:cNvSpPr>
          <p:nvPr/>
        </p:nvSpPr>
        <p:spPr bwMode="auto">
          <a:xfrm>
            <a:off x="381000" y="1006518"/>
            <a:ext cx="8763000" cy="4401205"/>
          </a:xfrm>
          <a:prstGeom prst="rect">
            <a:avLst/>
          </a:prstGeom>
          <a:noFill/>
          <a:ln w="9525">
            <a:noFill/>
            <a:miter lim="800000"/>
            <a:headEnd/>
            <a:tailEnd/>
          </a:ln>
        </p:spPr>
        <p:txBody>
          <a:bodyPr wrap="square">
            <a:spAutoFit/>
          </a:bodyPr>
          <a:lstStyle/>
          <a:p>
            <a:r>
              <a:rPr lang="en-US" sz="4000" dirty="0" smtClean="0"/>
              <a:t>As a Republican President, I was in office during the suspicion of Communist within our government. I was also influential in enforcing Civil Rights in the South during integration.  </a:t>
            </a:r>
            <a:endParaRPr lang="en-US" sz="4000" dirty="0"/>
          </a:p>
          <a:p>
            <a:endParaRPr lang="en-US" sz="4000" dirty="0" smtClean="0"/>
          </a:p>
          <a:p>
            <a:r>
              <a:rPr lang="en-US" sz="4000" dirty="0" smtClean="0"/>
              <a:t>Who am I ?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$200 Answer from H5</a:t>
            </a:r>
          </a:p>
        </p:txBody>
      </p:sp>
      <p:pic>
        <p:nvPicPr>
          <p:cNvPr id="4813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3" name="TextBox 2"/>
          <p:cNvSpPr txBox="1"/>
          <p:nvPr/>
        </p:nvSpPr>
        <p:spPr>
          <a:xfrm>
            <a:off x="533400" y="1828800"/>
            <a:ext cx="5715000" cy="1569660"/>
          </a:xfrm>
          <a:prstGeom prst="rect">
            <a:avLst/>
          </a:prstGeom>
          <a:noFill/>
        </p:spPr>
        <p:txBody>
          <a:bodyPr wrap="square" rtlCol="0">
            <a:spAutoFit/>
          </a:bodyPr>
          <a:lstStyle/>
          <a:p>
            <a:r>
              <a:rPr lang="en-US" sz="4800" dirty="0" smtClean="0"/>
              <a:t>Dwight D. “Ike” Eisenhower   </a:t>
            </a:r>
            <a:endParaRPr lang="en-US" sz="4800" dirty="0"/>
          </a:p>
        </p:txBody>
      </p:sp>
      <p:pic>
        <p:nvPicPr>
          <p:cNvPr id="3074" name="Picture 2" descr="https://upload.wikimedia.org/wikipedia/commons/6/63/Dwight_D._Eisenhower,_official_photo_portrait,_May_29,_19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912558"/>
            <a:ext cx="3429000" cy="3912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52400"/>
            <a:ext cx="7772400" cy="1143000"/>
          </a:xfrm>
        </p:spPr>
        <p:txBody>
          <a:bodyPr/>
          <a:lstStyle/>
          <a:p>
            <a:r>
              <a:rPr lang="en-US" dirty="0" smtClean="0"/>
              <a:t>$300 Question from H5</a:t>
            </a:r>
          </a:p>
        </p:txBody>
      </p:sp>
      <p:pic>
        <p:nvPicPr>
          <p:cNvPr id="4915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9156" name="Text Box 4"/>
          <p:cNvSpPr txBox="1">
            <a:spLocks noChangeArrowheads="1"/>
          </p:cNvSpPr>
          <p:nvPr/>
        </p:nvSpPr>
        <p:spPr bwMode="auto">
          <a:xfrm>
            <a:off x="349155" y="1295400"/>
            <a:ext cx="8686800" cy="4401205"/>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2800" dirty="0" smtClean="0">
                <a:latin typeface="Times New Roman" pitchFamily="18" charset="0"/>
                <a:cs typeface="Times New Roman" pitchFamily="18" charset="0"/>
              </a:rPr>
              <a:t>Took office after William McKinley was assassinated.</a:t>
            </a:r>
          </a:p>
          <a:p>
            <a:pPr marL="457200" indent="-457200">
              <a:buFont typeface="Arial" panose="020B0604020202020204" pitchFamily="34" charset="0"/>
              <a:buChar char="•"/>
            </a:pPr>
            <a:endParaRPr lang="en-US" sz="2800" dirty="0" smtClean="0">
              <a:latin typeface="Times New Roman" pitchFamily="18" charset="0"/>
              <a:cs typeface="Times New Roman" pitchFamily="18" charset="0"/>
            </a:endParaRPr>
          </a:p>
          <a:p>
            <a:pPr marL="457200" indent="-457200">
              <a:buFont typeface="Arial" panose="020B0604020202020204" pitchFamily="34" charset="0"/>
              <a:buChar char="•"/>
            </a:pPr>
            <a:r>
              <a:rPr lang="en-US" sz="2800" dirty="0" smtClean="0">
                <a:latin typeface="Times New Roman" pitchFamily="18" charset="0"/>
                <a:cs typeface="Times New Roman" pitchFamily="18" charset="0"/>
              </a:rPr>
              <a:t>Known as a conservationist and a “trustbuster”</a:t>
            </a:r>
          </a:p>
          <a:p>
            <a:pPr marL="457200" indent="-457200">
              <a:buFont typeface="Arial" panose="020B0604020202020204" pitchFamily="34" charset="0"/>
              <a:buChar char="•"/>
            </a:pPr>
            <a:endParaRPr lang="en-US" sz="2800" dirty="0">
              <a:latin typeface="Times New Roman" pitchFamily="18" charset="0"/>
              <a:cs typeface="Times New Roman" pitchFamily="18" charset="0"/>
            </a:endParaRPr>
          </a:p>
          <a:p>
            <a:pPr marL="457200" indent="-457200">
              <a:buFont typeface="Arial" panose="020B0604020202020204" pitchFamily="34" charset="0"/>
              <a:buChar char="•"/>
            </a:pPr>
            <a:r>
              <a:rPr lang="en-US" sz="2800" dirty="0" smtClean="0">
                <a:latin typeface="Times New Roman" pitchFamily="18" charset="0"/>
                <a:cs typeface="Times New Roman" pitchFamily="18" charset="0"/>
              </a:rPr>
              <a:t>“Speak softly, but carry a big stick” </a:t>
            </a:r>
          </a:p>
          <a:p>
            <a:pPr marL="457200" indent="-457200">
              <a:buFont typeface="Arial" panose="020B0604020202020204" pitchFamily="34" charset="0"/>
              <a:buChar char="•"/>
            </a:pPr>
            <a:endParaRPr lang="en-US" sz="2800" dirty="0">
              <a:latin typeface="Times New Roman" pitchFamily="18" charset="0"/>
              <a:cs typeface="Times New Roman" pitchFamily="18" charset="0"/>
            </a:endParaRPr>
          </a:p>
          <a:p>
            <a:pPr marL="457200" indent="-457200">
              <a:buFont typeface="Arial" panose="020B0604020202020204" pitchFamily="34" charset="0"/>
              <a:buChar char="•"/>
            </a:pPr>
            <a:r>
              <a:rPr lang="en-US" sz="2800" dirty="0" smtClean="0">
                <a:latin typeface="Times New Roman" pitchFamily="18" charset="0"/>
                <a:cs typeface="Times New Roman" pitchFamily="18" charset="0"/>
              </a:rPr>
              <a:t>Elected as a Republican; ran again for another term against Taft and Wilson as a Progressivist (Bull Moose)</a:t>
            </a:r>
          </a:p>
          <a:p>
            <a:pPr marL="457200" indent="-457200">
              <a:buFont typeface="Arial" panose="020B0604020202020204" pitchFamily="34" charset="0"/>
              <a:buChar char="•"/>
            </a:pPr>
            <a:endParaRPr lang="en-US" sz="2800" dirty="0">
              <a:latin typeface="Times New Roman" pitchFamily="18" charset="0"/>
              <a:cs typeface="Times New Roman" pitchFamily="18" charset="0"/>
            </a:endParaRPr>
          </a:p>
          <a:p>
            <a:pPr marL="457200" indent="-457200">
              <a:buFont typeface="Arial" panose="020B0604020202020204" pitchFamily="34" charset="0"/>
              <a:buChar char="•"/>
            </a:pPr>
            <a:r>
              <a:rPr lang="en-US" sz="2800" dirty="0" smtClean="0">
                <a:latin typeface="Times New Roman" pitchFamily="18" charset="0"/>
                <a:cs typeface="Times New Roman" pitchFamily="18" charset="0"/>
              </a:rPr>
              <a:t>WHO AM I? </a:t>
            </a:r>
            <a:endParaRPr lang="en-US" sz="28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$300 Answer from H5</a:t>
            </a:r>
          </a:p>
        </p:txBody>
      </p:sp>
      <p:pic>
        <p:nvPicPr>
          <p:cNvPr id="5017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7" name="TextBox 6"/>
          <p:cNvSpPr txBox="1"/>
          <p:nvPr/>
        </p:nvSpPr>
        <p:spPr>
          <a:xfrm>
            <a:off x="2286000" y="1752600"/>
            <a:ext cx="4953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Teddy Roosevelt  </a:t>
            </a:r>
            <a:endParaRPr lang="en-US" sz="4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648" y="2819400"/>
            <a:ext cx="5090663" cy="356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228600"/>
            <a:ext cx="7772400" cy="1143000"/>
          </a:xfrm>
        </p:spPr>
        <p:txBody>
          <a:bodyPr/>
          <a:lstStyle/>
          <a:p>
            <a:r>
              <a:rPr lang="en-US" dirty="0" smtClean="0"/>
              <a:t>$400 Question from H5</a:t>
            </a:r>
          </a:p>
        </p:txBody>
      </p:sp>
      <p:pic>
        <p:nvPicPr>
          <p:cNvPr id="5120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838200" y="1219200"/>
            <a:ext cx="7543800" cy="489364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Democrat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Became President after JFK was assassinated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Created the Great Society expanding Medicare and Medicaid  </a:t>
            </a:r>
            <a:br>
              <a:rPr lang="en-US" dirty="0" smtClean="0"/>
            </a:br>
            <a:endParaRPr lang="en-US" dirty="0" smtClean="0"/>
          </a:p>
          <a:p>
            <a:pPr marL="342900" indent="-342900">
              <a:buFont typeface="Arial" panose="020B0604020202020204" pitchFamily="34" charset="0"/>
              <a:buChar char="•"/>
            </a:pPr>
            <a:r>
              <a:rPr lang="en-US" dirty="0" smtClean="0"/>
              <a:t>Vietnam War was a blunder for my reelection bid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Signed the Voting Rights Act of the 1965 and the Civil Rights Act of 1968</a:t>
            </a:r>
          </a:p>
          <a:p>
            <a:endParaRPr lang="en-US" dirty="0"/>
          </a:p>
          <a:p>
            <a:pPr algn="r"/>
            <a:r>
              <a:rPr lang="en-US" dirty="0" smtClean="0"/>
              <a:t>Who am I?</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$400 Answer from H5</a:t>
            </a:r>
          </a:p>
        </p:txBody>
      </p:sp>
      <p:pic>
        <p:nvPicPr>
          <p:cNvPr id="5222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533400" y="1874379"/>
            <a:ext cx="4267200" cy="707886"/>
          </a:xfrm>
          <a:prstGeom prst="rect">
            <a:avLst/>
          </a:prstGeom>
          <a:noFill/>
        </p:spPr>
        <p:txBody>
          <a:bodyPr wrap="square" rtlCol="0">
            <a:spAutoFit/>
          </a:bodyPr>
          <a:lstStyle/>
          <a:p>
            <a:r>
              <a:rPr lang="en-US" sz="4000" dirty="0" smtClean="0"/>
              <a:t>Lyndon B. Johnson</a:t>
            </a:r>
            <a:endParaRPr lang="en-US" sz="40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52600"/>
            <a:ext cx="3867150" cy="469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$200 Answer from H1</a:t>
            </a:r>
          </a:p>
        </p:txBody>
      </p:sp>
      <p:pic>
        <p:nvPicPr>
          <p:cNvPr id="717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7172" name="Text Box 4"/>
          <p:cNvSpPr txBox="1">
            <a:spLocks noChangeArrowheads="1"/>
          </p:cNvSpPr>
          <p:nvPr/>
        </p:nvSpPr>
        <p:spPr bwMode="auto">
          <a:xfrm>
            <a:off x="685800" y="2667000"/>
            <a:ext cx="8229600" cy="461665"/>
          </a:xfrm>
          <a:prstGeom prst="rect">
            <a:avLst/>
          </a:prstGeom>
          <a:noFill/>
          <a:ln w="9525">
            <a:noFill/>
            <a:miter lim="800000"/>
            <a:headEnd/>
            <a:tailEnd/>
          </a:ln>
        </p:spPr>
        <p:txBody>
          <a:bodyPr wrap="square">
            <a:spAutoFit/>
          </a:bodyPr>
          <a:lstStyle/>
          <a:p>
            <a:r>
              <a:rPr lang="en-US" dirty="0" smtClean="0"/>
              <a:t>Answer: Alice Paul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$500 Question from H5</a:t>
            </a:r>
          </a:p>
        </p:txBody>
      </p:sp>
      <p:pic>
        <p:nvPicPr>
          <p:cNvPr id="53251"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53252" name="Text Box 4"/>
          <p:cNvSpPr txBox="1">
            <a:spLocks noChangeArrowheads="1"/>
          </p:cNvSpPr>
          <p:nvPr/>
        </p:nvSpPr>
        <p:spPr bwMode="auto">
          <a:xfrm>
            <a:off x="1828800" y="1600200"/>
            <a:ext cx="6781800" cy="4524315"/>
          </a:xfrm>
          <a:prstGeom prst="rect">
            <a:avLst/>
          </a:prstGeom>
          <a:noFill/>
          <a:ln w="9525">
            <a:noFill/>
            <a:miter lim="800000"/>
            <a:headEnd/>
            <a:tailEnd/>
          </a:ln>
        </p:spPr>
        <p:txBody>
          <a:bodyPr wrap="square">
            <a:spAutoFit/>
          </a:bodyPr>
          <a:lstStyle/>
          <a:p>
            <a:r>
              <a:rPr lang="en-US" dirty="0" smtClean="0"/>
              <a:t>Born in Virginia: Elected on the wave of Populism </a:t>
            </a:r>
          </a:p>
          <a:p>
            <a:endParaRPr lang="en-US" dirty="0" smtClean="0"/>
          </a:p>
          <a:p>
            <a:r>
              <a:rPr lang="en-US" dirty="0" smtClean="0"/>
              <a:t>“He kept us out of war” </a:t>
            </a:r>
          </a:p>
          <a:p>
            <a:endParaRPr lang="en-US" dirty="0"/>
          </a:p>
          <a:p>
            <a:r>
              <a:rPr lang="en-US" dirty="0" smtClean="0"/>
              <a:t>President during WWI </a:t>
            </a:r>
          </a:p>
          <a:p>
            <a:endParaRPr lang="en-US" dirty="0"/>
          </a:p>
          <a:p>
            <a:r>
              <a:rPr lang="en-US" dirty="0" smtClean="0"/>
              <a:t>Wrote the Fourteen Points </a:t>
            </a:r>
          </a:p>
          <a:p>
            <a:endParaRPr lang="en-US" dirty="0"/>
          </a:p>
          <a:p>
            <a:r>
              <a:rPr lang="en-US" dirty="0" smtClean="0"/>
              <a:t>Proposed the establishment of the League of Nations although America did not join. </a:t>
            </a:r>
          </a:p>
          <a:p>
            <a:endParaRPr lang="en-US" dirty="0"/>
          </a:p>
          <a:p>
            <a:r>
              <a:rPr lang="en-US" dirty="0" smtClean="0"/>
              <a:t>WHO AM I?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$500 Answer from H5</a:t>
            </a:r>
          </a:p>
        </p:txBody>
      </p:sp>
      <p:pic>
        <p:nvPicPr>
          <p:cNvPr id="5427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54276" name="Text Box 4"/>
          <p:cNvSpPr txBox="1">
            <a:spLocks noChangeArrowheads="1"/>
          </p:cNvSpPr>
          <p:nvPr/>
        </p:nvSpPr>
        <p:spPr bwMode="auto">
          <a:xfrm>
            <a:off x="1295400" y="1981199"/>
            <a:ext cx="3532057" cy="1200329"/>
          </a:xfrm>
          <a:prstGeom prst="rect">
            <a:avLst/>
          </a:prstGeom>
          <a:noFill/>
          <a:ln w="9525">
            <a:noFill/>
            <a:miter lim="800000"/>
            <a:headEnd/>
            <a:tailEnd/>
          </a:ln>
        </p:spPr>
        <p:txBody>
          <a:bodyPr wrap="none">
            <a:spAutoFit/>
          </a:bodyPr>
          <a:lstStyle/>
          <a:p>
            <a:r>
              <a:rPr lang="en-US" sz="3600" dirty="0" smtClean="0"/>
              <a:t>Woodrow Wilson </a:t>
            </a:r>
            <a:endParaRPr lang="en-US" sz="3600" dirty="0"/>
          </a:p>
          <a:p>
            <a:endParaRPr lang="en-US" sz="3600" dirty="0" smtClean="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14500"/>
            <a:ext cx="3352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5400" smtClean="0"/>
              <a:t>Final Jeopardy</a:t>
            </a:r>
            <a:endParaRPr lang="en-US" smtClean="0"/>
          </a:p>
        </p:txBody>
      </p:sp>
      <p:pic>
        <p:nvPicPr>
          <p:cNvPr id="59396" name="final_Q.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cstate="print"/>
          <a:srcRect/>
          <a:stretch>
            <a:fillRect/>
          </a:stretch>
        </p:blipFill>
        <p:spPr bwMode="auto">
          <a:xfrm>
            <a:off x="7467600" y="5867400"/>
            <a:ext cx="304800" cy="304800"/>
          </a:xfrm>
          <a:prstGeom prst="rect">
            <a:avLst/>
          </a:prstGeom>
          <a:noFill/>
          <a:ln w="9525">
            <a:noFill/>
            <a:miter lim="800000"/>
            <a:headEnd/>
            <a:tailEnd/>
          </a:ln>
        </p:spPr>
      </p:pic>
      <p:pic>
        <p:nvPicPr>
          <p:cNvPr id="55301" name="Picture 5" descr="m_button">
            <a:hlinkClick r:id="rId5" action="ppaction://hlinksldjump"/>
          </p:cNvPr>
          <p:cNvPicPr>
            <a:picLocks noChangeAspect="1" noChangeArrowheads="1"/>
          </p:cNvPicPr>
          <p:nvPr/>
        </p:nvPicPr>
        <p:blipFill>
          <a:blip r:embed="rId6" cstate="print"/>
          <a:srcRect/>
          <a:stretch>
            <a:fillRect/>
          </a:stretch>
        </p:blipFill>
        <p:spPr bwMode="auto">
          <a:xfrm>
            <a:off x="381000" y="5943600"/>
            <a:ext cx="914400" cy="685800"/>
          </a:xfrm>
          <a:prstGeom prst="rect">
            <a:avLst/>
          </a:prstGeom>
          <a:noFill/>
          <a:ln w="9525">
            <a:noFill/>
            <a:miter lim="800000"/>
            <a:headEnd/>
            <a:tailEnd/>
          </a:ln>
        </p:spPr>
      </p:pic>
      <p:sp>
        <p:nvSpPr>
          <p:cNvPr id="2" name="TextBox 1"/>
          <p:cNvSpPr txBox="1"/>
          <p:nvPr/>
        </p:nvSpPr>
        <p:spPr>
          <a:xfrm>
            <a:off x="317938" y="1676400"/>
            <a:ext cx="3810000" cy="2308324"/>
          </a:xfrm>
          <a:prstGeom prst="rect">
            <a:avLst/>
          </a:prstGeom>
          <a:noFill/>
        </p:spPr>
        <p:txBody>
          <a:bodyPr wrap="square" rtlCol="0">
            <a:spAutoFit/>
          </a:bodyPr>
          <a:lstStyle/>
          <a:p>
            <a:r>
              <a:rPr lang="en-US" sz="4800" dirty="0" smtClean="0"/>
              <a:t>20</a:t>
            </a:r>
            <a:r>
              <a:rPr lang="en-US" sz="4800" baseline="30000" dirty="0" smtClean="0"/>
              <a:t>th</a:t>
            </a:r>
            <a:r>
              <a:rPr lang="en-US" sz="4800" dirty="0" smtClean="0"/>
              <a:t> Century Social </a:t>
            </a:r>
            <a:r>
              <a:rPr lang="en-US" sz="4800" dirty="0" smtClean="0"/>
              <a:t>Movements</a:t>
            </a:r>
            <a:endParaRPr lang="en-US" sz="4800" dirty="0"/>
          </a:p>
        </p:txBody>
      </p:sp>
      <p:sp>
        <p:nvSpPr>
          <p:cNvPr id="3" name="TextBox 2"/>
          <p:cNvSpPr txBox="1"/>
          <p:nvPr/>
        </p:nvSpPr>
        <p:spPr>
          <a:xfrm>
            <a:off x="5105400" y="1828800"/>
            <a:ext cx="3505200" cy="2308324"/>
          </a:xfrm>
          <a:prstGeom prst="rect">
            <a:avLst/>
          </a:prstGeom>
          <a:noFill/>
        </p:spPr>
        <p:txBody>
          <a:bodyPr wrap="square" rtlCol="0">
            <a:spAutoFit/>
          </a:bodyPr>
          <a:lstStyle/>
          <a:p>
            <a:r>
              <a:rPr lang="en-US" dirty="0" smtClean="0"/>
              <a:t>This movement started in L.A California in 1966 as a result to address problems in the black community such as police harassment, poverty, poor education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939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59396"/>
                                        </p:tgtEl>
                                      </p:cBhvr>
                                    </p:cmd>
                                  </p:childTnLst>
                                </p:cTn>
                              </p:par>
                            </p:childTnLst>
                          </p:cTn>
                        </p:par>
                      </p:childTnLst>
                    </p:cTn>
                  </p:par>
                </p:childTnLst>
              </p:cTn>
              <p:nextCondLst>
                <p:cond evt="onClick" delay="0">
                  <p:tgtEl>
                    <p:spTgt spid="5939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9396"/>
                </p:tgtEl>
              </p:cMediaNode>
            </p:audio>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4" name="TextBox 3"/>
          <p:cNvSpPr txBox="1"/>
          <p:nvPr/>
        </p:nvSpPr>
        <p:spPr>
          <a:xfrm>
            <a:off x="1524000" y="914400"/>
            <a:ext cx="6781800" cy="1200329"/>
          </a:xfrm>
          <a:prstGeom prst="rect">
            <a:avLst/>
          </a:prstGeom>
          <a:noFill/>
        </p:spPr>
        <p:txBody>
          <a:bodyPr wrap="square" rtlCol="0">
            <a:spAutoFit/>
          </a:bodyPr>
          <a:lstStyle/>
          <a:p>
            <a:r>
              <a:rPr lang="en-US" sz="3600" dirty="0" smtClean="0"/>
              <a:t>Black Panther Party for Self-Defense </a:t>
            </a:r>
            <a:endParaRPr lang="en-US" sz="3600" dirty="0"/>
          </a:p>
        </p:txBody>
      </p:sp>
      <p:pic>
        <p:nvPicPr>
          <p:cNvPr id="2" name="Picture 1"/>
          <p:cNvPicPr>
            <a:picLocks noChangeAspect="1"/>
          </p:cNvPicPr>
          <p:nvPr/>
        </p:nvPicPr>
        <p:blipFill>
          <a:blip r:embed="rId4"/>
          <a:stretch>
            <a:fillRect/>
          </a:stretch>
        </p:blipFill>
        <p:spPr>
          <a:xfrm>
            <a:off x="0" y="2743200"/>
            <a:ext cx="4703885" cy="2717800"/>
          </a:xfrm>
          <a:prstGeom prst="rect">
            <a:avLst/>
          </a:prstGeom>
        </p:spPr>
      </p:pic>
      <p:pic>
        <p:nvPicPr>
          <p:cNvPr id="3" name="Picture 2"/>
          <p:cNvPicPr>
            <a:picLocks noChangeAspect="1"/>
          </p:cNvPicPr>
          <p:nvPr/>
        </p:nvPicPr>
        <p:blipFill>
          <a:blip r:embed="rId5"/>
          <a:stretch>
            <a:fillRect/>
          </a:stretch>
        </p:blipFill>
        <p:spPr>
          <a:xfrm>
            <a:off x="5257800" y="2362200"/>
            <a:ext cx="3647722" cy="3581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r>
              <a:rPr lang="en-US" dirty="0" smtClean="0"/>
              <a:t>$300 Question from H1</a:t>
            </a:r>
          </a:p>
        </p:txBody>
      </p:sp>
      <p:pic>
        <p:nvPicPr>
          <p:cNvPr id="8195"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8196" name="Text Box 4"/>
          <p:cNvSpPr txBox="1">
            <a:spLocks noChangeArrowheads="1"/>
          </p:cNvSpPr>
          <p:nvPr/>
        </p:nvSpPr>
        <p:spPr bwMode="auto">
          <a:xfrm>
            <a:off x="381000" y="1295400"/>
            <a:ext cx="8382000" cy="830997"/>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dirty="0" smtClean="0"/>
              <a:t>October 29, 1929, the day that the New York Stock Market crashed, was given this very “dark” name.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$300 Answer from H1</a:t>
            </a:r>
          </a:p>
        </p:txBody>
      </p:sp>
      <p:pic>
        <p:nvPicPr>
          <p:cNvPr id="9219"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9220" name="Text Box 4"/>
          <p:cNvSpPr txBox="1">
            <a:spLocks noChangeArrowheads="1"/>
          </p:cNvSpPr>
          <p:nvPr/>
        </p:nvSpPr>
        <p:spPr bwMode="auto">
          <a:xfrm>
            <a:off x="2743200" y="1788831"/>
            <a:ext cx="5257799" cy="2677656"/>
          </a:xfrm>
          <a:prstGeom prst="rect">
            <a:avLst/>
          </a:prstGeom>
          <a:noFill/>
          <a:ln w="9525">
            <a:noFill/>
            <a:miter lim="800000"/>
            <a:headEnd/>
            <a:tailEnd/>
          </a:ln>
        </p:spPr>
        <p:txBody>
          <a:bodyPr wrap="square">
            <a:spAutoFit/>
          </a:bodyPr>
          <a:lstStyle/>
          <a:p>
            <a:r>
              <a:rPr lang="en-US" dirty="0" smtClean="0"/>
              <a:t>Black Tuesday</a:t>
            </a:r>
          </a:p>
          <a:p>
            <a:endParaRPr lang="en-US" dirty="0"/>
          </a:p>
          <a:p>
            <a:r>
              <a:rPr lang="en-US" dirty="0" smtClean="0"/>
              <a:t>Many people lost assets and money within banks. It led to the end of the Republican Era and the rise of the era of Democratic presidents, such as FDR and Truman.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$400 Question from H1</a:t>
            </a:r>
          </a:p>
        </p:txBody>
      </p:sp>
      <p:pic>
        <p:nvPicPr>
          <p:cNvPr id="10243"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0244" name="Text Box 4"/>
          <p:cNvSpPr txBox="1">
            <a:spLocks noChangeArrowheads="1"/>
          </p:cNvSpPr>
          <p:nvPr/>
        </p:nvSpPr>
        <p:spPr bwMode="auto">
          <a:xfrm>
            <a:off x="1752600" y="1815661"/>
            <a:ext cx="6189644" cy="830997"/>
          </a:xfrm>
          <a:prstGeom prst="rect">
            <a:avLst/>
          </a:prstGeom>
          <a:noFill/>
          <a:ln w="9525">
            <a:noFill/>
            <a:miter lim="800000"/>
            <a:headEnd/>
            <a:tailEnd/>
          </a:ln>
        </p:spPr>
        <p:txBody>
          <a:bodyPr wrap="square">
            <a:spAutoFit/>
          </a:bodyPr>
          <a:lstStyle/>
          <a:p>
            <a:r>
              <a:rPr lang="en-US" dirty="0" smtClean="0"/>
              <a:t>This individual’s assassination led to the start of World War I.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$400 Answer from H1</a:t>
            </a:r>
          </a:p>
        </p:txBody>
      </p:sp>
      <p:pic>
        <p:nvPicPr>
          <p:cNvPr id="11267" name="Picture 3" descr="m_button">
            <a:hlinkClick r:id="rId2" action="ppaction://hlinksldjump"/>
          </p:cNvPr>
          <p:cNvPicPr>
            <a:picLocks noChangeAspect="1" noChangeArrowheads="1"/>
          </p:cNvPicPr>
          <p:nvPr/>
        </p:nvPicPr>
        <p:blipFill>
          <a:blip r:embed="rId3" cstate="print"/>
          <a:srcRect/>
          <a:stretch>
            <a:fillRect/>
          </a:stretch>
        </p:blipFill>
        <p:spPr bwMode="auto">
          <a:xfrm>
            <a:off x="381000" y="5943600"/>
            <a:ext cx="914400" cy="685800"/>
          </a:xfrm>
          <a:prstGeom prst="rect">
            <a:avLst/>
          </a:prstGeom>
          <a:noFill/>
          <a:ln w="9525">
            <a:noFill/>
            <a:miter lim="800000"/>
            <a:headEnd/>
            <a:tailEnd/>
          </a:ln>
        </p:spPr>
      </p:pic>
      <p:sp>
        <p:nvSpPr>
          <p:cNvPr id="11268" name="Text Box 4"/>
          <p:cNvSpPr txBox="1">
            <a:spLocks noChangeArrowheads="1"/>
          </p:cNvSpPr>
          <p:nvPr/>
        </p:nvSpPr>
        <p:spPr bwMode="auto">
          <a:xfrm>
            <a:off x="1981200" y="2286000"/>
            <a:ext cx="4953000" cy="461665"/>
          </a:xfrm>
          <a:prstGeom prst="rect">
            <a:avLst/>
          </a:prstGeom>
          <a:noFill/>
          <a:ln w="9525">
            <a:noFill/>
            <a:miter lim="800000"/>
            <a:headEnd/>
            <a:tailEnd/>
          </a:ln>
        </p:spPr>
        <p:txBody>
          <a:bodyPr wrap="square">
            <a:spAutoFit/>
          </a:bodyPr>
          <a:lstStyle/>
          <a:p>
            <a:r>
              <a:rPr lang="en-US" dirty="0" smtClean="0"/>
              <a:t>Archduke Franz Ferdinand </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4461</TotalTime>
  <Words>1413</Words>
  <Application>Microsoft Macintosh PowerPoint</Application>
  <PresentationFormat>On-screen Show (4:3)</PresentationFormat>
  <Paragraphs>199</Paragraphs>
  <Slides>53</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Pulse</vt:lpstr>
      <vt:lpstr>Document</vt:lpstr>
      <vt:lpstr>Jeopardy</vt:lpstr>
      <vt:lpstr>$100 Question from H1</vt:lpstr>
      <vt:lpstr>$100 Answer from H1</vt:lpstr>
      <vt:lpstr>$200 Question from H1</vt:lpstr>
      <vt:lpstr>$200 Answer from H1</vt:lpstr>
      <vt:lpstr>$300 Question from H1</vt:lpstr>
      <vt:lpstr>$300 Answer from H1</vt:lpstr>
      <vt:lpstr>$400 Question from H1</vt:lpstr>
      <vt:lpstr>$400 Answer from H1</vt:lpstr>
      <vt:lpstr>$500 Question from H1</vt:lpstr>
      <vt:lpstr>$500 Answer from H1</vt:lpstr>
      <vt:lpstr>$100 Question from H2</vt:lpstr>
      <vt:lpstr>$100 Answer from H2</vt:lpstr>
      <vt:lpstr>$200 Question from H2</vt:lpstr>
      <vt:lpstr>$200 Answer from H2</vt:lpstr>
      <vt:lpstr>$300 Question from H2</vt:lpstr>
      <vt:lpstr>$300 Answer from H2</vt:lpstr>
      <vt:lpstr>$400 Question from H2</vt:lpstr>
      <vt:lpstr>$400 Answer from H2</vt:lpstr>
      <vt:lpstr>$500 Question from H2</vt:lpstr>
      <vt:lpstr>$500 Answer from H2</vt:lpstr>
      <vt:lpstr>$100 Question from H3</vt:lpstr>
      <vt:lpstr>$100 Answer from H3</vt:lpstr>
      <vt:lpstr>$200 Question from H3</vt:lpstr>
      <vt:lpstr>$200 Answer from H3</vt:lpstr>
      <vt:lpstr>$300 Question from H3</vt:lpstr>
      <vt:lpstr>$300 Answer from H3</vt:lpstr>
      <vt:lpstr>$400 Question from H3</vt:lpstr>
      <vt:lpstr>$400 Answer from H3</vt:lpstr>
      <vt:lpstr>$500 Question from H3</vt:lpstr>
      <vt:lpstr>$500 Answer from H3</vt:lpstr>
      <vt:lpstr>$100 Question from H4</vt:lpstr>
      <vt:lpstr>$100 Answer from H4</vt:lpstr>
      <vt:lpstr>$200 Question from H4</vt:lpstr>
      <vt:lpstr>$200 Answer from H4</vt:lpstr>
      <vt:lpstr>$300 Question from H4</vt:lpstr>
      <vt:lpstr>$300 Answer from H4</vt:lpstr>
      <vt:lpstr>$400 Question from H4</vt:lpstr>
      <vt:lpstr>$400 Answer from H4</vt:lpstr>
      <vt:lpstr>$500 Question from H4</vt:lpstr>
      <vt:lpstr>$500 Answer from H4</vt:lpstr>
      <vt:lpstr>$100 Question from H5</vt:lpstr>
      <vt:lpstr>$100 Answer from H5</vt:lpstr>
      <vt:lpstr>$200 Question from H5</vt:lpstr>
      <vt:lpstr>$200 Answer from H5</vt:lpstr>
      <vt:lpstr>$300 Question from H5</vt:lpstr>
      <vt:lpstr>$300 Answer from H5</vt:lpstr>
      <vt:lpstr>$400 Question from H5</vt:lpstr>
      <vt:lpstr>$400 Answer from H5</vt:lpstr>
      <vt:lpstr>$500 Question from H5</vt:lpstr>
      <vt:lpstr>$500 Answer from H5</vt:lpstr>
      <vt:lpstr>Final Jeopardy</vt:lpstr>
      <vt:lpstr>PowerPoint Presentation</vt:lpstr>
    </vt:vector>
  </TitlesOfParts>
  <Company>Seminole Coutny Public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SCPS</dc:creator>
  <cp:lastModifiedBy>Deserae Barney</cp:lastModifiedBy>
  <cp:revision>208</cp:revision>
  <dcterms:created xsi:type="dcterms:W3CDTF">1998-09-17T14:16:32Z</dcterms:created>
  <dcterms:modified xsi:type="dcterms:W3CDTF">2016-04-24T01:03:18Z</dcterms:modified>
</cp:coreProperties>
</file>