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5"/>
  </p:notesMasterIdLst>
  <p:sldIdLst>
    <p:sldId id="256" r:id="rId2"/>
    <p:sldId id="257" r:id="rId3"/>
    <p:sldId id="283" r:id="rId4"/>
    <p:sldId id="258" r:id="rId5"/>
    <p:sldId id="284" r:id="rId6"/>
    <p:sldId id="259" r:id="rId7"/>
    <p:sldId id="285" r:id="rId8"/>
    <p:sldId id="260" r:id="rId9"/>
    <p:sldId id="286" r:id="rId10"/>
    <p:sldId id="261" r:id="rId11"/>
    <p:sldId id="287" r:id="rId12"/>
    <p:sldId id="262" r:id="rId13"/>
    <p:sldId id="288" r:id="rId14"/>
    <p:sldId id="263" r:id="rId15"/>
    <p:sldId id="289" r:id="rId16"/>
    <p:sldId id="264" r:id="rId17"/>
    <p:sldId id="290" r:id="rId18"/>
    <p:sldId id="265" r:id="rId19"/>
    <p:sldId id="291" r:id="rId20"/>
    <p:sldId id="266" r:id="rId21"/>
    <p:sldId id="292" r:id="rId22"/>
    <p:sldId id="267" r:id="rId23"/>
    <p:sldId id="293" r:id="rId24"/>
    <p:sldId id="268" r:id="rId25"/>
    <p:sldId id="294" r:id="rId26"/>
    <p:sldId id="269" r:id="rId27"/>
    <p:sldId id="295" r:id="rId28"/>
    <p:sldId id="270" r:id="rId29"/>
    <p:sldId id="296" r:id="rId30"/>
    <p:sldId id="271" r:id="rId31"/>
    <p:sldId id="297" r:id="rId32"/>
    <p:sldId id="272" r:id="rId33"/>
    <p:sldId id="298" r:id="rId34"/>
    <p:sldId id="273" r:id="rId35"/>
    <p:sldId id="300" r:id="rId36"/>
    <p:sldId id="274" r:id="rId37"/>
    <p:sldId id="301" r:id="rId38"/>
    <p:sldId id="275" r:id="rId39"/>
    <p:sldId id="302" r:id="rId40"/>
    <p:sldId id="276" r:id="rId41"/>
    <p:sldId id="303" r:id="rId42"/>
    <p:sldId id="277" r:id="rId43"/>
    <p:sldId id="304" r:id="rId44"/>
    <p:sldId id="279" r:id="rId45"/>
    <p:sldId id="305" r:id="rId46"/>
    <p:sldId id="280" r:id="rId47"/>
    <p:sldId id="306" r:id="rId48"/>
    <p:sldId id="281" r:id="rId49"/>
    <p:sldId id="307" r:id="rId50"/>
    <p:sldId id="282" r:id="rId51"/>
    <p:sldId id="308" r:id="rId52"/>
    <p:sldId id="309" r:id="rId53"/>
    <p:sldId id="310"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60" d="100"/>
          <a:sy n="60" d="100"/>
        </p:scale>
        <p:origin x="-39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A954A3E-7F53-4C35-9F66-FAB0BFF3B807}" type="slidenum">
              <a:rPr lang="en-US"/>
              <a:pPr>
                <a:defRPr/>
              </a:pPr>
              <a:t>‹#›</a:t>
            </a:fld>
            <a:endParaRPr lang="en-US"/>
          </a:p>
        </p:txBody>
      </p:sp>
    </p:spTree>
    <p:extLst>
      <p:ext uri="{BB962C8B-B14F-4D97-AF65-F5344CB8AC3E}">
        <p14:creationId xmlns:p14="http://schemas.microsoft.com/office/powerpoint/2010/main" val="1787784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5A91282-E9BF-41DD-8E20-D684AD157D27}" type="slidenum">
              <a:rPr lang="en-US"/>
              <a:pPr/>
              <a:t>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58379"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838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DFFF4876-EA16-47C8-86F5-C95050348E4F}"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D06A1A3-60BB-49D7-91DC-9BF31B88F2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F49A934-41CC-424E-B658-A462F22B303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A90F2F3-D2B1-4B7A-84B6-877CE874AC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1377C64-1FA3-4B8D-89ED-C0240A728D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42578E3-09BE-4CDE-B8B8-A8258952A2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696F59F-26DF-44EC-AA74-249199493F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57643B2B-7445-4257-84B1-370595E467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7D520993-38D4-462C-A3EA-7E0EF77D48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EAECD48E-DB6B-406A-834E-3D067E1B0D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CB29D81-7163-4FDC-9356-E8AA62BF05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6566F0E-D25D-4870-95AE-C2815FAB38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57347"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57348"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49"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0"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1"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2"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3"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4"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2059"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7"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7358"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7359"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D2D4BFA-8822-4361-8727-28D59D2E8F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0-#ppt_w/2"/>
                                          </p:val>
                                        </p:tav>
                                        <p:tav tm="100000">
                                          <p:val>
                                            <p:strVal val="#ppt_x"/>
                                          </p:val>
                                        </p:tav>
                                      </p:tavLst>
                                    </p:anim>
                                    <p:anim calcmode="lin" valueType="num">
                                      <p:cBhvr additive="base">
                                        <p:cTn id="8" dur="500" fill="hold"/>
                                        <p:tgtEl>
                                          <p:spTgt spid="573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573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32.xml"/><Relationship Id="rId18" Type="http://schemas.openxmlformats.org/officeDocument/2006/relationships/slide" Target="slide34.xml"/><Relationship Id="rId26" Type="http://schemas.openxmlformats.org/officeDocument/2006/relationships/slide" Target="slide38.xml"/><Relationship Id="rId3" Type="http://schemas.openxmlformats.org/officeDocument/2006/relationships/notesSlide" Target="../notesSlides/notesSlide1.xml"/><Relationship Id="rId21" Type="http://schemas.openxmlformats.org/officeDocument/2006/relationships/slide" Target="slide26.xml"/><Relationship Id="rId7" Type="http://schemas.openxmlformats.org/officeDocument/2006/relationships/slide" Target="slide2.xml"/><Relationship Id="rId12" Type="http://schemas.openxmlformats.org/officeDocument/2006/relationships/slide" Target="slide12.xml"/><Relationship Id="rId17" Type="http://schemas.openxmlformats.org/officeDocument/2006/relationships/slide" Target="slide24.xml"/><Relationship Id="rId25" Type="http://schemas.openxmlformats.org/officeDocument/2006/relationships/slide" Target="slide28.xml"/><Relationship Id="rId2" Type="http://schemas.openxmlformats.org/officeDocument/2006/relationships/slideLayout" Target="../slideLayouts/slideLayout12.xml"/><Relationship Id="rId16" Type="http://schemas.openxmlformats.org/officeDocument/2006/relationships/slide" Target="slide14.xml"/><Relationship Id="rId20" Type="http://schemas.openxmlformats.org/officeDocument/2006/relationships/slide" Target="slide16.xml"/><Relationship Id="rId29" Type="http://schemas.openxmlformats.org/officeDocument/2006/relationships/slide" Target="slide30.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slide" Target="slide10.xml"/><Relationship Id="rId24" Type="http://schemas.openxmlformats.org/officeDocument/2006/relationships/slide" Target="slide18.xml"/><Relationship Id="rId32" Type="http://schemas.openxmlformats.org/officeDocument/2006/relationships/slide" Target="slide52.xml"/><Relationship Id="rId5" Type="http://schemas.openxmlformats.org/officeDocument/2006/relationships/oleObject" Target="../embeddings/Microsoft_Word_97_-_2003_Document1.doc"/><Relationship Id="rId15" Type="http://schemas.openxmlformats.org/officeDocument/2006/relationships/slide" Target="slide42.xml"/><Relationship Id="rId23" Type="http://schemas.openxmlformats.org/officeDocument/2006/relationships/slide" Target="slide46.xml"/><Relationship Id="rId28" Type="http://schemas.openxmlformats.org/officeDocument/2006/relationships/slide" Target="slide20.xml"/><Relationship Id="rId10" Type="http://schemas.openxmlformats.org/officeDocument/2006/relationships/slide" Target="slide8.xml"/><Relationship Id="rId19" Type="http://schemas.openxmlformats.org/officeDocument/2006/relationships/slide" Target="slide44.xml"/><Relationship Id="rId31" Type="http://schemas.openxmlformats.org/officeDocument/2006/relationships/slide" Target="slide50.xml"/><Relationship Id="rId4" Type="http://schemas.openxmlformats.org/officeDocument/2006/relationships/audio" Target="../media/audio1.wav"/><Relationship Id="rId9" Type="http://schemas.openxmlformats.org/officeDocument/2006/relationships/slide" Target="slide6.xml"/><Relationship Id="rId14" Type="http://schemas.openxmlformats.org/officeDocument/2006/relationships/slide" Target="slide22.xml"/><Relationship Id="rId22" Type="http://schemas.openxmlformats.org/officeDocument/2006/relationships/slide" Target="slide36.xml"/><Relationship Id="rId27" Type="http://schemas.openxmlformats.org/officeDocument/2006/relationships/slide" Target="slide48.xml"/><Relationship Id="rId30" Type="http://schemas.openxmlformats.org/officeDocument/2006/relationships/slide" Target="slide40.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audio" Target="file:///C:\My%20Documents\final_Q.wav" TargetMode="External"/><Relationship Id="rId5" Type="http://schemas.openxmlformats.org/officeDocument/2006/relationships/image" Target="../media/image2.jpeg"/><Relationship Id="rId4" Type="http://schemas.openxmlformats.org/officeDocument/2006/relationships/slide" Target="slide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52400"/>
            <a:ext cx="7772400" cy="1143000"/>
          </a:xfrm>
        </p:spPr>
        <p:txBody>
          <a:bodyPr/>
          <a:lstStyle/>
          <a:p>
            <a:r>
              <a:rPr lang="en-US" sz="8000" dirty="0" smtClean="0">
                <a:solidFill>
                  <a:schemeClr val="folHlink"/>
                </a:solidFill>
              </a:rPr>
              <a:t>Jeopardy</a:t>
            </a:r>
            <a:endParaRPr lang="en-US" dirty="0" smtClean="0"/>
          </a:p>
        </p:txBody>
      </p:sp>
      <p:graphicFrame>
        <p:nvGraphicFramePr>
          <p:cNvPr id="2051" name="Object 3"/>
          <p:cNvGraphicFramePr>
            <a:graphicFrameLocks noGrp="1" noChangeAspect="1"/>
          </p:cNvGraphicFramePr>
          <p:nvPr>
            <p:ph type="tbl" idx="1"/>
            <p:extLst>
              <p:ext uri="{D42A27DB-BD31-4B8C-83A1-F6EECF244321}">
                <p14:modId xmlns:p14="http://schemas.microsoft.com/office/powerpoint/2010/main" val="3417077807"/>
              </p:ext>
            </p:extLst>
          </p:nvPr>
        </p:nvGraphicFramePr>
        <p:xfrm>
          <a:off x="762000" y="1676400"/>
          <a:ext cx="7775575" cy="4638675"/>
        </p:xfrm>
        <a:graphic>
          <a:graphicData uri="http://schemas.openxmlformats.org/presentationml/2006/ole">
            <mc:AlternateContent xmlns:mc="http://schemas.openxmlformats.org/markup-compatibility/2006">
              <mc:Choice xmlns:v="urn:schemas-microsoft-com:vml" Requires="v">
                <p:oleObj spid="_x0000_s1078" name="Document" r:id="rId5" imgW="7928640" imgH="4730760" progId="Word.Document.8">
                  <p:embed/>
                </p:oleObj>
              </mc:Choice>
              <mc:Fallback>
                <p:oleObj name="Document" r:id="rId5" imgW="7928640" imgH="47307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676400"/>
                        <a:ext cx="7775575" cy="463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843266" y="1600200"/>
            <a:ext cx="1550424" cy="830997"/>
          </a:xfrm>
          <a:prstGeom prst="rect">
            <a:avLst/>
          </a:prstGeom>
          <a:noFill/>
          <a:ln w="9525">
            <a:noFill/>
            <a:miter lim="800000"/>
            <a:headEnd/>
            <a:tailEnd/>
          </a:ln>
        </p:spPr>
        <p:txBody>
          <a:bodyPr wrap="none">
            <a:spAutoFit/>
          </a:bodyPr>
          <a:lstStyle/>
          <a:p>
            <a:pPr algn="ctr"/>
            <a:r>
              <a:rPr lang="en-US" dirty="0" smtClean="0">
                <a:solidFill>
                  <a:schemeClr val="bg2"/>
                </a:solidFill>
              </a:rPr>
              <a:t>Early 19</a:t>
            </a:r>
            <a:r>
              <a:rPr lang="en-US" baseline="30000" dirty="0" smtClean="0">
                <a:solidFill>
                  <a:schemeClr val="bg2"/>
                </a:solidFill>
              </a:rPr>
              <a:t>th</a:t>
            </a:r>
            <a:r>
              <a:rPr lang="en-US" dirty="0" smtClean="0">
                <a:solidFill>
                  <a:schemeClr val="bg2"/>
                </a:solidFill>
              </a:rPr>
              <a:t> </a:t>
            </a:r>
          </a:p>
          <a:p>
            <a:pPr algn="ctr"/>
            <a:r>
              <a:rPr lang="en-US" dirty="0" smtClean="0">
                <a:solidFill>
                  <a:schemeClr val="bg2"/>
                </a:solidFill>
              </a:rPr>
              <a:t>Economics</a:t>
            </a:r>
          </a:p>
        </p:txBody>
      </p:sp>
      <p:sp>
        <p:nvSpPr>
          <p:cNvPr id="2053" name="Text Box 5"/>
          <p:cNvSpPr txBox="1">
            <a:spLocks noChangeArrowheads="1"/>
          </p:cNvSpPr>
          <p:nvPr/>
        </p:nvSpPr>
        <p:spPr bwMode="auto">
          <a:xfrm>
            <a:off x="2362200" y="1679674"/>
            <a:ext cx="1447800" cy="707886"/>
          </a:xfrm>
          <a:prstGeom prst="rect">
            <a:avLst/>
          </a:prstGeom>
          <a:noFill/>
          <a:ln w="12700">
            <a:noFill/>
            <a:miter lim="800000"/>
            <a:headEnd/>
            <a:tailEnd/>
          </a:ln>
        </p:spPr>
        <p:txBody>
          <a:bodyPr>
            <a:spAutoFit/>
          </a:bodyPr>
          <a:lstStyle/>
          <a:p>
            <a:pPr algn="ctr"/>
            <a:r>
              <a:rPr lang="en-US" sz="2000" dirty="0" smtClean="0">
                <a:solidFill>
                  <a:schemeClr val="bg2"/>
                </a:solidFill>
              </a:rPr>
              <a:t>Religion and work</a:t>
            </a:r>
            <a:endParaRPr lang="en-US" sz="2000" dirty="0">
              <a:solidFill>
                <a:schemeClr val="bg2"/>
              </a:solidFill>
            </a:endParaRPr>
          </a:p>
        </p:txBody>
      </p:sp>
      <p:sp>
        <p:nvSpPr>
          <p:cNvPr id="2055" name="Text Box 7"/>
          <p:cNvSpPr txBox="1">
            <a:spLocks noChangeArrowheads="1"/>
          </p:cNvSpPr>
          <p:nvPr/>
        </p:nvSpPr>
        <p:spPr bwMode="auto">
          <a:xfrm>
            <a:off x="5257800" y="1694095"/>
            <a:ext cx="1828800" cy="707886"/>
          </a:xfrm>
          <a:prstGeom prst="rect">
            <a:avLst/>
          </a:prstGeom>
          <a:noFill/>
          <a:ln w="9525">
            <a:noFill/>
            <a:miter lim="800000"/>
            <a:headEnd/>
            <a:tailEnd/>
          </a:ln>
        </p:spPr>
        <p:txBody>
          <a:bodyPr wrap="square">
            <a:spAutoFit/>
          </a:bodyPr>
          <a:lstStyle/>
          <a:p>
            <a:pPr algn="ctr"/>
            <a:r>
              <a:rPr lang="en-US" sz="2000" dirty="0" smtClean="0">
                <a:solidFill>
                  <a:schemeClr val="bg2"/>
                </a:solidFill>
              </a:rPr>
              <a:t>Immigration and diversity  </a:t>
            </a:r>
            <a:endParaRPr lang="en-US" sz="2000" dirty="0"/>
          </a:p>
        </p:txBody>
      </p:sp>
      <p:sp>
        <p:nvSpPr>
          <p:cNvPr id="2056" name="Text Box 8"/>
          <p:cNvSpPr txBox="1">
            <a:spLocks noChangeArrowheads="1"/>
          </p:cNvSpPr>
          <p:nvPr/>
        </p:nvSpPr>
        <p:spPr bwMode="auto">
          <a:xfrm>
            <a:off x="6976056" y="1720110"/>
            <a:ext cx="1634544" cy="369332"/>
          </a:xfrm>
          <a:prstGeom prst="rect">
            <a:avLst/>
          </a:prstGeom>
          <a:noFill/>
          <a:ln w="9525">
            <a:noFill/>
            <a:miter lim="800000"/>
            <a:headEnd/>
            <a:tailEnd/>
          </a:ln>
        </p:spPr>
        <p:txBody>
          <a:bodyPr wrap="square">
            <a:spAutoFit/>
          </a:bodyPr>
          <a:lstStyle/>
          <a:p>
            <a:r>
              <a:rPr lang="en-US" sz="1800" dirty="0" smtClean="0">
                <a:solidFill>
                  <a:schemeClr val="bg2"/>
                </a:solidFill>
              </a:rPr>
              <a:t>Urbanization</a:t>
            </a:r>
            <a:endParaRPr lang="en-US" sz="1800" dirty="0">
              <a:solidFill>
                <a:schemeClr val="bg2"/>
              </a:solidFill>
            </a:endParaRPr>
          </a:p>
        </p:txBody>
      </p:sp>
      <p:sp>
        <p:nvSpPr>
          <p:cNvPr id="1032" name="Text Box 9"/>
          <p:cNvSpPr txBox="1">
            <a:spLocks noChangeArrowheads="1"/>
          </p:cNvSpPr>
          <p:nvPr/>
        </p:nvSpPr>
        <p:spPr bwMode="auto">
          <a:xfrm>
            <a:off x="838200" y="2514600"/>
            <a:ext cx="1090613" cy="457200"/>
          </a:xfrm>
          <a:prstGeom prst="rect">
            <a:avLst/>
          </a:prstGeom>
          <a:noFill/>
          <a:ln w="9525">
            <a:noFill/>
            <a:miter lim="800000"/>
            <a:headEnd/>
            <a:tailEnd/>
          </a:ln>
        </p:spPr>
        <p:txBody>
          <a:bodyPr wrap="none">
            <a:spAutoFit/>
          </a:bodyPr>
          <a:lstStyle/>
          <a:p>
            <a:r>
              <a:rPr lang="en-US">
                <a:hlinkClick r:id="rId7" action="ppaction://hlinksldjump"/>
              </a:rPr>
              <a:t>Q $100</a:t>
            </a:r>
            <a:endParaRPr lang="en-US"/>
          </a:p>
        </p:txBody>
      </p:sp>
      <p:sp>
        <p:nvSpPr>
          <p:cNvPr id="1033" name="Text Box 11"/>
          <p:cNvSpPr txBox="1">
            <a:spLocks noChangeArrowheads="1"/>
          </p:cNvSpPr>
          <p:nvPr/>
        </p:nvSpPr>
        <p:spPr bwMode="auto">
          <a:xfrm>
            <a:off x="898525" y="3241675"/>
            <a:ext cx="1090613" cy="457200"/>
          </a:xfrm>
          <a:prstGeom prst="rect">
            <a:avLst/>
          </a:prstGeom>
          <a:noFill/>
          <a:ln w="9525">
            <a:noFill/>
            <a:miter lim="800000"/>
            <a:headEnd/>
            <a:tailEnd/>
          </a:ln>
        </p:spPr>
        <p:txBody>
          <a:bodyPr wrap="none">
            <a:spAutoFit/>
          </a:bodyPr>
          <a:lstStyle/>
          <a:p>
            <a:r>
              <a:rPr lang="en-US" dirty="0">
                <a:hlinkClick r:id="rId8" action="ppaction://hlinksldjump"/>
              </a:rPr>
              <a:t>Q $200</a:t>
            </a:r>
            <a:endParaRPr lang="en-US" dirty="0"/>
          </a:p>
        </p:txBody>
      </p:sp>
      <p:sp>
        <p:nvSpPr>
          <p:cNvPr id="1034" name="Text Box 12"/>
          <p:cNvSpPr txBox="1">
            <a:spLocks noChangeArrowheads="1"/>
          </p:cNvSpPr>
          <p:nvPr/>
        </p:nvSpPr>
        <p:spPr bwMode="auto">
          <a:xfrm>
            <a:off x="898525" y="4003675"/>
            <a:ext cx="1090613" cy="457200"/>
          </a:xfrm>
          <a:prstGeom prst="rect">
            <a:avLst/>
          </a:prstGeom>
          <a:noFill/>
          <a:ln w="9525">
            <a:noFill/>
            <a:miter lim="800000"/>
            <a:headEnd/>
            <a:tailEnd/>
          </a:ln>
        </p:spPr>
        <p:txBody>
          <a:bodyPr wrap="none">
            <a:spAutoFit/>
          </a:bodyPr>
          <a:lstStyle/>
          <a:p>
            <a:r>
              <a:rPr lang="en-US">
                <a:hlinkClick r:id="rId9" action="ppaction://hlinksldjump"/>
              </a:rPr>
              <a:t>Q $300</a:t>
            </a:r>
            <a:endParaRPr lang="en-US"/>
          </a:p>
        </p:txBody>
      </p:sp>
      <p:sp>
        <p:nvSpPr>
          <p:cNvPr id="1035" name="Text Box 13"/>
          <p:cNvSpPr txBox="1">
            <a:spLocks noChangeArrowheads="1"/>
          </p:cNvSpPr>
          <p:nvPr/>
        </p:nvSpPr>
        <p:spPr bwMode="auto">
          <a:xfrm>
            <a:off x="898525" y="4765675"/>
            <a:ext cx="1090613" cy="457200"/>
          </a:xfrm>
          <a:prstGeom prst="rect">
            <a:avLst/>
          </a:prstGeom>
          <a:noFill/>
          <a:ln w="9525">
            <a:noFill/>
            <a:miter lim="800000"/>
            <a:headEnd/>
            <a:tailEnd/>
          </a:ln>
        </p:spPr>
        <p:txBody>
          <a:bodyPr wrap="none">
            <a:spAutoFit/>
          </a:bodyPr>
          <a:lstStyle/>
          <a:p>
            <a:r>
              <a:rPr lang="en-US">
                <a:hlinkClick r:id="rId10" action="ppaction://hlinksldjump"/>
              </a:rPr>
              <a:t>Q $400</a:t>
            </a:r>
            <a:endParaRPr lang="en-US"/>
          </a:p>
        </p:txBody>
      </p:sp>
      <p:sp>
        <p:nvSpPr>
          <p:cNvPr id="1036" name="Text Box 14"/>
          <p:cNvSpPr txBox="1">
            <a:spLocks noChangeArrowheads="1"/>
          </p:cNvSpPr>
          <p:nvPr/>
        </p:nvSpPr>
        <p:spPr bwMode="auto">
          <a:xfrm>
            <a:off x="898525" y="5527675"/>
            <a:ext cx="1090613" cy="457200"/>
          </a:xfrm>
          <a:prstGeom prst="rect">
            <a:avLst/>
          </a:prstGeom>
          <a:noFill/>
          <a:ln w="9525">
            <a:noFill/>
            <a:miter lim="800000"/>
            <a:headEnd/>
            <a:tailEnd/>
          </a:ln>
        </p:spPr>
        <p:txBody>
          <a:bodyPr wrap="none">
            <a:spAutoFit/>
          </a:bodyPr>
          <a:lstStyle/>
          <a:p>
            <a:r>
              <a:rPr lang="en-US">
                <a:hlinkClick r:id="rId11" action="ppaction://hlinksldjump"/>
              </a:rPr>
              <a:t>Q $500</a:t>
            </a:r>
            <a:endParaRPr lang="en-US"/>
          </a:p>
        </p:txBody>
      </p:sp>
      <p:sp>
        <p:nvSpPr>
          <p:cNvPr id="1037" name="Rectangle 15"/>
          <p:cNvSpPr>
            <a:spLocks noChangeArrowheads="1"/>
          </p:cNvSpPr>
          <p:nvPr/>
        </p:nvSpPr>
        <p:spPr bwMode="auto">
          <a:xfrm>
            <a:off x="2514600" y="2514600"/>
            <a:ext cx="1090613" cy="457200"/>
          </a:xfrm>
          <a:prstGeom prst="rect">
            <a:avLst/>
          </a:prstGeom>
          <a:noFill/>
          <a:ln w="9525">
            <a:noFill/>
            <a:miter lim="800000"/>
            <a:headEnd/>
            <a:tailEnd/>
          </a:ln>
        </p:spPr>
        <p:txBody>
          <a:bodyPr wrap="none">
            <a:spAutoFit/>
          </a:bodyPr>
          <a:lstStyle/>
          <a:p>
            <a:r>
              <a:rPr lang="en-US" dirty="0">
                <a:hlinkClick r:id="rId12" action="ppaction://hlinksldjump"/>
              </a:rPr>
              <a:t>Q $100</a:t>
            </a:r>
            <a:endParaRPr lang="en-US" dirty="0"/>
          </a:p>
        </p:txBody>
      </p:sp>
      <p:sp>
        <p:nvSpPr>
          <p:cNvPr id="1038" name="Rectangle 16"/>
          <p:cNvSpPr>
            <a:spLocks noChangeArrowheads="1"/>
          </p:cNvSpPr>
          <p:nvPr/>
        </p:nvSpPr>
        <p:spPr bwMode="auto">
          <a:xfrm>
            <a:off x="5562600" y="2514600"/>
            <a:ext cx="1090613" cy="457200"/>
          </a:xfrm>
          <a:prstGeom prst="rect">
            <a:avLst/>
          </a:prstGeom>
          <a:noFill/>
          <a:ln w="9525">
            <a:noFill/>
            <a:miter lim="800000"/>
            <a:headEnd/>
            <a:tailEnd/>
          </a:ln>
        </p:spPr>
        <p:txBody>
          <a:bodyPr wrap="none">
            <a:spAutoFit/>
          </a:bodyPr>
          <a:lstStyle/>
          <a:p>
            <a:r>
              <a:rPr lang="en-US">
                <a:hlinkClick r:id="rId13" action="ppaction://hlinksldjump"/>
              </a:rPr>
              <a:t>Q $100</a:t>
            </a:r>
            <a:endParaRPr lang="en-US"/>
          </a:p>
        </p:txBody>
      </p:sp>
      <p:sp>
        <p:nvSpPr>
          <p:cNvPr id="1039" name="Rectangle 17"/>
          <p:cNvSpPr>
            <a:spLocks noChangeArrowheads="1"/>
          </p:cNvSpPr>
          <p:nvPr/>
        </p:nvSpPr>
        <p:spPr bwMode="auto">
          <a:xfrm>
            <a:off x="4038600" y="2514600"/>
            <a:ext cx="1090613" cy="457200"/>
          </a:xfrm>
          <a:prstGeom prst="rect">
            <a:avLst/>
          </a:prstGeom>
          <a:noFill/>
          <a:ln w="9525">
            <a:noFill/>
            <a:miter lim="800000"/>
            <a:headEnd/>
            <a:tailEnd/>
          </a:ln>
        </p:spPr>
        <p:txBody>
          <a:bodyPr wrap="none">
            <a:spAutoFit/>
          </a:bodyPr>
          <a:lstStyle/>
          <a:p>
            <a:r>
              <a:rPr lang="en-US">
                <a:hlinkClick r:id="rId14" action="ppaction://hlinksldjump"/>
              </a:rPr>
              <a:t>Q $100</a:t>
            </a:r>
            <a:endParaRPr lang="en-US"/>
          </a:p>
        </p:txBody>
      </p:sp>
      <p:sp>
        <p:nvSpPr>
          <p:cNvPr id="1040" name="Rectangle 18"/>
          <p:cNvSpPr>
            <a:spLocks noChangeArrowheads="1"/>
          </p:cNvSpPr>
          <p:nvPr/>
        </p:nvSpPr>
        <p:spPr bwMode="auto">
          <a:xfrm>
            <a:off x="7010400" y="2514600"/>
            <a:ext cx="1090613" cy="457200"/>
          </a:xfrm>
          <a:prstGeom prst="rect">
            <a:avLst/>
          </a:prstGeom>
          <a:noFill/>
          <a:ln w="9525">
            <a:noFill/>
            <a:miter lim="800000"/>
            <a:headEnd/>
            <a:tailEnd/>
          </a:ln>
        </p:spPr>
        <p:txBody>
          <a:bodyPr wrap="none">
            <a:spAutoFit/>
          </a:bodyPr>
          <a:lstStyle/>
          <a:p>
            <a:r>
              <a:rPr lang="en-US">
                <a:hlinkClick r:id="rId15" action="ppaction://hlinksldjump"/>
              </a:rPr>
              <a:t>Q $100</a:t>
            </a:r>
            <a:endParaRPr lang="en-US"/>
          </a:p>
        </p:txBody>
      </p:sp>
      <p:sp>
        <p:nvSpPr>
          <p:cNvPr id="1041" name="Rectangle 19"/>
          <p:cNvSpPr>
            <a:spLocks noChangeArrowheads="1"/>
          </p:cNvSpPr>
          <p:nvPr/>
        </p:nvSpPr>
        <p:spPr bwMode="auto">
          <a:xfrm>
            <a:off x="2514600" y="3276600"/>
            <a:ext cx="1090613" cy="457200"/>
          </a:xfrm>
          <a:prstGeom prst="rect">
            <a:avLst/>
          </a:prstGeom>
          <a:noFill/>
          <a:ln w="9525">
            <a:noFill/>
            <a:miter lim="800000"/>
            <a:headEnd/>
            <a:tailEnd/>
          </a:ln>
        </p:spPr>
        <p:txBody>
          <a:bodyPr wrap="none">
            <a:spAutoFit/>
          </a:bodyPr>
          <a:lstStyle/>
          <a:p>
            <a:r>
              <a:rPr lang="en-US" dirty="0">
                <a:hlinkClick r:id="rId16" action="ppaction://hlinksldjump"/>
              </a:rPr>
              <a:t>Q $200</a:t>
            </a:r>
            <a:endParaRPr lang="en-US" dirty="0"/>
          </a:p>
        </p:txBody>
      </p:sp>
      <p:sp>
        <p:nvSpPr>
          <p:cNvPr id="1042" name="Rectangle 20"/>
          <p:cNvSpPr>
            <a:spLocks noChangeArrowheads="1"/>
          </p:cNvSpPr>
          <p:nvPr/>
        </p:nvSpPr>
        <p:spPr bwMode="auto">
          <a:xfrm>
            <a:off x="4038600" y="3276600"/>
            <a:ext cx="1090613" cy="457200"/>
          </a:xfrm>
          <a:prstGeom prst="rect">
            <a:avLst/>
          </a:prstGeom>
          <a:noFill/>
          <a:ln w="9525">
            <a:noFill/>
            <a:miter lim="800000"/>
            <a:headEnd/>
            <a:tailEnd/>
          </a:ln>
        </p:spPr>
        <p:txBody>
          <a:bodyPr wrap="none">
            <a:spAutoFit/>
          </a:bodyPr>
          <a:lstStyle/>
          <a:p>
            <a:r>
              <a:rPr lang="en-US">
                <a:hlinkClick r:id="rId17" action="ppaction://hlinksldjump"/>
              </a:rPr>
              <a:t>Q $200</a:t>
            </a:r>
            <a:endParaRPr lang="en-US"/>
          </a:p>
        </p:txBody>
      </p:sp>
      <p:sp>
        <p:nvSpPr>
          <p:cNvPr id="1043" name="Rectangle 21"/>
          <p:cNvSpPr>
            <a:spLocks noChangeArrowheads="1"/>
          </p:cNvSpPr>
          <p:nvPr/>
        </p:nvSpPr>
        <p:spPr bwMode="auto">
          <a:xfrm>
            <a:off x="5562600" y="3276600"/>
            <a:ext cx="1090613" cy="457200"/>
          </a:xfrm>
          <a:prstGeom prst="rect">
            <a:avLst/>
          </a:prstGeom>
          <a:noFill/>
          <a:ln w="9525">
            <a:noFill/>
            <a:miter lim="800000"/>
            <a:headEnd/>
            <a:tailEnd/>
          </a:ln>
        </p:spPr>
        <p:txBody>
          <a:bodyPr wrap="none">
            <a:spAutoFit/>
          </a:bodyPr>
          <a:lstStyle/>
          <a:p>
            <a:r>
              <a:rPr lang="en-US">
                <a:hlinkClick r:id="rId18" action="ppaction://hlinksldjump"/>
              </a:rPr>
              <a:t>Q $200</a:t>
            </a:r>
            <a:endParaRPr lang="en-US"/>
          </a:p>
        </p:txBody>
      </p:sp>
      <p:sp>
        <p:nvSpPr>
          <p:cNvPr id="1044" name="Rectangle 22"/>
          <p:cNvSpPr>
            <a:spLocks noChangeArrowheads="1"/>
          </p:cNvSpPr>
          <p:nvPr/>
        </p:nvSpPr>
        <p:spPr bwMode="auto">
          <a:xfrm>
            <a:off x="7010400" y="3276600"/>
            <a:ext cx="1090613" cy="457200"/>
          </a:xfrm>
          <a:prstGeom prst="rect">
            <a:avLst/>
          </a:prstGeom>
          <a:noFill/>
          <a:ln w="9525">
            <a:noFill/>
            <a:miter lim="800000"/>
            <a:headEnd/>
            <a:tailEnd/>
          </a:ln>
        </p:spPr>
        <p:txBody>
          <a:bodyPr wrap="none">
            <a:spAutoFit/>
          </a:bodyPr>
          <a:lstStyle/>
          <a:p>
            <a:r>
              <a:rPr lang="en-US" dirty="0">
                <a:hlinkClick r:id="rId19" action="ppaction://hlinksldjump"/>
              </a:rPr>
              <a:t>Q $200</a:t>
            </a:r>
            <a:endParaRPr lang="en-US" dirty="0"/>
          </a:p>
        </p:txBody>
      </p:sp>
      <p:sp>
        <p:nvSpPr>
          <p:cNvPr id="1045" name="Rectangle 23"/>
          <p:cNvSpPr>
            <a:spLocks noChangeArrowheads="1"/>
          </p:cNvSpPr>
          <p:nvPr/>
        </p:nvSpPr>
        <p:spPr bwMode="auto">
          <a:xfrm>
            <a:off x="2514600" y="3962400"/>
            <a:ext cx="1090613" cy="457200"/>
          </a:xfrm>
          <a:prstGeom prst="rect">
            <a:avLst/>
          </a:prstGeom>
          <a:noFill/>
          <a:ln w="9525">
            <a:noFill/>
            <a:miter lim="800000"/>
            <a:headEnd/>
            <a:tailEnd/>
          </a:ln>
        </p:spPr>
        <p:txBody>
          <a:bodyPr wrap="none">
            <a:spAutoFit/>
          </a:bodyPr>
          <a:lstStyle/>
          <a:p>
            <a:r>
              <a:rPr lang="en-US">
                <a:hlinkClick r:id="rId20" action="ppaction://hlinksldjump"/>
              </a:rPr>
              <a:t>Q $300</a:t>
            </a:r>
            <a:endParaRPr lang="en-US"/>
          </a:p>
        </p:txBody>
      </p:sp>
      <p:sp>
        <p:nvSpPr>
          <p:cNvPr id="1046" name="Rectangle 24"/>
          <p:cNvSpPr>
            <a:spLocks noChangeArrowheads="1"/>
          </p:cNvSpPr>
          <p:nvPr/>
        </p:nvSpPr>
        <p:spPr bwMode="auto">
          <a:xfrm>
            <a:off x="3962400" y="3962400"/>
            <a:ext cx="1090613" cy="457200"/>
          </a:xfrm>
          <a:prstGeom prst="rect">
            <a:avLst/>
          </a:prstGeom>
          <a:noFill/>
          <a:ln w="9525">
            <a:noFill/>
            <a:miter lim="800000"/>
            <a:headEnd/>
            <a:tailEnd/>
          </a:ln>
        </p:spPr>
        <p:txBody>
          <a:bodyPr wrap="none">
            <a:spAutoFit/>
          </a:bodyPr>
          <a:lstStyle/>
          <a:p>
            <a:r>
              <a:rPr lang="en-US">
                <a:hlinkClick r:id="rId21" action="ppaction://hlinksldjump"/>
              </a:rPr>
              <a:t>Q $300</a:t>
            </a:r>
            <a:endParaRPr lang="en-US"/>
          </a:p>
        </p:txBody>
      </p:sp>
      <p:sp>
        <p:nvSpPr>
          <p:cNvPr id="1047" name="Rectangle 25"/>
          <p:cNvSpPr>
            <a:spLocks noChangeArrowheads="1"/>
          </p:cNvSpPr>
          <p:nvPr/>
        </p:nvSpPr>
        <p:spPr bwMode="auto">
          <a:xfrm>
            <a:off x="5538788" y="3962400"/>
            <a:ext cx="1090612" cy="457200"/>
          </a:xfrm>
          <a:prstGeom prst="rect">
            <a:avLst/>
          </a:prstGeom>
          <a:noFill/>
          <a:ln w="9525">
            <a:noFill/>
            <a:miter lim="800000"/>
            <a:headEnd/>
            <a:tailEnd/>
          </a:ln>
        </p:spPr>
        <p:txBody>
          <a:bodyPr wrap="none">
            <a:spAutoFit/>
          </a:bodyPr>
          <a:lstStyle/>
          <a:p>
            <a:r>
              <a:rPr lang="en-US">
                <a:hlinkClick r:id="rId22" action="ppaction://hlinksldjump"/>
              </a:rPr>
              <a:t>Q $300</a:t>
            </a:r>
            <a:endParaRPr lang="en-US"/>
          </a:p>
        </p:txBody>
      </p:sp>
      <p:sp>
        <p:nvSpPr>
          <p:cNvPr id="1048" name="Rectangle 26"/>
          <p:cNvSpPr>
            <a:spLocks noChangeArrowheads="1"/>
          </p:cNvSpPr>
          <p:nvPr/>
        </p:nvSpPr>
        <p:spPr bwMode="auto">
          <a:xfrm>
            <a:off x="7010400" y="4038600"/>
            <a:ext cx="1090613" cy="457200"/>
          </a:xfrm>
          <a:prstGeom prst="rect">
            <a:avLst/>
          </a:prstGeom>
          <a:noFill/>
          <a:ln w="9525">
            <a:noFill/>
            <a:miter lim="800000"/>
            <a:headEnd/>
            <a:tailEnd/>
          </a:ln>
        </p:spPr>
        <p:txBody>
          <a:bodyPr wrap="none">
            <a:spAutoFit/>
          </a:bodyPr>
          <a:lstStyle/>
          <a:p>
            <a:r>
              <a:rPr lang="en-US">
                <a:hlinkClick r:id="rId23" action="ppaction://hlinksldjump"/>
              </a:rPr>
              <a:t>Q $300</a:t>
            </a:r>
            <a:endParaRPr lang="en-US"/>
          </a:p>
        </p:txBody>
      </p:sp>
      <p:sp>
        <p:nvSpPr>
          <p:cNvPr id="1049" name="Rectangle 27"/>
          <p:cNvSpPr>
            <a:spLocks noChangeArrowheads="1"/>
          </p:cNvSpPr>
          <p:nvPr/>
        </p:nvSpPr>
        <p:spPr bwMode="auto">
          <a:xfrm>
            <a:off x="2514600" y="4724400"/>
            <a:ext cx="1090613" cy="457200"/>
          </a:xfrm>
          <a:prstGeom prst="rect">
            <a:avLst/>
          </a:prstGeom>
          <a:noFill/>
          <a:ln w="9525">
            <a:noFill/>
            <a:miter lim="800000"/>
            <a:headEnd/>
            <a:tailEnd/>
          </a:ln>
        </p:spPr>
        <p:txBody>
          <a:bodyPr wrap="none">
            <a:spAutoFit/>
          </a:bodyPr>
          <a:lstStyle/>
          <a:p>
            <a:r>
              <a:rPr lang="en-US">
                <a:hlinkClick r:id="rId24" action="ppaction://hlinksldjump"/>
              </a:rPr>
              <a:t>Q $400</a:t>
            </a:r>
            <a:endParaRPr lang="en-US"/>
          </a:p>
        </p:txBody>
      </p:sp>
      <p:sp>
        <p:nvSpPr>
          <p:cNvPr id="1050" name="Rectangle 28"/>
          <p:cNvSpPr>
            <a:spLocks noChangeArrowheads="1"/>
          </p:cNvSpPr>
          <p:nvPr/>
        </p:nvSpPr>
        <p:spPr bwMode="auto">
          <a:xfrm>
            <a:off x="4038600" y="4800600"/>
            <a:ext cx="1090613" cy="457200"/>
          </a:xfrm>
          <a:prstGeom prst="rect">
            <a:avLst/>
          </a:prstGeom>
          <a:noFill/>
          <a:ln w="9525">
            <a:noFill/>
            <a:miter lim="800000"/>
            <a:headEnd/>
            <a:tailEnd/>
          </a:ln>
        </p:spPr>
        <p:txBody>
          <a:bodyPr wrap="none">
            <a:spAutoFit/>
          </a:bodyPr>
          <a:lstStyle/>
          <a:p>
            <a:r>
              <a:rPr lang="en-US">
                <a:hlinkClick r:id="rId25" action="ppaction://hlinksldjump"/>
              </a:rPr>
              <a:t>Q $400</a:t>
            </a:r>
            <a:endParaRPr lang="en-US"/>
          </a:p>
        </p:txBody>
      </p:sp>
      <p:sp>
        <p:nvSpPr>
          <p:cNvPr id="1051" name="Rectangle 29"/>
          <p:cNvSpPr>
            <a:spLocks noChangeArrowheads="1"/>
          </p:cNvSpPr>
          <p:nvPr/>
        </p:nvSpPr>
        <p:spPr bwMode="auto">
          <a:xfrm>
            <a:off x="5562600" y="4800600"/>
            <a:ext cx="1090613" cy="457200"/>
          </a:xfrm>
          <a:prstGeom prst="rect">
            <a:avLst/>
          </a:prstGeom>
          <a:noFill/>
          <a:ln w="9525">
            <a:noFill/>
            <a:miter lim="800000"/>
            <a:headEnd/>
            <a:tailEnd/>
          </a:ln>
        </p:spPr>
        <p:txBody>
          <a:bodyPr wrap="none">
            <a:spAutoFit/>
          </a:bodyPr>
          <a:lstStyle/>
          <a:p>
            <a:r>
              <a:rPr lang="en-US">
                <a:hlinkClick r:id="rId26" action="ppaction://hlinksldjump"/>
              </a:rPr>
              <a:t>Q $400</a:t>
            </a:r>
            <a:endParaRPr lang="en-US"/>
          </a:p>
        </p:txBody>
      </p:sp>
      <p:sp>
        <p:nvSpPr>
          <p:cNvPr id="1052" name="Rectangle 30"/>
          <p:cNvSpPr>
            <a:spLocks noChangeArrowheads="1"/>
          </p:cNvSpPr>
          <p:nvPr/>
        </p:nvSpPr>
        <p:spPr bwMode="auto">
          <a:xfrm>
            <a:off x="7010400" y="4800600"/>
            <a:ext cx="1090613" cy="457200"/>
          </a:xfrm>
          <a:prstGeom prst="rect">
            <a:avLst/>
          </a:prstGeom>
          <a:noFill/>
          <a:ln w="9525">
            <a:noFill/>
            <a:miter lim="800000"/>
            <a:headEnd/>
            <a:tailEnd/>
          </a:ln>
        </p:spPr>
        <p:txBody>
          <a:bodyPr wrap="none">
            <a:spAutoFit/>
          </a:bodyPr>
          <a:lstStyle/>
          <a:p>
            <a:r>
              <a:rPr lang="en-US">
                <a:hlinkClick r:id="rId27" action="ppaction://hlinksldjump"/>
              </a:rPr>
              <a:t>Q $400</a:t>
            </a:r>
            <a:endParaRPr lang="en-US"/>
          </a:p>
        </p:txBody>
      </p:sp>
      <p:sp>
        <p:nvSpPr>
          <p:cNvPr id="1053" name="Rectangle 31"/>
          <p:cNvSpPr>
            <a:spLocks noChangeArrowheads="1"/>
          </p:cNvSpPr>
          <p:nvPr/>
        </p:nvSpPr>
        <p:spPr bwMode="auto">
          <a:xfrm>
            <a:off x="2514600" y="5562600"/>
            <a:ext cx="1090613" cy="457200"/>
          </a:xfrm>
          <a:prstGeom prst="rect">
            <a:avLst/>
          </a:prstGeom>
          <a:noFill/>
          <a:ln w="9525">
            <a:noFill/>
            <a:miter lim="800000"/>
            <a:headEnd/>
            <a:tailEnd/>
          </a:ln>
        </p:spPr>
        <p:txBody>
          <a:bodyPr wrap="none">
            <a:spAutoFit/>
          </a:bodyPr>
          <a:lstStyle/>
          <a:p>
            <a:r>
              <a:rPr lang="en-US">
                <a:hlinkClick r:id="rId28" action="ppaction://hlinksldjump"/>
              </a:rPr>
              <a:t>Q $500</a:t>
            </a:r>
            <a:endParaRPr lang="en-US"/>
          </a:p>
        </p:txBody>
      </p:sp>
      <p:sp>
        <p:nvSpPr>
          <p:cNvPr id="1054" name="Rectangle 32"/>
          <p:cNvSpPr>
            <a:spLocks noChangeArrowheads="1"/>
          </p:cNvSpPr>
          <p:nvPr/>
        </p:nvSpPr>
        <p:spPr bwMode="auto">
          <a:xfrm>
            <a:off x="4038600" y="5562600"/>
            <a:ext cx="1090613" cy="457200"/>
          </a:xfrm>
          <a:prstGeom prst="rect">
            <a:avLst/>
          </a:prstGeom>
          <a:noFill/>
          <a:ln w="9525">
            <a:noFill/>
            <a:miter lim="800000"/>
            <a:headEnd/>
            <a:tailEnd/>
          </a:ln>
        </p:spPr>
        <p:txBody>
          <a:bodyPr wrap="none">
            <a:spAutoFit/>
          </a:bodyPr>
          <a:lstStyle/>
          <a:p>
            <a:r>
              <a:rPr lang="en-US">
                <a:hlinkClick r:id="rId29" action="ppaction://hlinksldjump"/>
              </a:rPr>
              <a:t>Q $500</a:t>
            </a:r>
            <a:endParaRPr lang="en-US"/>
          </a:p>
        </p:txBody>
      </p:sp>
      <p:sp>
        <p:nvSpPr>
          <p:cNvPr id="1055" name="Rectangle 33"/>
          <p:cNvSpPr>
            <a:spLocks noChangeArrowheads="1"/>
          </p:cNvSpPr>
          <p:nvPr/>
        </p:nvSpPr>
        <p:spPr bwMode="auto">
          <a:xfrm>
            <a:off x="5562600" y="5562600"/>
            <a:ext cx="1090613" cy="457200"/>
          </a:xfrm>
          <a:prstGeom prst="rect">
            <a:avLst/>
          </a:prstGeom>
          <a:noFill/>
          <a:ln w="9525">
            <a:noFill/>
            <a:miter lim="800000"/>
            <a:headEnd/>
            <a:tailEnd/>
          </a:ln>
        </p:spPr>
        <p:txBody>
          <a:bodyPr wrap="none">
            <a:spAutoFit/>
          </a:bodyPr>
          <a:lstStyle/>
          <a:p>
            <a:r>
              <a:rPr lang="en-US">
                <a:hlinkClick r:id="rId30" action="ppaction://hlinksldjump"/>
              </a:rPr>
              <a:t>Q $500</a:t>
            </a:r>
            <a:endParaRPr lang="en-US"/>
          </a:p>
        </p:txBody>
      </p:sp>
      <p:sp>
        <p:nvSpPr>
          <p:cNvPr id="1056" name="Rectangle 34"/>
          <p:cNvSpPr>
            <a:spLocks noChangeArrowheads="1"/>
          </p:cNvSpPr>
          <p:nvPr/>
        </p:nvSpPr>
        <p:spPr bwMode="auto">
          <a:xfrm>
            <a:off x="7010400" y="5562600"/>
            <a:ext cx="1090613" cy="457200"/>
          </a:xfrm>
          <a:prstGeom prst="rect">
            <a:avLst/>
          </a:prstGeom>
          <a:noFill/>
          <a:ln w="9525">
            <a:noFill/>
            <a:miter lim="800000"/>
            <a:headEnd/>
            <a:tailEnd/>
          </a:ln>
        </p:spPr>
        <p:txBody>
          <a:bodyPr wrap="none">
            <a:spAutoFit/>
          </a:bodyPr>
          <a:lstStyle/>
          <a:p>
            <a:r>
              <a:rPr lang="en-US">
                <a:hlinkClick r:id="rId31" action="ppaction://hlinksldjump"/>
              </a:rPr>
              <a:t>Q $500</a:t>
            </a:r>
            <a:endParaRPr lang="en-US"/>
          </a:p>
        </p:txBody>
      </p:sp>
      <p:sp>
        <p:nvSpPr>
          <p:cNvPr id="1057" name="Text Box 47"/>
          <p:cNvSpPr txBox="1">
            <a:spLocks noChangeArrowheads="1"/>
          </p:cNvSpPr>
          <p:nvPr/>
        </p:nvSpPr>
        <p:spPr bwMode="auto">
          <a:xfrm>
            <a:off x="6765925" y="6324600"/>
            <a:ext cx="1995488" cy="466725"/>
          </a:xfrm>
          <a:prstGeom prst="rect">
            <a:avLst/>
          </a:prstGeom>
          <a:noFill/>
          <a:ln w="9525">
            <a:solidFill>
              <a:schemeClr val="accent1"/>
            </a:solidFill>
            <a:miter lim="800000"/>
            <a:headEnd/>
            <a:tailEnd/>
          </a:ln>
        </p:spPr>
        <p:txBody>
          <a:bodyPr wrap="none">
            <a:spAutoFit/>
          </a:bodyPr>
          <a:lstStyle/>
          <a:p>
            <a:r>
              <a:rPr lang="en-US">
                <a:hlinkClick r:id="rId32" action="ppaction://hlinksldjump"/>
              </a:rPr>
              <a:t>Final Jeopardy</a:t>
            </a:r>
            <a:endParaRPr lang="en-US"/>
          </a:p>
        </p:txBody>
      </p:sp>
      <p:sp>
        <p:nvSpPr>
          <p:cNvPr id="1058" name="Rectangle 48"/>
          <p:cNvSpPr>
            <a:spLocks noChangeArrowheads="1"/>
          </p:cNvSpPr>
          <p:nvPr/>
        </p:nvSpPr>
        <p:spPr bwMode="auto">
          <a:xfrm>
            <a:off x="3973132" y="1689333"/>
            <a:ext cx="1371600" cy="707886"/>
          </a:xfrm>
          <a:prstGeom prst="rect">
            <a:avLst/>
          </a:prstGeom>
          <a:noFill/>
          <a:ln w="9525">
            <a:noFill/>
            <a:miter lim="800000"/>
            <a:headEnd/>
            <a:tailEnd/>
          </a:ln>
        </p:spPr>
        <p:txBody>
          <a:bodyPr wrap="square">
            <a:spAutoFit/>
          </a:bodyPr>
          <a:lstStyle/>
          <a:p>
            <a:pPr algn="ctr"/>
            <a:r>
              <a:rPr lang="en-US" sz="2000" dirty="0" smtClean="0">
                <a:solidFill>
                  <a:schemeClr val="bg2"/>
                </a:solidFill>
              </a:rPr>
              <a:t>Social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0" fill="hold"/>
                                        <p:tgtEl>
                                          <p:spTgt spid="2051"/>
                                        </p:tgtEl>
                                        <p:attrNameLst>
                                          <p:attrName>ppt_x</p:attrName>
                                        </p:attrNameLst>
                                      </p:cBhvr>
                                      <p:tavLst>
                                        <p:tav tm="0">
                                          <p:val>
                                            <p:strVal val="#ppt_x"/>
                                          </p:val>
                                        </p:tav>
                                        <p:tav tm="100000">
                                          <p:val>
                                            <p:strVal val="#ppt_x"/>
                                          </p:val>
                                        </p:tav>
                                      </p:tavLst>
                                    </p:anim>
                                    <p:anim calcmode="lin" valueType="num">
                                      <p:cBhvr additive="base">
                                        <p:cTn id="8" dur="50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5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jeop.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052">
                                            <p:txEl>
                                              <p:pRg st="0" end="0"/>
                                            </p:txEl>
                                          </p:spTgt>
                                        </p:tgtEl>
                                        <p:attrNameLst>
                                          <p:attrName>style.visibility</p:attrName>
                                        </p:attrNameLst>
                                      </p:cBhvr>
                                      <p:to>
                                        <p:strVal val="visible"/>
                                      </p:to>
                                    </p:set>
                                    <p:anim calcmode="lin" valueType="num">
                                      <p:cBhvr additive="base">
                                        <p:cTn id="21" dur="500" fill="hold"/>
                                        <p:tgtEl>
                                          <p:spTgt spid="205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052">
                                            <p:txEl>
                                              <p:pRg st="1" end="1"/>
                                            </p:txEl>
                                          </p:spTgt>
                                        </p:tgtEl>
                                        <p:attrNameLst>
                                          <p:attrName>style.visibility</p:attrName>
                                        </p:attrNameLst>
                                      </p:cBhvr>
                                      <p:to>
                                        <p:strVal val="visible"/>
                                      </p:to>
                                    </p:set>
                                    <p:anim calcmode="lin" valueType="num">
                                      <p:cBhvr additive="base">
                                        <p:cTn id="27" dur="500" fill="hold"/>
                                        <p:tgtEl>
                                          <p:spTgt spid="2052">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53">
                                            <p:txEl>
                                              <p:pRg st="0" end="0"/>
                                            </p:txEl>
                                          </p:spTgt>
                                        </p:tgtEl>
                                        <p:attrNameLst>
                                          <p:attrName>style.visibility</p:attrName>
                                        </p:attrNameLst>
                                      </p:cBhvr>
                                      <p:to>
                                        <p:strVal val="visible"/>
                                      </p:to>
                                    </p:set>
                                    <p:anim calcmode="lin" valueType="num">
                                      <p:cBhvr additive="base">
                                        <p:cTn id="33" dur="500" fill="hold"/>
                                        <p:tgtEl>
                                          <p:spTgt spid="205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055">
                                            <p:txEl>
                                              <p:pRg st="0" end="0"/>
                                            </p:txEl>
                                          </p:spTgt>
                                        </p:tgtEl>
                                        <p:attrNameLst>
                                          <p:attrName>style.visibility</p:attrName>
                                        </p:attrNameLst>
                                      </p:cBhvr>
                                      <p:to>
                                        <p:strVal val="visible"/>
                                      </p:to>
                                    </p:set>
                                    <p:anim calcmode="lin" valueType="num">
                                      <p:cBhvr additive="base">
                                        <p:cTn id="39" dur="500" fill="hold"/>
                                        <p:tgtEl>
                                          <p:spTgt spid="2055">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056">
                                            <p:txEl>
                                              <p:pRg st="0" end="0"/>
                                            </p:txEl>
                                          </p:spTgt>
                                        </p:tgtEl>
                                        <p:attrNameLst>
                                          <p:attrName>style.visibility</p:attrName>
                                        </p:attrNameLst>
                                      </p:cBhvr>
                                      <p:to>
                                        <p:strVal val="visible"/>
                                      </p:to>
                                    </p:set>
                                    <p:anim calcmode="lin" valueType="num">
                                      <p:cBhvr additive="base">
                                        <p:cTn id="45" dur="500" fill="hold"/>
                                        <p:tgtEl>
                                          <p:spTgt spid="2056">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0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build="p" autoUpdateAnimBg="0"/>
      <p:bldP spid="2053" grpId="0" build="p" autoUpdateAnimBg="0"/>
      <p:bldP spid="2055" grpId="0" build="p" autoUpdateAnimBg="0"/>
      <p:bldP spid="205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$500 Question from H1</a:t>
            </a:r>
          </a:p>
        </p:txBody>
      </p:sp>
      <p:pic>
        <p:nvPicPr>
          <p:cNvPr id="1229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2292" name="Text Box 4"/>
          <p:cNvSpPr txBox="1">
            <a:spLocks noChangeArrowheads="1"/>
          </p:cNvSpPr>
          <p:nvPr/>
        </p:nvSpPr>
        <p:spPr bwMode="auto">
          <a:xfrm>
            <a:off x="533401" y="2209800"/>
            <a:ext cx="7239000" cy="2677656"/>
          </a:xfrm>
          <a:prstGeom prst="rect">
            <a:avLst/>
          </a:prstGeom>
          <a:noFill/>
          <a:ln w="9525">
            <a:noFill/>
            <a:miter lim="800000"/>
            <a:headEnd/>
            <a:tailEnd/>
          </a:ln>
        </p:spPr>
        <p:txBody>
          <a:bodyPr wrap="square">
            <a:spAutoFit/>
          </a:bodyPr>
          <a:lstStyle/>
          <a:p>
            <a:r>
              <a:rPr lang="en-US" dirty="0" smtClean="0"/>
              <a:t>The belief that human labor produces economic value is called. . . </a:t>
            </a:r>
          </a:p>
          <a:p>
            <a:endParaRPr lang="en-US" dirty="0"/>
          </a:p>
          <a:p>
            <a:pPr marL="457200" indent="-457200">
              <a:buAutoNum type="alphaUcParenR"/>
            </a:pPr>
            <a:r>
              <a:rPr lang="en-US" dirty="0" smtClean="0"/>
              <a:t>Labor theory of value</a:t>
            </a:r>
          </a:p>
          <a:p>
            <a:pPr marL="457200" indent="-457200">
              <a:buAutoNum type="alphaUcParenR"/>
            </a:pPr>
            <a:r>
              <a:rPr lang="en-US" dirty="0" smtClean="0"/>
              <a:t>Communism </a:t>
            </a:r>
          </a:p>
          <a:p>
            <a:pPr marL="457200" indent="-457200">
              <a:buAutoNum type="alphaUcParenR"/>
            </a:pPr>
            <a:r>
              <a:rPr lang="en-US" dirty="0" smtClean="0"/>
              <a:t>Self-made man </a:t>
            </a:r>
          </a:p>
          <a:p>
            <a:pPr marL="457200" indent="-457200">
              <a:buAutoNum type="alphaUcParenR"/>
            </a:pPr>
            <a:r>
              <a:rPr lang="en-US" dirty="0" smtClean="0"/>
              <a:t>Moral-free agency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$500 Answer from H1</a:t>
            </a:r>
          </a:p>
        </p:txBody>
      </p:sp>
      <p:pic>
        <p:nvPicPr>
          <p:cNvPr id="1331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3316" name="Text Box 4"/>
          <p:cNvSpPr txBox="1">
            <a:spLocks noChangeArrowheads="1"/>
          </p:cNvSpPr>
          <p:nvPr/>
        </p:nvSpPr>
        <p:spPr bwMode="auto">
          <a:xfrm>
            <a:off x="1676400" y="2249608"/>
            <a:ext cx="6934200" cy="461665"/>
          </a:xfrm>
          <a:prstGeom prst="rect">
            <a:avLst/>
          </a:prstGeom>
          <a:noFill/>
          <a:ln w="9525">
            <a:noFill/>
            <a:miter lim="800000"/>
            <a:headEnd/>
            <a:tailEnd/>
          </a:ln>
        </p:spPr>
        <p:txBody>
          <a:bodyPr wrap="square">
            <a:spAutoFit/>
          </a:bodyPr>
          <a:lstStyle/>
          <a:p>
            <a:r>
              <a:rPr lang="en-US" dirty="0" smtClean="0"/>
              <a:t>Answer: A) Labor theory of value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$100 Question from H2</a:t>
            </a:r>
          </a:p>
        </p:txBody>
      </p:sp>
      <p:pic>
        <p:nvPicPr>
          <p:cNvPr id="1433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4340" name="Text Box 4"/>
          <p:cNvSpPr txBox="1">
            <a:spLocks noChangeArrowheads="1"/>
          </p:cNvSpPr>
          <p:nvPr/>
        </p:nvSpPr>
        <p:spPr bwMode="auto">
          <a:xfrm>
            <a:off x="1524814" y="1828800"/>
            <a:ext cx="6172200" cy="3416320"/>
          </a:xfrm>
          <a:prstGeom prst="rect">
            <a:avLst/>
          </a:prstGeom>
          <a:noFill/>
          <a:ln w="9525">
            <a:noFill/>
            <a:miter lim="800000"/>
            <a:headEnd/>
            <a:tailEnd/>
          </a:ln>
        </p:spPr>
        <p:txBody>
          <a:bodyPr>
            <a:spAutoFit/>
          </a:bodyPr>
          <a:lstStyle/>
          <a:p>
            <a:r>
              <a:rPr lang="en-US" dirty="0" smtClean="0"/>
              <a:t>A broad-ranging campaign of moral and institutional reforms inspired by evangelical Christian ideals endorsed by middle class men is called…</a:t>
            </a:r>
          </a:p>
          <a:p>
            <a:endParaRPr lang="en-US" dirty="0"/>
          </a:p>
          <a:p>
            <a:pPr marL="457200" indent="-457200">
              <a:buAutoNum type="alphaUcParenR"/>
            </a:pPr>
            <a:r>
              <a:rPr lang="en-US" dirty="0" smtClean="0"/>
              <a:t>Irish Poverty </a:t>
            </a:r>
          </a:p>
          <a:p>
            <a:pPr marL="457200" indent="-457200">
              <a:buAutoNum type="alphaUcParenR"/>
            </a:pPr>
            <a:r>
              <a:rPr lang="en-US" dirty="0" smtClean="0"/>
              <a:t>Unions </a:t>
            </a:r>
          </a:p>
          <a:p>
            <a:pPr marL="457200" indent="-457200">
              <a:buAutoNum type="alphaUcParenR"/>
            </a:pPr>
            <a:r>
              <a:rPr lang="en-US" dirty="0" smtClean="0"/>
              <a:t>Benevolent Empire </a:t>
            </a:r>
          </a:p>
          <a:p>
            <a:pPr marL="457200" indent="-457200">
              <a:buAutoNum type="alphaUcParenR"/>
            </a:pPr>
            <a:r>
              <a:rPr lang="en-US" dirty="0" smtClean="0"/>
              <a:t>nativism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$100 Answer from H2</a:t>
            </a:r>
          </a:p>
        </p:txBody>
      </p:sp>
      <p:pic>
        <p:nvPicPr>
          <p:cNvPr id="1536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5364" name="Text Box 4"/>
          <p:cNvSpPr txBox="1">
            <a:spLocks noChangeArrowheads="1"/>
          </p:cNvSpPr>
          <p:nvPr/>
        </p:nvSpPr>
        <p:spPr bwMode="auto">
          <a:xfrm>
            <a:off x="3200400" y="3429000"/>
            <a:ext cx="3026791" cy="461665"/>
          </a:xfrm>
          <a:prstGeom prst="rect">
            <a:avLst/>
          </a:prstGeom>
          <a:noFill/>
          <a:ln w="9525">
            <a:noFill/>
            <a:miter lim="800000"/>
            <a:headEnd/>
            <a:tailEnd/>
          </a:ln>
        </p:spPr>
        <p:txBody>
          <a:bodyPr wrap="none">
            <a:spAutoFit/>
          </a:bodyPr>
          <a:lstStyle/>
          <a:p>
            <a:r>
              <a:rPr lang="en-US" dirty="0" smtClean="0"/>
              <a:t>C) Benevolent </a:t>
            </a:r>
            <a:r>
              <a:rPr lang="en-US" dirty="0"/>
              <a:t>Empire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r>
              <a:rPr lang="en-US" dirty="0" smtClean="0"/>
              <a:t>$200 Question from H2</a:t>
            </a:r>
          </a:p>
        </p:txBody>
      </p:sp>
      <p:pic>
        <p:nvPicPr>
          <p:cNvPr id="1638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6388" name="Text Box 4"/>
          <p:cNvSpPr txBox="1">
            <a:spLocks noChangeArrowheads="1"/>
          </p:cNvSpPr>
          <p:nvPr/>
        </p:nvSpPr>
        <p:spPr bwMode="auto">
          <a:xfrm>
            <a:off x="1524000" y="1219200"/>
            <a:ext cx="7467600" cy="5262979"/>
          </a:xfrm>
          <a:prstGeom prst="rect">
            <a:avLst/>
          </a:prstGeom>
          <a:noFill/>
          <a:ln w="9525">
            <a:noFill/>
            <a:miter lim="800000"/>
            <a:headEnd/>
            <a:tailEnd/>
          </a:ln>
        </p:spPr>
        <p:txBody>
          <a:bodyPr wrap="square">
            <a:spAutoFit/>
          </a:bodyPr>
          <a:lstStyle/>
          <a:p>
            <a:r>
              <a:rPr lang="en-US" dirty="0"/>
              <a:t>During the 1840s and 1850s, Roman Catholic churches in the United States were known </a:t>
            </a:r>
            <a:r>
              <a:rPr lang="en-US" dirty="0" smtClean="0"/>
              <a:t>for. . . </a:t>
            </a:r>
          </a:p>
          <a:p>
            <a:endParaRPr lang="en-US" dirty="0"/>
          </a:p>
          <a:p>
            <a:r>
              <a:rPr lang="en-US" dirty="0" smtClean="0"/>
              <a:t>A) providing </a:t>
            </a:r>
            <a:r>
              <a:rPr lang="en-US" dirty="0"/>
              <a:t>community services and a sense of group identity for most Irish and many German immigrants.</a:t>
            </a:r>
          </a:p>
          <a:p>
            <a:endParaRPr lang="en-US" dirty="0"/>
          </a:p>
          <a:p>
            <a:r>
              <a:rPr lang="en-US" dirty="0" smtClean="0"/>
              <a:t>B) loosening </a:t>
            </a:r>
            <a:r>
              <a:rPr lang="en-US" dirty="0"/>
              <a:t>many of their ties to the Church in Rome in hopes of gaining more American converts</a:t>
            </a:r>
            <a:r>
              <a:rPr lang="en-US" dirty="0" smtClean="0"/>
              <a:t>.</a:t>
            </a:r>
          </a:p>
          <a:p>
            <a:endParaRPr lang="en-US" dirty="0"/>
          </a:p>
          <a:p>
            <a:r>
              <a:rPr lang="en-US" dirty="0" smtClean="0"/>
              <a:t>C) emphasizing </a:t>
            </a:r>
            <a:r>
              <a:rPr lang="en-US" dirty="0"/>
              <a:t>their spiritual functions while neglecting secular matters such as politics and economics</a:t>
            </a:r>
            <a:r>
              <a:rPr lang="en-US" dirty="0" smtClean="0"/>
              <a:t>.</a:t>
            </a:r>
          </a:p>
          <a:p>
            <a:endParaRPr lang="en-US" dirty="0"/>
          </a:p>
          <a:p>
            <a:r>
              <a:rPr lang="en-US" dirty="0" smtClean="0"/>
              <a:t>D) closing </a:t>
            </a:r>
            <a:r>
              <a:rPr lang="en-US" dirty="0"/>
              <a:t>their doors to immigrants in order to protect themselves against nativist violence and bad publicity.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$200 Answer from H2</a:t>
            </a:r>
          </a:p>
        </p:txBody>
      </p:sp>
      <p:pic>
        <p:nvPicPr>
          <p:cNvPr id="1741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7412" name="Text Box 4"/>
          <p:cNvSpPr txBox="1">
            <a:spLocks noChangeArrowheads="1"/>
          </p:cNvSpPr>
          <p:nvPr/>
        </p:nvSpPr>
        <p:spPr bwMode="auto">
          <a:xfrm>
            <a:off x="1305910" y="1905000"/>
            <a:ext cx="6781800" cy="2308324"/>
          </a:xfrm>
          <a:prstGeom prst="rect">
            <a:avLst/>
          </a:prstGeom>
          <a:noFill/>
          <a:ln w="9525">
            <a:noFill/>
            <a:miter lim="800000"/>
            <a:headEnd/>
            <a:tailEnd/>
          </a:ln>
        </p:spPr>
        <p:txBody>
          <a:bodyPr wrap="square">
            <a:spAutoFit/>
          </a:bodyPr>
          <a:lstStyle/>
          <a:p>
            <a:r>
              <a:rPr lang="en-US" sz="3600" dirty="0"/>
              <a:t>A) providing community services and a sense of group identity for most Irish and many German immigrants.</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9741" y="152400"/>
            <a:ext cx="7772400" cy="1143000"/>
          </a:xfrm>
        </p:spPr>
        <p:txBody>
          <a:bodyPr/>
          <a:lstStyle/>
          <a:p>
            <a:r>
              <a:rPr lang="en-US" dirty="0" smtClean="0"/>
              <a:t>$300 Question from H2</a:t>
            </a:r>
          </a:p>
        </p:txBody>
      </p:sp>
      <p:pic>
        <p:nvPicPr>
          <p:cNvPr id="1843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8436" name="Text Box 4"/>
          <p:cNvSpPr txBox="1">
            <a:spLocks noChangeArrowheads="1"/>
          </p:cNvSpPr>
          <p:nvPr/>
        </p:nvSpPr>
        <p:spPr bwMode="auto">
          <a:xfrm>
            <a:off x="804041" y="1589312"/>
            <a:ext cx="7543800" cy="4154984"/>
          </a:xfrm>
          <a:prstGeom prst="rect">
            <a:avLst/>
          </a:prstGeom>
          <a:noFill/>
          <a:ln w="9525">
            <a:noFill/>
            <a:miter lim="800000"/>
            <a:headEnd/>
            <a:tailEnd/>
          </a:ln>
        </p:spPr>
        <p:txBody>
          <a:bodyPr wrap="square">
            <a:spAutoFit/>
          </a:bodyPr>
          <a:lstStyle/>
          <a:p>
            <a:r>
              <a:rPr lang="en-US" dirty="0"/>
              <a:t>Which of the following Puritan ideas became a middle-class conviction with a secular twist during industrialization in the early 1800s</a:t>
            </a:r>
            <a:r>
              <a:rPr lang="en-US" dirty="0" smtClean="0"/>
              <a:t>?</a:t>
            </a:r>
          </a:p>
          <a:p>
            <a:endParaRPr lang="en-US" dirty="0"/>
          </a:p>
          <a:p>
            <a:pPr marL="457200" indent="-457200">
              <a:buAutoNum type="alphaUcParenR"/>
            </a:pPr>
            <a:r>
              <a:rPr lang="en-US" dirty="0" smtClean="0"/>
              <a:t>Predestination</a:t>
            </a:r>
          </a:p>
          <a:p>
            <a:pPr marL="457200" indent="-457200">
              <a:buAutoNum type="alphaUcParenR"/>
            </a:pPr>
            <a:endParaRPr lang="en-US" dirty="0" smtClean="0"/>
          </a:p>
          <a:p>
            <a:pPr marL="457200" indent="-457200">
              <a:buAutoNum type="alphaUcParenR"/>
            </a:pPr>
            <a:r>
              <a:rPr lang="en-US" dirty="0" smtClean="0"/>
              <a:t>The </a:t>
            </a:r>
            <a:r>
              <a:rPr lang="en-US" dirty="0"/>
              <a:t>Protestant work </a:t>
            </a:r>
            <a:r>
              <a:rPr lang="en-US" dirty="0" smtClean="0"/>
              <a:t>ethic</a:t>
            </a:r>
          </a:p>
          <a:p>
            <a:pPr marL="457200" indent="-457200">
              <a:buAutoNum type="alphaUcParenR"/>
            </a:pPr>
            <a:endParaRPr lang="en-US" dirty="0" smtClean="0"/>
          </a:p>
          <a:p>
            <a:pPr marL="457200" indent="-457200">
              <a:buAutoNum type="alphaUcParenR"/>
            </a:pPr>
            <a:r>
              <a:rPr lang="en-US" dirty="0" smtClean="0"/>
              <a:t>Covenant thinking</a:t>
            </a:r>
          </a:p>
          <a:p>
            <a:pPr marL="457200" indent="-457200">
              <a:buAutoNum type="alphaUcParenR"/>
            </a:pPr>
            <a:endParaRPr lang="en-US" dirty="0" smtClean="0"/>
          </a:p>
          <a:p>
            <a:pPr marL="457200" indent="-457200">
              <a:buAutoNum type="alphaUcParenR"/>
            </a:pPr>
            <a:r>
              <a:rPr lang="en-US" dirty="0" smtClean="0"/>
              <a:t>Creation </a:t>
            </a:r>
            <a:r>
              <a:rPr lang="en-US" dirty="0"/>
              <a:t>of a society based on faith and ideals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$300 Answer from H2</a:t>
            </a:r>
          </a:p>
        </p:txBody>
      </p:sp>
      <p:pic>
        <p:nvPicPr>
          <p:cNvPr id="1945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9460" name="Text Box 4"/>
          <p:cNvSpPr txBox="1">
            <a:spLocks noChangeArrowheads="1"/>
          </p:cNvSpPr>
          <p:nvPr/>
        </p:nvSpPr>
        <p:spPr bwMode="auto">
          <a:xfrm>
            <a:off x="2895600" y="2033752"/>
            <a:ext cx="3731342" cy="830997"/>
          </a:xfrm>
          <a:prstGeom prst="rect">
            <a:avLst/>
          </a:prstGeom>
          <a:noFill/>
          <a:ln w="9525">
            <a:noFill/>
            <a:miter lim="800000"/>
            <a:headEnd/>
            <a:tailEnd/>
          </a:ln>
        </p:spPr>
        <p:txBody>
          <a:bodyPr wrap="none">
            <a:spAutoFit/>
          </a:bodyPr>
          <a:lstStyle/>
          <a:p>
            <a:r>
              <a:rPr lang="en-US" dirty="0" smtClean="0"/>
              <a:t>B) The </a:t>
            </a:r>
            <a:r>
              <a:rPr lang="en-US" dirty="0"/>
              <a:t>Protestant work ethic</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$400 Question from H2</a:t>
            </a:r>
          </a:p>
        </p:txBody>
      </p:sp>
      <p:pic>
        <p:nvPicPr>
          <p:cNvPr id="2048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0484" name="Text Box 4"/>
          <p:cNvSpPr txBox="1">
            <a:spLocks noChangeArrowheads="1"/>
          </p:cNvSpPr>
          <p:nvPr/>
        </p:nvSpPr>
        <p:spPr bwMode="auto">
          <a:xfrm>
            <a:off x="381001" y="1752600"/>
            <a:ext cx="7315200" cy="4154984"/>
          </a:xfrm>
          <a:prstGeom prst="rect">
            <a:avLst/>
          </a:prstGeom>
          <a:noFill/>
          <a:ln w="9525">
            <a:noFill/>
            <a:miter lim="800000"/>
            <a:headEnd/>
            <a:tailEnd/>
          </a:ln>
        </p:spPr>
        <p:txBody>
          <a:bodyPr wrap="square">
            <a:spAutoFit/>
          </a:bodyPr>
          <a:lstStyle/>
          <a:p>
            <a:r>
              <a:rPr lang="en-US" dirty="0"/>
              <a:t>By the 1830s, most laborers in the urban Northeast lived in which type of residences?</a:t>
            </a:r>
          </a:p>
          <a:p>
            <a:endParaRPr lang="en-US" dirty="0"/>
          </a:p>
          <a:p>
            <a:r>
              <a:rPr lang="en-US" dirty="0" smtClean="0"/>
              <a:t>A) Barracks </a:t>
            </a:r>
            <a:r>
              <a:rPr lang="en-US" dirty="0"/>
              <a:t>provided by factory owners</a:t>
            </a:r>
          </a:p>
          <a:p>
            <a:endParaRPr lang="en-US" dirty="0"/>
          </a:p>
          <a:p>
            <a:r>
              <a:rPr lang="en-US" dirty="0" smtClean="0"/>
              <a:t>B) Private </a:t>
            </a:r>
            <a:r>
              <a:rPr lang="en-US" dirty="0"/>
              <a:t>slum shanties</a:t>
            </a:r>
          </a:p>
          <a:p>
            <a:endParaRPr lang="en-US" dirty="0"/>
          </a:p>
          <a:p>
            <a:r>
              <a:rPr lang="en-US" dirty="0" smtClean="0"/>
              <a:t>C) Church-sponsored </a:t>
            </a:r>
            <a:r>
              <a:rPr lang="en-US" dirty="0"/>
              <a:t>charity houses</a:t>
            </a:r>
          </a:p>
          <a:p>
            <a:endParaRPr lang="en-US" dirty="0"/>
          </a:p>
          <a:p>
            <a:r>
              <a:rPr lang="en-US" dirty="0" smtClean="0"/>
              <a:t>D) Crowded </a:t>
            </a:r>
            <a:r>
              <a:rPr lang="en-US" dirty="0"/>
              <a:t>boardinghouses and tiny apartments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$400 Answer from H2</a:t>
            </a:r>
          </a:p>
        </p:txBody>
      </p:sp>
      <p:pic>
        <p:nvPicPr>
          <p:cNvPr id="2150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Rectangle 1"/>
          <p:cNvSpPr/>
          <p:nvPr/>
        </p:nvSpPr>
        <p:spPr>
          <a:xfrm>
            <a:off x="2057400" y="2182505"/>
            <a:ext cx="4572000" cy="830997"/>
          </a:xfrm>
          <a:prstGeom prst="rect">
            <a:avLst/>
          </a:prstGeom>
        </p:spPr>
        <p:txBody>
          <a:bodyPr>
            <a:spAutoFit/>
          </a:bodyPr>
          <a:lstStyle/>
          <a:p>
            <a:r>
              <a:rPr lang="en-US" dirty="0"/>
              <a:t>D) Crowded boardinghouses and tiny apartments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r>
              <a:rPr lang="en-US" dirty="0" smtClean="0"/>
              <a:t>$100 Question from H1</a:t>
            </a:r>
          </a:p>
        </p:txBody>
      </p:sp>
      <p:pic>
        <p:nvPicPr>
          <p:cNvPr id="409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100" name="Text Box 5"/>
          <p:cNvSpPr txBox="1">
            <a:spLocks noChangeArrowheads="1"/>
          </p:cNvSpPr>
          <p:nvPr/>
        </p:nvSpPr>
        <p:spPr bwMode="auto">
          <a:xfrm>
            <a:off x="1295400" y="1066800"/>
            <a:ext cx="7162800" cy="5632311"/>
          </a:xfrm>
          <a:prstGeom prst="rect">
            <a:avLst/>
          </a:prstGeom>
          <a:noFill/>
          <a:ln w="9525">
            <a:noFill/>
            <a:miter lim="800000"/>
            <a:headEnd/>
            <a:tailEnd/>
          </a:ln>
        </p:spPr>
        <p:txBody>
          <a:bodyPr wrap="square">
            <a:spAutoFit/>
          </a:bodyPr>
          <a:lstStyle/>
          <a:p>
            <a:r>
              <a:rPr lang="en-US" dirty="0"/>
              <a:t>Which of the following describes the new industrial system that developed in early nineteenth-century America</a:t>
            </a:r>
            <a:r>
              <a:rPr lang="en-US" dirty="0" smtClean="0"/>
              <a:t>?</a:t>
            </a:r>
          </a:p>
          <a:p>
            <a:endParaRPr lang="en-US" dirty="0"/>
          </a:p>
          <a:p>
            <a:pPr marL="457200" indent="-457200">
              <a:buAutoNum type="alphaUcParenR"/>
            </a:pPr>
            <a:r>
              <a:rPr lang="en-US" dirty="0" smtClean="0"/>
              <a:t>It </a:t>
            </a:r>
            <a:r>
              <a:rPr lang="en-US" dirty="0"/>
              <a:t>brought workers together under one roof in a factory</a:t>
            </a:r>
            <a:r>
              <a:rPr lang="en-US" dirty="0" smtClean="0"/>
              <a:t>.</a:t>
            </a:r>
          </a:p>
          <a:p>
            <a:pPr marL="457200" indent="-457200">
              <a:buAutoNum type="alphaUcParenR"/>
            </a:pPr>
            <a:endParaRPr lang="en-US" dirty="0" smtClean="0"/>
          </a:p>
          <a:p>
            <a:pPr marL="457200" indent="-457200">
              <a:buFontTx/>
              <a:buAutoNum type="alphaUcParenR"/>
            </a:pPr>
            <a:r>
              <a:rPr lang="en-US" dirty="0"/>
              <a:t>The new system quickly replaced the rural outwork </a:t>
            </a:r>
            <a:r>
              <a:rPr lang="en-US" dirty="0" smtClean="0"/>
              <a:t>system.</a:t>
            </a:r>
          </a:p>
          <a:p>
            <a:pPr marL="457200" indent="-457200">
              <a:buFontTx/>
              <a:buAutoNum type="alphaUcParenR"/>
            </a:pPr>
            <a:endParaRPr lang="en-US" dirty="0" smtClean="0"/>
          </a:p>
          <a:p>
            <a:pPr marL="457200" indent="-457200">
              <a:buFontTx/>
              <a:buAutoNum type="alphaUcParenR"/>
            </a:pPr>
            <a:r>
              <a:rPr lang="en-US" dirty="0" smtClean="0"/>
              <a:t>It </a:t>
            </a:r>
            <a:r>
              <a:rPr lang="en-US" dirty="0"/>
              <a:t>eliminated any possibility that unions could organize to defend workers’ </a:t>
            </a:r>
            <a:r>
              <a:rPr lang="en-US" dirty="0" smtClean="0"/>
              <a:t>interests.</a:t>
            </a:r>
          </a:p>
          <a:p>
            <a:pPr marL="457200" indent="-457200">
              <a:buFontTx/>
              <a:buAutoNum type="alphaUcParenR"/>
            </a:pPr>
            <a:endParaRPr lang="en-US" dirty="0" smtClean="0"/>
          </a:p>
          <a:p>
            <a:pPr marL="457200" indent="-457200">
              <a:buFontTx/>
              <a:buAutoNum type="alphaUcParenR"/>
            </a:pPr>
            <a:r>
              <a:rPr lang="en-US" dirty="0" smtClean="0"/>
              <a:t>The </a:t>
            </a:r>
            <a:r>
              <a:rPr lang="en-US" dirty="0"/>
              <a:t>system was bitterly opposed by the many critics of industrial pollution.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$500 Question from H2</a:t>
            </a:r>
          </a:p>
        </p:txBody>
      </p:sp>
      <p:pic>
        <p:nvPicPr>
          <p:cNvPr id="2253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2532" name="Text Box 4"/>
          <p:cNvSpPr txBox="1">
            <a:spLocks noChangeArrowheads="1"/>
          </p:cNvSpPr>
          <p:nvPr/>
        </p:nvSpPr>
        <p:spPr bwMode="auto">
          <a:xfrm>
            <a:off x="1295400" y="1767684"/>
            <a:ext cx="7010400" cy="2677656"/>
          </a:xfrm>
          <a:prstGeom prst="rect">
            <a:avLst/>
          </a:prstGeom>
          <a:noFill/>
          <a:ln w="9525">
            <a:noFill/>
            <a:miter lim="800000"/>
            <a:headEnd/>
            <a:tailEnd/>
          </a:ln>
        </p:spPr>
        <p:txBody>
          <a:bodyPr wrap="square">
            <a:spAutoFit/>
          </a:bodyPr>
          <a:lstStyle/>
          <a:p>
            <a:r>
              <a:rPr lang="en-US" dirty="0" smtClean="0"/>
              <a:t>Britions</a:t>
            </a:r>
            <a:r>
              <a:rPr lang="en-US" dirty="0"/>
              <a:t> </a:t>
            </a:r>
            <a:r>
              <a:rPr lang="en-US" dirty="0" smtClean="0"/>
              <a:t>(British immigrants) primarily followed this religion: </a:t>
            </a:r>
          </a:p>
          <a:p>
            <a:endParaRPr lang="en-US" dirty="0"/>
          </a:p>
          <a:p>
            <a:pPr marL="457200" indent="-457200">
              <a:buAutoNum type="alphaUcParenR"/>
            </a:pPr>
            <a:r>
              <a:rPr lang="en-US" dirty="0" smtClean="0"/>
              <a:t>Catholicism </a:t>
            </a:r>
          </a:p>
          <a:p>
            <a:pPr marL="457200" indent="-457200">
              <a:buAutoNum type="alphaUcParenR"/>
            </a:pPr>
            <a:r>
              <a:rPr lang="en-US" dirty="0" smtClean="0"/>
              <a:t>Islam </a:t>
            </a:r>
          </a:p>
          <a:p>
            <a:pPr marL="457200" indent="-457200">
              <a:buAutoNum type="alphaUcParenR"/>
            </a:pPr>
            <a:r>
              <a:rPr lang="en-US" dirty="0" smtClean="0"/>
              <a:t>Jehovah’s Witness </a:t>
            </a:r>
          </a:p>
          <a:p>
            <a:pPr marL="457200" indent="-457200">
              <a:buAutoNum type="alphaUcParenR"/>
            </a:pPr>
            <a:r>
              <a:rPr lang="en-US" dirty="0" smtClean="0"/>
              <a:t>Protestantism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$500 Answer from H2</a:t>
            </a:r>
          </a:p>
        </p:txBody>
      </p:sp>
      <p:pic>
        <p:nvPicPr>
          <p:cNvPr id="2355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3556" name="TextBox 5"/>
          <p:cNvSpPr txBox="1">
            <a:spLocks noChangeArrowheads="1"/>
          </p:cNvSpPr>
          <p:nvPr/>
        </p:nvSpPr>
        <p:spPr bwMode="auto">
          <a:xfrm>
            <a:off x="1524000" y="1720985"/>
            <a:ext cx="6172200" cy="2308324"/>
          </a:xfrm>
          <a:prstGeom prst="rect">
            <a:avLst/>
          </a:prstGeom>
          <a:noFill/>
          <a:ln w="9525">
            <a:noFill/>
            <a:miter lim="800000"/>
            <a:headEnd/>
            <a:tailEnd/>
          </a:ln>
        </p:spPr>
        <p:txBody>
          <a:bodyPr wrap="square">
            <a:spAutoFit/>
          </a:bodyPr>
          <a:lstStyle/>
          <a:p>
            <a:r>
              <a:rPr lang="en-US" dirty="0" smtClean="0"/>
              <a:t>D) Protestantism</a:t>
            </a:r>
          </a:p>
          <a:p>
            <a:endParaRPr lang="en-US" dirty="0"/>
          </a:p>
          <a:p>
            <a:r>
              <a:rPr lang="en-US" dirty="0" smtClean="0"/>
              <a:t>Remember: British immigrants did not receive much if not any discrimination compared to those immigrants who were from Ireland, Italy, Germany. (Predominately Catholic Regions) </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$100 Question from H3</a:t>
            </a:r>
          </a:p>
        </p:txBody>
      </p:sp>
      <p:pic>
        <p:nvPicPr>
          <p:cNvPr id="2457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4580" name="Text Box 4"/>
          <p:cNvSpPr txBox="1">
            <a:spLocks noChangeArrowheads="1"/>
          </p:cNvSpPr>
          <p:nvPr/>
        </p:nvSpPr>
        <p:spPr bwMode="auto">
          <a:xfrm>
            <a:off x="990600" y="1981200"/>
            <a:ext cx="7772400" cy="1200329"/>
          </a:xfrm>
          <a:prstGeom prst="rect">
            <a:avLst/>
          </a:prstGeom>
          <a:noFill/>
          <a:ln w="9525">
            <a:noFill/>
            <a:miter lim="800000"/>
            <a:headEnd/>
            <a:tailEnd/>
          </a:ln>
        </p:spPr>
        <p:txBody>
          <a:bodyPr wrap="square">
            <a:spAutoFit/>
          </a:bodyPr>
          <a:lstStyle/>
          <a:p>
            <a:r>
              <a:rPr lang="en-US" dirty="0"/>
              <a:t>A nineteenth-century ideal that celebrated men who rose to wealth or social prominence from humble origins through self-discipline, hard work, and temperate habits.</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$100 Answer from H3</a:t>
            </a:r>
          </a:p>
        </p:txBody>
      </p:sp>
      <p:pic>
        <p:nvPicPr>
          <p:cNvPr id="2560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5604" name="Text Box 4"/>
          <p:cNvSpPr txBox="1">
            <a:spLocks noChangeArrowheads="1"/>
          </p:cNvSpPr>
          <p:nvPr/>
        </p:nvSpPr>
        <p:spPr bwMode="auto">
          <a:xfrm>
            <a:off x="990600" y="1828800"/>
            <a:ext cx="3733800" cy="830997"/>
          </a:xfrm>
          <a:prstGeom prst="rect">
            <a:avLst/>
          </a:prstGeom>
          <a:noFill/>
          <a:ln w="9525">
            <a:noFill/>
            <a:miter lim="800000"/>
            <a:headEnd/>
            <a:tailEnd/>
          </a:ln>
        </p:spPr>
        <p:txBody>
          <a:bodyPr wrap="square">
            <a:spAutoFit/>
          </a:bodyPr>
          <a:lstStyle/>
          <a:p>
            <a:r>
              <a:rPr lang="en-US" dirty="0" smtClean="0"/>
              <a:t>Self-made Man</a:t>
            </a:r>
            <a:endParaRPr lang="en-US" dirty="0"/>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54098"/>
            <a:ext cx="3431045" cy="498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23900" y="152400"/>
            <a:ext cx="7772400" cy="1143000"/>
          </a:xfrm>
        </p:spPr>
        <p:txBody>
          <a:bodyPr/>
          <a:lstStyle/>
          <a:p>
            <a:r>
              <a:rPr lang="en-US" dirty="0" smtClean="0"/>
              <a:t>$200 Question from H3</a:t>
            </a:r>
          </a:p>
        </p:txBody>
      </p:sp>
      <p:pic>
        <p:nvPicPr>
          <p:cNvPr id="2662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6628" name="Text Box 4"/>
          <p:cNvSpPr txBox="1">
            <a:spLocks noChangeArrowheads="1"/>
          </p:cNvSpPr>
          <p:nvPr/>
        </p:nvSpPr>
        <p:spPr bwMode="auto">
          <a:xfrm>
            <a:off x="914400" y="1752600"/>
            <a:ext cx="7771327" cy="461665"/>
          </a:xfrm>
          <a:prstGeom prst="rect">
            <a:avLst/>
          </a:prstGeom>
          <a:noFill/>
          <a:ln w="9525">
            <a:noFill/>
            <a:miter lim="800000"/>
            <a:headEnd/>
            <a:tailEnd/>
          </a:ln>
        </p:spPr>
        <p:txBody>
          <a:bodyPr wrap="square">
            <a:spAutoFit/>
          </a:bodyPr>
          <a:lstStyle/>
          <a:p>
            <a:r>
              <a:rPr lang="en-US" dirty="0" smtClean="0"/>
              <a:t> </a:t>
            </a:r>
            <a:endParaRPr lang="en-US" dirty="0"/>
          </a:p>
        </p:txBody>
      </p:sp>
      <p:sp>
        <p:nvSpPr>
          <p:cNvPr id="2" name="Rectangle 1"/>
          <p:cNvSpPr/>
          <p:nvPr/>
        </p:nvSpPr>
        <p:spPr>
          <a:xfrm>
            <a:off x="381000" y="1244769"/>
            <a:ext cx="8610600" cy="3785652"/>
          </a:xfrm>
          <a:prstGeom prst="rect">
            <a:avLst/>
          </a:prstGeom>
        </p:spPr>
        <p:txBody>
          <a:bodyPr wrap="square">
            <a:spAutoFit/>
          </a:bodyPr>
          <a:lstStyle/>
          <a:p>
            <a:r>
              <a:rPr lang="en-US" dirty="0"/>
              <a:t>An economic group of prosperous farmers, artisans, and traders that emerged in the early nineteenth century. Its rise reflected a dramatic increase in prosperity. This surge in income, along with an abundance of inexpensive mass-produced goods, fostered a distinct urban culture</a:t>
            </a:r>
            <a:r>
              <a:rPr lang="en-US" dirty="0" smtClean="0"/>
              <a:t>.</a:t>
            </a:r>
          </a:p>
          <a:p>
            <a:endParaRPr lang="en-US" dirty="0"/>
          </a:p>
          <a:p>
            <a:pPr marL="457200" indent="-457200">
              <a:buAutoNum type="alphaUcParenR"/>
            </a:pPr>
            <a:r>
              <a:rPr lang="en-US" dirty="0" smtClean="0"/>
              <a:t>Upper Class </a:t>
            </a:r>
          </a:p>
          <a:p>
            <a:pPr marL="457200" indent="-457200">
              <a:buAutoNum type="alphaUcParenR"/>
            </a:pPr>
            <a:r>
              <a:rPr lang="en-US" dirty="0" smtClean="0"/>
              <a:t>Brahmins </a:t>
            </a:r>
          </a:p>
          <a:p>
            <a:pPr marL="457200" indent="-457200">
              <a:buAutoNum type="alphaUcParenR"/>
            </a:pPr>
            <a:r>
              <a:rPr lang="en-US" dirty="0" smtClean="0"/>
              <a:t>Middle Class </a:t>
            </a:r>
          </a:p>
          <a:p>
            <a:pPr marL="457200" indent="-457200">
              <a:buAutoNum type="alphaUcParenR"/>
            </a:pPr>
            <a:r>
              <a:rPr lang="en-US" dirty="0" smtClean="0"/>
              <a:t>Mechanics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$200 Answer from H3</a:t>
            </a:r>
          </a:p>
        </p:txBody>
      </p:sp>
      <p:pic>
        <p:nvPicPr>
          <p:cNvPr id="2765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7652" name="Text Box 4"/>
          <p:cNvSpPr txBox="1">
            <a:spLocks noChangeArrowheads="1"/>
          </p:cNvSpPr>
          <p:nvPr/>
        </p:nvSpPr>
        <p:spPr bwMode="auto">
          <a:xfrm>
            <a:off x="1905000" y="1752599"/>
            <a:ext cx="5105400" cy="461665"/>
          </a:xfrm>
          <a:prstGeom prst="rect">
            <a:avLst/>
          </a:prstGeom>
          <a:noFill/>
          <a:ln w="9525">
            <a:noFill/>
            <a:miter lim="800000"/>
            <a:headEnd/>
            <a:tailEnd/>
          </a:ln>
        </p:spPr>
        <p:txBody>
          <a:bodyPr wrap="square">
            <a:spAutoFit/>
          </a:bodyPr>
          <a:lstStyle/>
          <a:p>
            <a:r>
              <a:rPr lang="en-US" dirty="0" smtClean="0"/>
              <a:t>C) Middle Class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$300 Question from H3</a:t>
            </a:r>
          </a:p>
        </p:txBody>
      </p:sp>
      <p:pic>
        <p:nvPicPr>
          <p:cNvPr id="2867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838200" y="1676400"/>
            <a:ext cx="7239000" cy="1938992"/>
          </a:xfrm>
          <a:prstGeom prst="rect">
            <a:avLst/>
          </a:prstGeom>
          <a:noFill/>
        </p:spPr>
        <p:txBody>
          <a:bodyPr wrap="square" rtlCol="0">
            <a:spAutoFit/>
          </a:bodyPr>
          <a:lstStyle/>
          <a:p>
            <a:r>
              <a:rPr lang="en-US" dirty="0"/>
              <a:t>An ideology that celebrated small-scale producers, men and women who owned their own shops (or farms). It defined the ideal society as one constituted by, and dedicated to the welfare of, independent workers and citizens.</a:t>
            </a:r>
            <a:endParaRPr lang="en-US" dirty="0"/>
          </a:p>
        </p:txBody>
      </p:sp>
      <p:sp>
        <p:nvSpPr>
          <p:cNvPr id="3" name="TextBox 2"/>
          <p:cNvSpPr txBox="1"/>
          <p:nvPr/>
        </p:nvSpPr>
        <p:spPr>
          <a:xfrm>
            <a:off x="2057400" y="4191000"/>
            <a:ext cx="5715000" cy="1569660"/>
          </a:xfrm>
          <a:prstGeom prst="rect">
            <a:avLst/>
          </a:prstGeom>
          <a:noFill/>
        </p:spPr>
        <p:txBody>
          <a:bodyPr wrap="square" rtlCol="0">
            <a:spAutoFit/>
          </a:bodyPr>
          <a:lstStyle/>
          <a:p>
            <a:pPr marL="457200" indent="-457200">
              <a:buAutoNum type="alphaUcParenR"/>
            </a:pPr>
            <a:r>
              <a:rPr lang="en-US" dirty="0" smtClean="0"/>
              <a:t>Division of labor </a:t>
            </a:r>
          </a:p>
          <a:p>
            <a:pPr marL="457200" indent="-457200">
              <a:buAutoNum type="alphaUcParenR"/>
            </a:pPr>
            <a:r>
              <a:rPr lang="en-US" dirty="0" smtClean="0"/>
              <a:t>Unions </a:t>
            </a:r>
          </a:p>
          <a:p>
            <a:pPr marL="457200" indent="-457200">
              <a:buAutoNum type="alphaUcParenR"/>
            </a:pPr>
            <a:r>
              <a:rPr lang="en-US" dirty="0" smtClean="0"/>
              <a:t>Artisan republicanism </a:t>
            </a:r>
          </a:p>
          <a:p>
            <a:pPr marL="457200" indent="-457200">
              <a:buAutoNum type="alphaUcParenR"/>
            </a:pPr>
            <a:r>
              <a:rPr lang="en-US" dirty="0" smtClean="0"/>
              <a:t>Communism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$300 Answer from H3</a:t>
            </a:r>
          </a:p>
        </p:txBody>
      </p:sp>
      <p:pic>
        <p:nvPicPr>
          <p:cNvPr id="2969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9700" name="Text Box 4"/>
          <p:cNvSpPr txBox="1">
            <a:spLocks noChangeArrowheads="1"/>
          </p:cNvSpPr>
          <p:nvPr/>
        </p:nvSpPr>
        <p:spPr bwMode="auto">
          <a:xfrm>
            <a:off x="3505200" y="3505200"/>
            <a:ext cx="184150" cy="457200"/>
          </a:xfrm>
          <a:prstGeom prst="rect">
            <a:avLst/>
          </a:prstGeom>
          <a:noFill/>
          <a:ln w="9525">
            <a:noFill/>
            <a:miter lim="800000"/>
            <a:headEnd/>
            <a:tailEnd/>
          </a:ln>
        </p:spPr>
        <p:txBody>
          <a:bodyPr wrap="none">
            <a:spAutoFit/>
          </a:bodyPr>
          <a:lstStyle/>
          <a:p>
            <a:endParaRPr lang="en-US"/>
          </a:p>
        </p:txBody>
      </p:sp>
      <p:sp>
        <p:nvSpPr>
          <p:cNvPr id="29701" name="TextBox 6"/>
          <p:cNvSpPr txBox="1">
            <a:spLocks noChangeArrowheads="1"/>
          </p:cNvSpPr>
          <p:nvPr/>
        </p:nvSpPr>
        <p:spPr bwMode="auto">
          <a:xfrm>
            <a:off x="1524000" y="2131367"/>
            <a:ext cx="5867400" cy="1200329"/>
          </a:xfrm>
          <a:prstGeom prst="rect">
            <a:avLst/>
          </a:prstGeom>
          <a:noFill/>
          <a:ln w="9525">
            <a:noFill/>
            <a:miter lim="800000"/>
            <a:headEnd/>
            <a:tailEnd/>
          </a:ln>
        </p:spPr>
        <p:txBody>
          <a:bodyPr wrap="square">
            <a:spAutoFit/>
          </a:bodyPr>
          <a:lstStyle/>
          <a:p>
            <a:r>
              <a:rPr lang="en-US" dirty="0" smtClean="0"/>
              <a:t>C) Artisan </a:t>
            </a:r>
            <a:r>
              <a:rPr lang="en-US" dirty="0"/>
              <a:t>republicanism </a:t>
            </a:r>
          </a:p>
          <a:p>
            <a:endParaRPr lang="en-US" dirty="0"/>
          </a:p>
          <a:p>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r>
              <a:rPr lang="en-US" dirty="0" smtClean="0"/>
              <a:t>$400 Question from H3</a:t>
            </a:r>
          </a:p>
        </p:txBody>
      </p:sp>
      <p:pic>
        <p:nvPicPr>
          <p:cNvPr id="3072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0724" name="Text Box 4"/>
          <p:cNvSpPr txBox="1">
            <a:spLocks noChangeArrowheads="1"/>
          </p:cNvSpPr>
          <p:nvPr/>
        </p:nvSpPr>
        <p:spPr bwMode="auto">
          <a:xfrm>
            <a:off x="1331890" y="1219200"/>
            <a:ext cx="7202510" cy="5262979"/>
          </a:xfrm>
          <a:prstGeom prst="rect">
            <a:avLst/>
          </a:prstGeom>
          <a:noFill/>
          <a:ln w="9525">
            <a:noFill/>
            <a:miter lim="800000"/>
            <a:headEnd/>
            <a:tailEnd/>
          </a:ln>
        </p:spPr>
        <p:txBody>
          <a:bodyPr wrap="square">
            <a:spAutoFit/>
          </a:bodyPr>
          <a:lstStyle/>
          <a:p>
            <a:r>
              <a:rPr lang="en-US" dirty="0"/>
              <a:t>Which of the following was the message of Benjamin Franklin’s Autobiography, published in full in 1818</a:t>
            </a:r>
            <a:r>
              <a:rPr lang="en-US" dirty="0" smtClean="0"/>
              <a:t>?</a:t>
            </a:r>
          </a:p>
          <a:p>
            <a:endParaRPr lang="en-US" dirty="0"/>
          </a:p>
          <a:p>
            <a:pPr marL="457200" indent="-457200">
              <a:buAutoNum type="alphaUcParenR"/>
            </a:pPr>
            <a:r>
              <a:rPr lang="en-US" dirty="0" smtClean="0"/>
              <a:t>His </a:t>
            </a:r>
            <a:r>
              <a:rPr lang="en-US" dirty="0"/>
              <a:t>personal belief that men from the lower classes could not raise themselves from </a:t>
            </a:r>
            <a:r>
              <a:rPr lang="en-US" dirty="0" smtClean="0"/>
              <a:t>poverty</a:t>
            </a:r>
          </a:p>
          <a:p>
            <a:pPr marL="457200" indent="-457200">
              <a:buAutoNum type="alphaUcParenR"/>
            </a:pPr>
            <a:endParaRPr lang="en-US" dirty="0" smtClean="0"/>
          </a:p>
          <a:p>
            <a:pPr marL="457200" indent="-457200">
              <a:buAutoNum type="alphaUcParenR"/>
            </a:pPr>
            <a:r>
              <a:rPr lang="en-US" dirty="0" smtClean="0"/>
              <a:t>The </a:t>
            </a:r>
            <a:r>
              <a:rPr lang="en-US" dirty="0"/>
              <a:t>suggestion that an industrious man could become </a:t>
            </a:r>
            <a:r>
              <a:rPr lang="en-US" dirty="0" smtClean="0"/>
              <a:t>wealthy</a:t>
            </a:r>
          </a:p>
          <a:p>
            <a:pPr marL="457200" indent="-457200">
              <a:buAutoNum type="alphaUcParenR"/>
            </a:pPr>
            <a:endParaRPr lang="en-US" dirty="0" smtClean="0"/>
          </a:p>
          <a:p>
            <a:pPr marL="457200" indent="-457200">
              <a:buAutoNum type="alphaUcParenR"/>
            </a:pPr>
            <a:r>
              <a:rPr lang="en-US" dirty="0" smtClean="0"/>
              <a:t>His </a:t>
            </a:r>
            <a:r>
              <a:rPr lang="en-US" dirty="0"/>
              <a:t>belief that only the display of wealth through clothing and housing </a:t>
            </a:r>
            <a:r>
              <a:rPr lang="en-US" dirty="0" smtClean="0"/>
              <a:t>mattered</a:t>
            </a:r>
          </a:p>
          <a:p>
            <a:pPr marL="457200" indent="-457200">
              <a:buAutoNum type="alphaUcParenR"/>
            </a:pPr>
            <a:endParaRPr lang="en-US" dirty="0" smtClean="0"/>
          </a:p>
          <a:p>
            <a:pPr marL="457200" indent="-457200">
              <a:buAutoNum type="alphaUcParenR"/>
            </a:pPr>
            <a:r>
              <a:rPr lang="en-US" dirty="0" smtClean="0"/>
              <a:t>The </a:t>
            </a:r>
            <a:r>
              <a:rPr lang="en-US" dirty="0"/>
              <a:t>lesson that men’s hard work was a waste of effort and accomplished nothing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$400 Answer from H3</a:t>
            </a:r>
          </a:p>
        </p:txBody>
      </p:sp>
      <p:pic>
        <p:nvPicPr>
          <p:cNvPr id="3174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1748" name="Text Box 4"/>
          <p:cNvSpPr txBox="1">
            <a:spLocks noChangeArrowheads="1"/>
          </p:cNvSpPr>
          <p:nvPr/>
        </p:nvSpPr>
        <p:spPr bwMode="auto">
          <a:xfrm>
            <a:off x="533400" y="2052154"/>
            <a:ext cx="8159606" cy="461665"/>
          </a:xfrm>
          <a:prstGeom prst="rect">
            <a:avLst/>
          </a:prstGeom>
          <a:noFill/>
          <a:ln w="9525">
            <a:noFill/>
            <a:miter lim="800000"/>
            <a:headEnd/>
            <a:tailEnd/>
          </a:ln>
        </p:spPr>
        <p:txBody>
          <a:bodyPr wrap="none">
            <a:spAutoFit/>
          </a:bodyPr>
          <a:lstStyle/>
          <a:p>
            <a:r>
              <a:rPr lang="en-US" dirty="0" smtClean="0"/>
              <a:t>B) The </a:t>
            </a:r>
            <a:r>
              <a:rPr lang="en-US" dirty="0"/>
              <a:t>suggestion that an industrious man could become wealthy</a:t>
            </a:r>
          </a:p>
        </p:txBody>
      </p:sp>
      <p:sp>
        <p:nvSpPr>
          <p:cNvPr id="2" name="TextBox 1"/>
          <p:cNvSpPr txBox="1"/>
          <p:nvPr/>
        </p:nvSpPr>
        <p:spPr>
          <a:xfrm>
            <a:off x="1641403" y="3124200"/>
            <a:ext cx="5943600" cy="1200329"/>
          </a:xfrm>
          <a:prstGeom prst="rect">
            <a:avLst/>
          </a:prstGeom>
          <a:noFill/>
        </p:spPr>
        <p:txBody>
          <a:bodyPr wrap="square" rtlCol="0">
            <a:spAutoFit/>
          </a:bodyPr>
          <a:lstStyle/>
          <a:p>
            <a:r>
              <a:rPr lang="en-US" dirty="0" smtClean="0"/>
              <a:t>Remember: </a:t>
            </a:r>
            <a:r>
              <a:rPr lang="en-US" dirty="0" smtClean="0"/>
              <a:t>Franklin’s words with others of his time is what people during the Industrial Revolution look towards as a end goal.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$100 Answer from H1</a:t>
            </a:r>
          </a:p>
        </p:txBody>
      </p:sp>
      <p:pic>
        <p:nvPicPr>
          <p:cNvPr id="512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5124" name="Text Box 4"/>
          <p:cNvSpPr txBox="1">
            <a:spLocks noChangeArrowheads="1"/>
          </p:cNvSpPr>
          <p:nvPr/>
        </p:nvSpPr>
        <p:spPr bwMode="auto">
          <a:xfrm>
            <a:off x="381000" y="2286000"/>
            <a:ext cx="8409546" cy="461665"/>
          </a:xfrm>
          <a:prstGeom prst="rect">
            <a:avLst/>
          </a:prstGeom>
          <a:noFill/>
          <a:ln w="9525">
            <a:noFill/>
            <a:miter lim="800000"/>
            <a:headEnd/>
            <a:tailEnd/>
          </a:ln>
        </p:spPr>
        <p:txBody>
          <a:bodyPr wrap="none">
            <a:spAutoFit/>
          </a:bodyPr>
          <a:lstStyle/>
          <a:p>
            <a:r>
              <a:rPr lang="en-US" dirty="0" smtClean="0"/>
              <a:t>Answer: A) It </a:t>
            </a:r>
            <a:r>
              <a:rPr lang="en-US" dirty="0"/>
              <a:t>brought workers together under one roof in a factory.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$500 Question from H3</a:t>
            </a:r>
          </a:p>
        </p:txBody>
      </p:sp>
      <p:pic>
        <p:nvPicPr>
          <p:cNvPr id="3277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2772" name="TextBox 6"/>
          <p:cNvSpPr txBox="1">
            <a:spLocks noChangeArrowheads="1"/>
          </p:cNvSpPr>
          <p:nvPr/>
        </p:nvSpPr>
        <p:spPr bwMode="auto">
          <a:xfrm>
            <a:off x="1676400" y="1676400"/>
            <a:ext cx="6172200" cy="3046988"/>
          </a:xfrm>
          <a:prstGeom prst="rect">
            <a:avLst/>
          </a:prstGeom>
          <a:noFill/>
          <a:ln w="9525">
            <a:noFill/>
            <a:miter lim="800000"/>
            <a:headEnd/>
            <a:tailEnd/>
          </a:ln>
        </p:spPr>
        <p:txBody>
          <a:bodyPr wrap="square">
            <a:spAutoFit/>
          </a:bodyPr>
          <a:lstStyle/>
          <a:p>
            <a:r>
              <a:rPr lang="en-US" dirty="0" smtClean="0"/>
              <a:t>What led to the growth of the “middle class” in America’s society? </a:t>
            </a:r>
          </a:p>
          <a:p>
            <a:endParaRPr lang="en-US" dirty="0"/>
          </a:p>
          <a:p>
            <a:pPr marL="457200" indent="-457200">
              <a:buAutoNum type="alphaUcParenR"/>
            </a:pPr>
            <a:r>
              <a:rPr lang="en-US" dirty="0" smtClean="0"/>
              <a:t>The many deaths during the American Revolution</a:t>
            </a:r>
          </a:p>
          <a:p>
            <a:pPr marL="457200" indent="-457200">
              <a:buAutoNum type="alphaUcParenR"/>
            </a:pPr>
            <a:r>
              <a:rPr lang="en-US" dirty="0" smtClean="0"/>
              <a:t>A dramatic rise in prosperity (wealth)</a:t>
            </a:r>
          </a:p>
          <a:p>
            <a:pPr marL="457200" indent="-457200">
              <a:buAutoNum type="alphaUcParenR"/>
            </a:pPr>
            <a:r>
              <a:rPr lang="en-US" dirty="0" smtClean="0"/>
              <a:t>Religious values and morals from Europe </a:t>
            </a:r>
          </a:p>
          <a:p>
            <a:pPr marL="457200" indent="-457200">
              <a:buAutoNum type="alphaUcParenR"/>
            </a:pPr>
            <a:r>
              <a:rPr lang="en-US" dirty="0" smtClean="0"/>
              <a:t>The ending of the Slave Trade.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$500 Answer from H3</a:t>
            </a:r>
          </a:p>
        </p:txBody>
      </p:sp>
      <p:pic>
        <p:nvPicPr>
          <p:cNvPr id="3379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3796" name="TextBox 6"/>
          <p:cNvSpPr txBox="1">
            <a:spLocks noChangeArrowheads="1"/>
          </p:cNvSpPr>
          <p:nvPr/>
        </p:nvSpPr>
        <p:spPr bwMode="auto">
          <a:xfrm>
            <a:off x="2057400" y="2057400"/>
            <a:ext cx="5943600" cy="1200329"/>
          </a:xfrm>
          <a:prstGeom prst="rect">
            <a:avLst/>
          </a:prstGeom>
          <a:noFill/>
          <a:ln w="9525">
            <a:noFill/>
            <a:miter lim="800000"/>
            <a:headEnd/>
            <a:tailEnd/>
          </a:ln>
        </p:spPr>
        <p:txBody>
          <a:bodyPr wrap="square">
            <a:spAutoFit/>
          </a:bodyPr>
          <a:lstStyle/>
          <a:p>
            <a:r>
              <a:rPr lang="en-US" dirty="0"/>
              <a:t>B</a:t>
            </a:r>
            <a:r>
              <a:rPr lang="en-US" dirty="0" smtClean="0"/>
              <a:t>) A </a:t>
            </a:r>
            <a:r>
              <a:rPr lang="en-US" dirty="0"/>
              <a:t>dramatic rise in prosperity (wealth)</a:t>
            </a:r>
          </a:p>
          <a:p>
            <a:endParaRPr lang="en-US" i="1" dirty="0"/>
          </a:p>
          <a:p>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17331" y="304800"/>
            <a:ext cx="7772400" cy="1143000"/>
          </a:xfrm>
        </p:spPr>
        <p:txBody>
          <a:bodyPr/>
          <a:lstStyle/>
          <a:p>
            <a:r>
              <a:rPr lang="en-US" dirty="0" smtClean="0"/>
              <a:t>$100 Question from H4</a:t>
            </a:r>
          </a:p>
        </p:txBody>
      </p:sp>
      <p:pic>
        <p:nvPicPr>
          <p:cNvPr id="3481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4820" name="Text Box 4"/>
          <p:cNvSpPr txBox="1">
            <a:spLocks noChangeArrowheads="1"/>
          </p:cNvSpPr>
          <p:nvPr/>
        </p:nvSpPr>
        <p:spPr bwMode="auto">
          <a:xfrm>
            <a:off x="685800" y="1600200"/>
            <a:ext cx="7848600" cy="2677656"/>
          </a:xfrm>
          <a:prstGeom prst="rect">
            <a:avLst/>
          </a:prstGeom>
          <a:noFill/>
          <a:ln w="9525">
            <a:noFill/>
            <a:miter lim="800000"/>
            <a:headEnd/>
            <a:tailEnd/>
          </a:ln>
        </p:spPr>
        <p:txBody>
          <a:bodyPr wrap="square">
            <a:spAutoFit/>
          </a:bodyPr>
          <a:lstStyle/>
          <a:p>
            <a:r>
              <a:rPr lang="en-US" dirty="0"/>
              <a:t>Nativist fears were directed mostly at which of the following groups in early and mid-nineteenth-century America</a:t>
            </a:r>
            <a:r>
              <a:rPr lang="en-US" dirty="0" smtClean="0"/>
              <a:t>?</a:t>
            </a:r>
          </a:p>
          <a:p>
            <a:endParaRPr lang="en-US" dirty="0" smtClean="0"/>
          </a:p>
          <a:p>
            <a:pPr marL="457200" indent="-457200">
              <a:buAutoNum type="alphaUcParenR"/>
            </a:pPr>
            <a:r>
              <a:rPr lang="en-US" dirty="0" smtClean="0"/>
              <a:t>Women</a:t>
            </a:r>
          </a:p>
          <a:p>
            <a:pPr marL="457200" indent="-457200">
              <a:buAutoNum type="alphaUcParenR"/>
            </a:pPr>
            <a:r>
              <a:rPr lang="en-US" dirty="0" smtClean="0"/>
              <a:t>Irish immigrants</a:t>
            </a:r>
          </a:p>
          <a:p>
            <a:pPr marL="457200" indent="-457200">
              <a:buAutoNum type="alphaUcParenR"/>
            </a:pPr>
            <a:r>
              <a:rPr lang="en-US" dirty="0" smtClean="0"/>
              <a:t>Native Americans</a:t>
            </a:r>
          </a:p>
          <a:p>
            <a:pPr marL="457200" indent="-457200">
              <a:buAutoNum type="alphaUcParenR"/>
            </a:pPr>
            <a:r>
              <a:rPr lang="en-US" dirty="0" smtClean="0"/>
              <a:t>Free </a:t>
            </a:r>
            <a:r>
              <a:rPr lang="en-US" dirty="0"/>
              <a:t>blacks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$100 Answer from H4</a:t>
            </a:r>
          </a:p>
        </p:txBody>
      </p:sp>
      <p:pic>
        <p:nvPicPr>
          <p:cNvPr id="3584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5844" name="Text Box 4"/>
          <p:cNvSpPr txBox="1">
            <a:spLocks noChangeArrowheads="1"/>
          </p:cNvSpPr>
          <p:nvPr/>
        </p:nvSpPr>
        <p:spPr bwMode="auto">
          <a:xfrm>
            <a:off x="3287332" y="1886211"/>
            <a:ext cx="2686954" cy="461665"/>
          </a:xfrm>
          <a:prstGeom prst="rect">
            <a:avLst/>
          </a:prstGeom>
          <a:noFill/>
          <a:ln w="9525">
            <a:noFill/>
            <a:miter lim="800000"/>
            <a:headEnd/>
            <a:tailEnd/>
          </a:ln>
        </p:spPr>
        <p:txBody>
          <a:bodyPr wrap="none">
            <a:spAutoFit/>
          </a:bodyPr>
          <a:lstStyle/>
          <a:p>
            <a:r>
              <a:rPr lang="en-US" dirty="0" smtClean="0"/>
              <a:t>B) Irish immigrants </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2971800"/>
            <a:ext cx="47625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r>
              <a:rPr lang="en-US" dirty="0" smtClean="0"/>
              <a:t>$200 Question from H4</a:t>
            </a:r>
          </a:p>
        </p:txBody>
      </p:sp>
      <p:pic>
        <p:nvPicPr>
          <p:cNvPr id="3686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6868" name="Text Box 4"/>
          <p:cNvSpPr txBox="1">
            <a:spLocks noChangeArrowheads="1"/>
          </p:cNvSpPr>
          <p:nvPr/>
        </p:nvSpPr>
        <p:spPr bwMode="auto">
          <a:xfrm>
            <a:off x="838200" y="1524000"/>
            <a:ext cx="7772400" cy="4154984"/>
          </a:xfrm>
          <a:prstGeom prst="rect">
            <a:avLst/>
          </a:prstGeom>
          <a:noFill/>
          <a:ln w="9525">
            <a:noFill/>
            <a:miter lim="800000"/>
            <a:headEnd/>
            <a:tailEnd/>
          </a:ln>
        </p:spPr>
        <p:txBody>
          <a:bodyPr wrap="square">
            <a:spAutoFit/>
          </a:bodyPr>
          <a:lstStyle/>
          <a:p>
            <a:pPr>
              <a:spcBef>
                <a:spcPts val="0"/>
              </a:spcBef>
              <a:spcAft>
                <a:spcPts val="0"/>
              </a:spcAft>
            </a:pPr>
            <a:r>
              <a:rPr lang="en-US" dirty="0">
                <a:latin typeface="+mn-lt"/>
              </a:rPr>
              <a:t>What killed thousands of poor immigrants in St. Louis and New York City in the summer of </a:t>
            </a:r>
            <a:r>
              <a:rPr lang="en-US" dirty="0" smtClean="0">
                <a:latin typeface="+mn-lt"/>
              </a:rPr>
              <a:t>1849?</a:t>
            </a:r>
          </a:p>
          <a:p>
            <a:pPr>
              <a:spcBef>
                <a:spcPts val="0"/>
              </a:spcBef>
              <a:spcAft>
                <a:spcPts val="0"/>
              </a:spcAft>
            </a:pPr>
            <a:endParaRPr lang="en-US" dirty="0" smtClean="0">
              <a:latin typeface="+mn-lt"/>
            </a:endParaRPr>
          </a:p>
          <a:p>
            <a:pPr marL="457200" indent="-457200">
              <a:spcBef>
                <a:spcPts val="0"/>
              </a:spcBef>
              <a:spcAft>
                <a:spcPts val="0"/>
              </a:spcAft>
              <a:buAutoNum type="alphaUcParenR"/>
            </a:pPr>
            <a:r>
              <a:rPr lang="en-US" dirty="0" smtClean="0">
                <a:latin typeface="+mn-lt"/>
              </a:rPr>
              <a:t>Malnutrition</a:t>
            </a:r>
          </a:p>
          <a:p>
            <a:pPr marL="457200" indent="-457200">
              <a:spcBef>
                <a:spcPts val="0"/>
              </a:spcBef>
              <a:spcAft>
                <a:spcPts val="0"/>
              </a:spcAft>
              <a:buAutoNum type="alphaUcParenR"/>
            </a:pPr>
            <a:endParaRPr lang="en-US" dirty="0" smtClean="0">
              <a:latin typeface="+mn-lt"/>
            </a:endParaRPr>
          </a:p>
          <a:p>
            <a:pPr marL="457200" indent="-457200">
              <a:spcBef>
                <a:spcPts val="0"/>
              </a:spcBef>
              <a:spcAft>
                <a:spcPts val="0"/>
              </a:spcAft>
              <a:buAutoNum type="alphaUcParenR"/>
            </a:pPr>
            <a:r>
              <a:rPr lang="en-US" dirty="0" smtClean="0">
                <a:latin typeface="+mn-lt"/>
              </a:rPr>
              <a:t>Cholera</a:t>
            </a:r>
          </a:p>
          <a:p>
            <a:pPr marL="457200" indent="-457200">
              <a:spcBef>
                <a:spcPts val="0"/>
              </a:spcBef>
              <a:spcAft>
                <a:spcPts val="0"/>
              </a:spcAft>
              <a:buAutoNum type="alphaUcParenR"/>
            </a:pPr>
            <a:endParaRPr lang="en-US" dirty="0" smtClean="0">
              <a:latin typeface="+mn-lt"/>
            </a:endParaRPr>
          </a:p>
          <a:p>
            <a:pPr marL="457200" indent="-457200">
              <a:spcBef>
                <a:spcPts val="0"/>
              </a:spcBef>
              <a:spcAft>
                <a:spcPts val="0"/>
              </a:spcAft>
              <a:buAutoNum type="alphaUcParenR"/>
            </a:pPr>
            <a:r>
              <a:rPr lang="en-US" dirty="0" smtClean="0">
                <a:latin typeface="+mn-lt"/>
              </a:rPr>
              <a:t>Anti-immigrant riots </a:t>
            </a:r>
          </a:p>
          <a:p>
            <a:pPr marL="457200" indent="-457200">
              <a:spcBef>
                <a:spcPts val="0"/>
              </a:spcBef>
              <a:spcAft>
                <a:spcPts val="0"/>
              </a:spcAft>
              <a:buAutoNum type="alphaUcParenR"/>
            </a:pPr>
            <a:endParaRPr lang="en-US" dirty="0" smtClean="0">
              <a:latin typeface="+mn-lt"/>
            </a:endParaRPr>
          </a:p>
          <a:p>
            <a:pPr marL="457200" indent="-457200">
              <a:spcBef>
                <a:spcPts val="0"/>
              </a:spcBef>
              <a:spcAft>
                <a:spcPts val="0"/>
              </a:spcAft>
              <a:buAutoNum type="alphaUcParenR"/>
            </a:pPr>
            <a:r>
              <a:rPr lang="en-US" dirty="0" smtClean="0">
                <a:latin typeface="+mn-lt"/>
              </a:rPr>
              <a:t>Fire</a:t>
            </a:r>
            <a:endParaRPr lang="en-US" dirty="0">
              <a:latin typeface="+mn-lt"/>
            </a:endParaRPr>
          </a:p>
          <a:p>
            <a:pPr>
              <a:spcBef>
                <a:spcPts val="0"/>
              </a:spcBef>
              <a:spcAft>
                <a:spcPts val="0"/>
              </a:spcAft>
            </a:pPr>
            <a:endParaRPr lang="en-US" b="0" i="0" u="none" strike="noStrike" dirty="0">
              <a:effectLst/>
              <a:latin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$200 Answer from H4</a:t>
            </a:r>
          </a:p>
        </p:txBody>
      </p:sp>
      <p:pic>
        <p:nvPicPr>
          <p:cNvPr id="3789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7892" name="Text Box 4"/>
          <p:cNvSpPr txBox="1">
            <a:spLocks noChangeArrowheads="1"/>
          </p:cNvSpPr>
          <p:nvPr/>
        </p:nvSpPr>
        <p:spPr bwMode="auto">
          <a:xfrm>
            <a:off x="1905000" y="1676400"/>
            <a:ext cx="5638800" cy="461665"/>
          </a:xfrm>
          <a:prstGeom prst="rect">
            <a:avLst/>
          </a:prstGeom>
          <a:noFill/>
          <a:ln w="9525">
            <a:noFill/>
            <a:miter lim="800000"/>
            <a:headEnd/>
            <a:tailEnd/>
          </a:ln>
        </p:spPr>
        <p:txBody>
          <a:bodyPr wrap="square">
            <a:spAutoFit/>
          </a:bodyPr>
          <a:lstStyle/>
          <a:p>
            <a:r>
              <a:rPr lang="en-US" dirty="0"/>
              <a:t>B</a:t>
            </a:r>
            <a:r>
              <a:rPr lang="en-US" dirty="0" smtClean="0"/>
              <a:t>) Cholera </a:t>
            </a:r>
            <a:endParaRPr lang="en-US"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17179" y="2628"/>
            <a:ext cx="7772400" cy="1143000"/>
          </a:xfrm>
        </p:spPr>
        <p:txBody>
          <a:bodyPr/>
          <a:lstStyle/>
          <a:p>
            <a:r>
              <a:rPr lang="en-US" dirty="0" smtClean="0"/>
              <a:t>$300 Question from H4</a:t>
            </a:r>
          </a:p>
        </p:txBody>
      </p:sp>
      <p:pic>
        <p:nvPicPr>
          <p:cNvPr id="3891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8916" name="Text Box 4"/>
          <p:cNvSpPr txBox="1">
            <a:spLocks noChangeArrowheads="1"/>
          </p:cNvSpPr>
          <p:nvPr/>
        </p:nvSpPr>
        <p:spPr bwMode="auto">
          <a:xfrm>
            <a:off x="1889125" y="3317875"/>
            <a:ext cx="3063875" cy="457200"/>
          </a:xfrm>
          <a:prstGeom prst="rect">
            <a:avLst/>
          </a:prstGeom>
          <a:noFill/>
          <a:ln w="9525">
            <a:noFill/>
            <a:miter lim="800000"/>
            <a:headEnd/>
            <a:tailEnd/>
          </a:ln>
        </p:spPr>
        <p:txBody>
          <a:bodyPr>
            <a:spAutoFit/>
          </a:bodyPr>
          <a:lstStyle/>
          <a:p>
            <a:endParaRPr lang="en-US"/>
          </a:p>
        </p:txBody>
      </p:sp>
      <p:sp>
        <p:nvSpPr>
          <p:cNvPr id="38917" name="TextBox 6"/>
          <p:cNvSpPr txBox="1">
            <a:spLocks noChangeArrowheads="1"/>
          </p:cNvSpPr>
          <p:nvPr/>
        </p:nvSpPr>
        <p:spPr bwMode="auto">
          <a:xfrm>
            <a:off x="1295400" y="999879"/>
            <a:ext cx="7543800" cy="5632311"/>
          </a:xfrm>
          <a:prstGeom prst="rect">
            <a:avLst/>
          </a:prstGeom>
          <a:noFill/>
          <a:ln w="9525">
            <a:noFill/>
            <a:miter lim="800000"/>
            <a:headEnd/>
            <a:tailEnd/>
          </a:ln>
        </p:spPr>
        <p:txBody>
          <a:bodyPr wrap="square">
            <a:spAutoFit/>
          </a:bodyPr>
          <a:lstStyle/>
          <a:p>
            <a:r>
              <a:rPr lang="en-US" dirty="0"/>
              <a:t>Which of the following describes German immigrants who settled in the United States during the 1840s and </a:t>
            </a:r>
            <a:r>
              <a:rPr lang="en-US" dirty="0" smtClean="0"/>
              <a:t>1850s?</a:t>
            </a:r>
          </a:p>
          <a:p>
            <a:endParaRPr lang="en-US" dirty="0" smtClean="0"/>
          </a:p>
          <a:p>
            <a:pPr marL="457200" indent="-457200">
              <a:buAutoNum type="alphaUcParenR"/>
            </a:pPr>
            <a:r>
              <a:rPr lang="en-US" dirty="0" smtClean="0"/>
              <a:t>Fewer </a:t>
            </a:r>
            <a:r>
              <a:rPr lang="en-US" dirty="0"/>
              <a:t>Germans immigrated to the United States than did Irish and British </a:t>
            </a:r>
            <a:r>
              <a:rPr lang="en-US" dirty="0" smtClean="0"/>
              <a:t>migrants.</a:t>
            </a:r>
          </a:p>
          <a:p>
            <a:pPr marL="457200" indent="-457200">
              <a:buAutoNum type="alphaUcParenR"/>
            </a:pPr>
            <a:endParaRPr lang="en-US" dirty="0" smtClean="0"/>
          </a:p>
          <a:p>
            <a:pPr marL="457200" indent="-457200">
              <a:buAutoNum type="alphaUcParenR"/>
            </a:pPr>
            <a:r>
              <a:rPr lang="en-US" dirty="0" smtClean="0"/>
              <a:t>Nearly </a:t>
            </a:r>
            <a:r>
              <a:rPr lang="en-US" dirty="0"/>
              <a:t>all Germans were poor and settled in cities because they could not afford more </a:t>
            </a:r>
            <a:r>
              <a:rPr lang="en-US" dirty="0" smtClean="0"/>
              <a:t>travel.</a:t>
            </a:r>
          </a:p>
          <a:p>
            <a:pPr marL="457200" indent="-457200">
              <a:buAutoNum type="alphaUcParenR"/>
            </a:pPr>
            <a:endParaRPr lang="en-US" dirty="0" smtClean="0"/>
          </a:p>
          <a:p>
            <a:pPr marL="457200" indent="-457200">
              <a:buAutoNum type="alphaUcParenR"/>
            </a:pPr>
            <a:r>
              <a:rPr lang="en-US" dirty="0" smtClean="0"/>
              <a:t>Germans </a:t>
            </a:r>
            <a:r>
              <a:rPr lang="en-US" dirty="0"/>
              <a:t>were the second largest immigrant group and many settled in the </a:t>
            </a:r>
            <a:r>
              <a:rPr lang="en-US" dirty="0" smtClean="0"/>
              <a:t>Midwestern states.</a:t>
            </a:r>
          </a:p>
          <a:p>
            <a:pPr marL="457200" indent="-457200">
              <a:buAutoNum type="alphaUcParenR"/>
            </a:pPr>
            <a:endParaRPr lang="en-US" dirty="0" smtClean="0"/>
          </a:p>
          <a:p>
            <a:pPr marL="457200" indent="-457200">
              <a:buAutoNum type="alphaUcParenR"/>
            </a:pPr>
            <a:r>
              <a:rPr lang="en-US" dirty="0" smtClean="0"/>
              <a:t>The </a:t>
            </a:r>
            <a:r>
              <a:rPr lang="en-US" dirty="0"/>
              <a:t>Germans led urban riots against the Irish and black populations of cities.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$300 Answer from H4</a:t>
            </a:r>
          </a:p>
        </p:txBody>
      </p:sp>
      <p:pic>
        <p:nvPicPr>
          <p:cNvPr id="3993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9940" name="Text Box 4"/>
          <p:cNvSpPr txBox="1">
            <a:spLocks noChangeArrowheads="1"/>
          </p:cNvSpPr>
          <p:nvPr/>
        </p:nvSpPr>
        <p:spPr bwMode="auto">
          <a:xfrm>
            <a:off x="1752600" y="1717366"/>
            <a:ext cx="5410200" cy="1200329"/>
          </a:xfrm>
          <a:prstGeom prst="rect">
            <a:avLst/>
          </a:prstGeom>
          <a:noFill/>
          <a:ln w="9525">
            <a:noFill/>
            <a:miter lim="800000"/>
            <a:headEnd/>
            <a:tailEnd/>
          </a:ln>
        </p:spPr>
        <p:txBody>
          <a:bodyPr wrap="square">
            <a:spAutoFit/>
          </a:bodyPr>
          <a:lstStyle/>
          <a:p>
            <a:r>
              <a:rPr lang="en-US" dirty="0" smtClean="0"/>
              <a:t>C) Germans </a:t>
            </a:r>
            <a:r>
              <a:rPr lang="en-US" dirty="0"/>
              <a:t>were the second largest immigrant group and many settled in the Midwestern states</a:t>
            </a:r>
            <a:r>
              <a:rPr lang="en-US" dirty="0" smtClean="0"/>
              <a:t>.</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455" y="3581400"/>
            <a:ext cx="3733800" cy="256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$400 Question from H4</a:t>
            </a:r>
          </a:p>
        </p:txBody>
      </p:sp>
      <p:pic>
        <p:nvPicPr>
          <p:cNvPr id="4096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0964" name="Text Box 4"/>
          <p:cNvSpPr txBox="1">
            <a:spLocks noChangeArrowheads="1"/>
          </p:cNvSpPr>
          <p:nvPr/>
        </p:nvSpPr>
        <p:spPr bwMode="auto">
          <a:xfrm>
            <a:off x="1066800" y="1607845"/>
            <a:ext cx="6930980" cy="1200329"/>
          </a:xfrm>
          <a:prstGeom prst="rect">
            <a:avLst/>
          </a:prstGeom>
          <a:noFill/>
          <a:ln w="9525">
            <a:noFill/>
            <a:miter lim="800000"/>
            <a:headEnd/>
            <a:tailEnd/>
          </a:ln>
        </p:spPr>
        <p:txBody>
          <a:bodyPr wrap="square">
            <a:spAutoFit/>
          </a:bodyPr>
          <a:lstStyle/>
          <a:p>
            <a:r>
              <a:rPr lang="en-US" dirty="0" smtClean="0"/>
              <a:t>What caused the influx of migration from Ireland  to the United States?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$400 Answer from H4</a:t>
            </a:r>
          </a:p>
        </p:txBody>
      </p:sp>
      <p:pic>
        <p:nvPicPr>
          <p:cNvPr id="4198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1988" name="Text Box 4"/>
          <p:cNvSpPr txBox="1">
            <a:spLocks noChangeArrowheads="1"/>
          </p:cNvSpPr>
          <p:nvPr/>
        </p:nvSpPr>
        <p:spPr bwMode="auto">
          <a:xfrm>
            <a:off x="2209800" y="2057400"/>
            <a:ext cx="4953000" cy="1754326"/>
          </a:xfrm>
          <a:prstGeom prst="rect">
            <a:avLst/>
          </a:prstGeom>
          <a:noFill/>
          <a:ln w="9525">
            <a:noFill/>
            <a:miter lim="800000"/>
            <a:headEnd/>
            <a:tailEnd/>
          </a:ln>
        </p:spPr>
        <p:txBody>
          <a:bodyPr wrap="square">
            <a:spAutoFit/>
          </a:bodyPr>
          <a:lstStyle/>
          <a:p>
            <a:r>
              <a:rPr lang="en-US" sz="3600" dirty="0" smtClean="0"/>
              <a:t>Severe overpopulation and the blight that took ou</a:t>
            </a:r>
            <a:r>
              <a:rPr lang="en-US" sz="3600" dirty="0" smtClean="0"/>
              <a:t>t the potato crop</a:t>
            </a:r>
            <a:endParaRPr lang="en-US" sz="3600" i="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95326" y="228600"/>
            <a:ext cx="7772400" cy="1143000"/>
          </a:xfrm>
        </p:spPr>
        <p:txBody>
          <a:bodyPr/>
          <a:lstStyle/>
          <a:p>
            <a:r>
              <a:rPr lang="en-US" dirty="0" smtClean="0"/>
              <a:t>$200 Question from H1</a:t>
            </a:r>
          </a:p>
        </p:txBody>
      </p:sp>
      <p:pic>
        <p:nvPicPr>
          <p:cNvPr id="614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6148" name="Text Box 4"/>
          <p:cNvSpPr txBox="1">
            <a:spLocks noChangeArrowheads="1"/>
          </p:cNvSpPr>
          <p:nvPr/>
        </p:nvSpPr>
        <p:spPr bwMode="auto">
          <a:xfrm>
            <a:off x="381000" y="1523999"/>
            <a:ext cx="8401052" cy="1200329"/>
          </a:xfrm>
          <a:prstGeom prst="rect">
            <a:avLst/>
          </a:prstGeom>
          <a:noFill/>
          <a:ln w="9525">
            <a:noFill/>
            <a:miter lim="800000"/>
            <a:headEnd/>
            <a:tailEnd/>
          </a:ln>
        </p:spPr>
        <p:txBody>
          <a:bodyPr wrap="square">
            <a:spAutoFit/>
          </a:bodyPr>
          <a:lstStyle/>
          <a:p>
            <a:r>
              <a:rPr lang="en-US" dirty="0"/>
              <a:t>In the first half of the nineteenth century, American manufacturers’ main advantage over the British mills was that they had access to which of the following?</a:t>
            </a:r>
          </a:p>
        </p:txBody>
      </p:sp>
      <p:sp>
        <p:nvSpPr>
          <p:cNvPr id="2" name="Rectangle 1"/>
          <p:cNvSpPr/>
          <p:nvPr/>
        </p:nvSpPr>
        <p:spPr>
          <a:xfrm>
            <a:off x="228600" y="3733800"/>
            <a:ext cx="8686800" cy="830997"/>
          </a:xfrm>
          <a:prstGeom prst="rect">
            <a:avLst/>
          </a:prstGeom>
        </p:spPr>
        <p:txBody>
          <a:bodyPr wrap="square">
            <a:spAutoFit/>
          </a:bodyPr>
          <a:lstStyle/>
          <a:p>
            <a:r>
              <a:rPr lang="en-US" dirty="0" smtClean="0"/>
              <a:t>a</a:t>
            </a:r>
            <a:r>
              <a:rPr lang="en-US" dirty="0"/>
              <a:t>.	Cheaper shipping	c.	More natural resources</a:t>
            </a:r>
          </a:p>
          <a:p>
            <a:r>
              <a:rPr lang="en-US" dirty="0"/>
              <a:t>b.	Lower interest rates	d.	A ready supply of cheap labor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25062" y="381000"/>
            <a:ext cx="7772400" cy="1143000"/>
          </a:xfrm>
        </p:spPr>
        <p:txBody>
          <a:bodyPr/>
          <a:lstStyle/>
          <a:p>
            <a:r>
              <a:rPr lang="en-US" dirty="0" smtClean="0"/>
              <a:t>$500 Question from H4</a:t>
            </a:r>
          </a:p>
        </p:txBody>
      </p:sp>
      <p:pic>
        <p:nvPicPr>
          <p:cNvPr id="4301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3012" name="Text Box 4"/>
          <p:cNvSpPr txBox="1">
            <a:spLocks noChangeArrowheads="1"/>
          </p:cNvSpPr>
          <p:nvPr/>
        </p:nvSpPr>
        <p:spPr bwMode="auto">
          <a:xfrm>
            <a:off x="838200" y="1997645"/>
            <a:ext cx="7924800" cy="1200329"/>
          </a:xfrm>
          <a:prstGeom prst="rect">
            <a:avLst/>
          </a:prstGeom>
          <a:noFill/>
          <a:ln w="9525">
            <a:noFill/>
            <a:miter lim="800000"/>
            <a:headEnd/>
            <a:tailEnd/>
          </a:ln>
        </p:spPr>
        <p:txBody>
          <a:bodyPr wrap="square">
            <a:spAutoFit/>
          </a:bodyPr>
          <a:lstStyle/>
          <a:p>
            <a:r>
              <a:rPr lang="en-US" dirty="0" smtClean="0"/>
              <a:t>Why were some reasons that Catholics were seen as a threat to American republicanism?  </a:t>
            </a:r>
            <a:r>
              <a:rPr lang="en-US" dirty="0"/>
              <a:t/>
            </a:r>
            <a:br>
              <a:rPr lang="en-US" dirty="0"/>
            </a:br>
            <a:endParaRPr lang="en-US" dirty="0"/>
          </a:p>
        </p:txBody>
      </p:sp>
      <p:sp>
        <p:nvSpPr>
          <p:cNvPr id="43014" name="AutoShape 6" descr="https://encrypted-tbn1.gstatic.com/images?q=tbn:ANd9GcT1UCftqRwqn6jZIjquDbM3UcNqCOh2iXROrBkEO8jglpfMHTvc"/>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$500 Answer from H4</a:t>
            </a:r>
          </a:p>
        </p:txBody>
      </p:sp>
      <p:pic>
        <p:nvPicPr>
          <p:cNvPr id="4403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4036" name="Text Box 4"/>
          <p:cNvSpPr txBox="1">
            <a:spLocks noChangeArrowheads="1"/>
          </p:cNvSpPr>
          <p:nvPr/>
        </p:nvSpPr>
        <p:spPr bwMode="auto">
          <a:xfrm>
            <a:off x="1676400" y="2209800"/>
            <a:ext cx="5791200" cy="2677656"/>
          </a:xfrm>
          <a:prstGeom prst="rect">
            <a:avLst/>
          </a:prstGeom>
          <a:noFill/>
          <a:ln w="9525">
            <a:noFill/>
            <a:miter lim="800000"/>
            <a:headEnd/>
            <a:tailEnd/>
          </a:ln>
        </p:spPr>
        <p:txBody>
          <a:bodyPr wrap="square">
            <a:spAutoFit/>
          </a:bodyPr>
          <a:lstStyle/>
          <a:p>
            <a:r>
              <a:rPr lang="en-US" dirty="0" smtClean="0"/>
              <a:t>Accepted answers: </a:t>
            </a:r>
          </a:p>
          <a:p>
            <a:endParaRPr lang="en-US" dirty="0"/>
          </a:p>
          <a:p>
            <a:pPr marL="342900" indent="-342900">
              <a:buFont typeface="Arial" panose="020B0604020202020204" pitchFamily="34" charset="0"/>
              <a:buChar char="•"/>
            </a:pPr>
            <a:r>
              <a:rPr lang="en-US" dirty="0"/>
              <a:t>A</a:t>
            </a:r>
            <a:r>
              <a:rPr lang="en-US" dirty="0" smtClean="0"/>
              <a:t>llegiance to the Pope</a:t>
            </a:r>
          </a:p>
          <a:p>
            <a:pPr marL="342900" indent="-342900">
              <a:buFont typeface="Arial" panose="020B0604020202020204" pitchFamily="34" charset="0"/>
              <a:buChar char="•"/>
            </a:pPr>
            <a:r>
              <a:rPr lang="en-US" dirty="0" smtClean="0"/>
              <a:t>Unemployment of Protestants</a:t>
            </a:r>
          </a:p>
          <a:p>
            <a:pPr marL="342900" indent="-342900">
              <a:buFont typeface="Arial" panose="020B0604020202020204" pitchFamily="34" charset="0"/>
              <a:buChar char="•"/>
            </a:pPr>
            <a:r>
              <a:rPr lang="en-US" dirty="0" smtClean="0"/>
              <a:t>Seen as uncivilized due to alcoholism (stereotypes of the Irish)  </a:t>
            </a:r>
            <a:endParaRPr lang="en-US" dirty="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$100 Question from H5</a:t>
            </a:r>
          </a:p>
        </p:txBody>
      </p:sp>
      <p:pic>
        <p:nvPicPr>
          <p:cNvPr id="4505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 name="TextBox 3"/>
          <p:cNvSpPr txBox="1"/>
          <p:nvPr/>
        </p:nvSpPr>
        <p:spPr>
          <a:xfrm>
            <a:off x="609600" y="1676400"/>
            <a:ext cx="7391400" cy="3416320"/>
          </a:xfrm>
          <a:prstGeom prst="rect">
            <a:avLst/>
          </a:prstGeom>
          <a:noFill/>
        </p:spPr>
        <p:txBody>
          <a:bodyPr wrap="square" rtlCol="0">
            <a:spAutoFit/>
          </a:bodyPr>
          <a:lstStyle/>
          <a:p>
            <a:r>
              <a:rPr lang="en-US" dirty="0"/>
              <a:t>Who was the English immigrant who secretly brought the design of the most advanced British machinery for spinning cotton to America in 1789</a:t>
            </a:r>
            <a:r>
              <a:rPr lang="en-US" dirty="0" smtClean="0"/>
              <a:t>?</a:t>
            </a:r>
          </a:p>
          <a:p>
            <a:endParaRPr lang="en-US" dirty="0"/>
          </a:p>
          <a:p>
            <a:endParaRPr lang="en-US" dirty="0"/>
          </a:p>
          <a:p>
            <a:pPr marL="457200" indent="-457200">
              <a:buAutoNum type="alphaUcParenR"/>
            </a:pPr>
            <a:r>
              <a:rPr lang="en-US" dirty="0" smtClean="0"/>
              <a:t>Francis </a:t>
            </a:r>
            <a:r>
              <a:rPr lang="en-US" dirty="0"/>
              <a:t>Cabot Lowell		</a:t>
            </a:r>
            <a:endParaRPr lang="en-US" dirty="0" smtClean="0"/>
          </a:p>
          <a:p>
            <a:pPr marL="457200" indent="-457200">
              <a:buAutoNum type="alphaUcParenR"/>
            </a:pPr>
            <a:r>
              <a:rPr lang="en-US" dirty="0" smtClean="0"/>
              <a:t>Paul Moody</a:t>
            </a:r>
          </a:p>
          <a:p>
            <a:pPr marL="457200" indent="-457200">
              <a:buAutoNum type="alphaUcParenR"/>
            </a:pPr>
            <a:r>
              <a:rPr lang="en-US" dirty="0" smtClean="0"/>
              <a:t>Samuel </a:t>
            </a:r>
            <a:r>
              <a:rPr lang="en-US" dirty="0"/>
              <a:t>Slater	</a:t>
            </a:r>
            <a:endParaRPr lang="en-US" dirty="0" smtClean="0"/>
          </a:p>
          <a:p>
            <a:pPr marL="457200" indent="-457200">
              <a:buAutoNum type="alphaUcParenR"/>
            </a:pPr>
            <a:r>
              <a:rPr lang="en-US" dirty="0" smtClean="0"/>
              <a:t>Eli </a:t>
            </a:r>
            <a:r>
              <a:rPr lang="en-US" dirty="0"/>
              <a:t>Whitney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$100 Answer from H5</a:t>
            </a:r>
          </a:p>
        </p:txBody>
      </p:sp>
      <p:pic>
        <p:nvPicPr>
          <p:cNvPr id="4608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6084" name="Text Box 4"/>
          <p:cNvSpPr txBox="1">
            <a:spLocks noChangeArrowheads="1"/>
          </p:cNvSpPr>
          <p:nvPr/>
        </p:nvSpPr>
        <p:spPr bwMode="auto">
          <a:xfrm>
            <a:off x="1981200" y="2057398"/>
            <a:ext cx="5715000" cy="461665"/>
          </a:xfrm>
          <a:prstGeom prst="rect">
            <a:avLst/>
          </a:prstGeom>
          <a:noFill/>
          <a:ln w="9525">
            <a:noFill/>
            <a:miter lim="800000"/>
            <a:headEnd/>
            <a:tailEnd/>
          </a:ln>
        </p:spPr>
        <p:txBody>
          <a:bodyPr wrap="square">
            <a:spAutoFit/>
          </a:bodyPr>
          <a:lstStyle/>
          <a:p>
            <a:r>
              <a:rPr lang="en-US" dirty="0" smtClean="0"/>
              <a:t>C) Sam Slater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77917" y="0"/>
            <a:ext cx="7772400" cy="1143000"/>
          </a:xfrm>
        </p:spPr>
        <p:txBody>
          <a:bodyPr/>
          <a:lstStyle/>
          <a:p>
            <a:r>
              <a:rPr lang="en-US" dirty="0" smtClean="0"/>
              <a:t>$200 Question from H5</a:t>
            </a:r>
          </a:p>
        </p:txBody>
      </p:sp>
      <p:pic>
        <p:nvPicPr>
          <p:cNvPr id="4710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7108" name="Text Box 4"/>
          <p:cNvSpPr txBox="1">
            <a:spLocks noChangeArrowheads="1"/>
          </p:cNvSpPr>
          <p:nvPr/>
        </p:nvSpPr>
        <p:spPr bwMode="auto">
          <a:xfrm>
            <a:off x="381000" y="1006518"/>
            <a:ext cx="8763000" cy="4893647"/>
          </a:xfrm>
          <a:prstGeom prst="rect">
            <a:avLst/>
          </a:prstGeom>
          <a:noFill/>
          <a:ln w="9525">
            <a:noFill/>
            <a:miter lim="800000"/>
            <a:headEnd/>
            <a:tailEnd/>
          </a:ln>
        </p:spPr>
        <p:txBody>
          <a:bodyPr wrap="square">
            <a:spAutoFit/>
          </a:bodyPr>
          <a:lstStyle/>
          <a:p>
            <a:r>
              <a:rPr lang="en-US" dirty="0"/>
              <a:t>How did Thomas Jefferson respond to the development of American manufacturing by the 1820s</a:t>
            </a:r>
            <a:r>
              <a:rPr lang="en-US" dirty="0" smtClean="0"/>
              <a:t>?</a:t>
            </a:r>
            <a:endParaRPr lang="en-US" dirty="0"/>
          </a:p>
          <a:p>
            <a:pPr marL="457200" indent="-457200">
              <a:buAutoNum type="alphaUcParenR"/>
            </a:pPr>
            <a:r>
              <a:rPr lang="en-US" dirty="0" smtClean="0"/>
              <a:t>Jefferson </a:t>
            </a:r>
            <a:r>
              <a:rPr lang="en-US" dirty="0"/>
              <a:t>took a theoretical interest in industrial machinery but was indifferent to its practical </a:t>
            </a:r>
            <a:r>
              <a:rPr lang="en-US" dirty="0" smtClean="0"/>
              <a:t>application.</a:t>
            </a:r>
          </a:p>
          <a:p>
            <a:pPr marL="457200" indent="-457200">
              <a:buAutoNum type="alphaUcParenR"/>
            </a:pPr>
            <a:endParaRPr lang="en-US" dirty="0" smtClean="0"/>
          </a:p>
          <a:p>
            <a:pPr marL="457200" indent="-457200">
              <a:buAutoNum type="alphaUcParenR"/>
            </a:pPr>
            <a:r>
              <a:rPr lang="en-US" dirty="0" smtClean="0"/>
              <a:t>He </a:t>
            </a:r>
            <a:r>
              <a:rPr lang="en-US" dirty="0"/>
              <a:t>continued to warn against the danger of encouraging industrialization at the expense of wholesome rural </a:t>
            </a:r>
            <a:r>
              <a:rPr lang="en-US" dirty="0" smtClean="0"/>
              <a:t>life.</a:t>
            </a:r>
          </a:p>
          <a:p>
            <a:pPr marL="457200" indent="-457200">
              <a:buAutoNum type="alphaUcParenR"/>
            </a:pPr>
            <a:endParaRPr lang="en-US" dirty="0" smtClean="0"/>
          </a:p>
          <a:p>
            <a:pPr marL="457200" indent="-457200">
              <a:buAutoNum type="alphaUcParenR"/>
            </a:pPr>
            <a:r>
              <a:rPr lang="en-US" dirty="0" smtClean="0"/>
              <a:t>He </a:t>
            </a:r>
            <a:r>
              <a:rPr lang="en-US" dirty="0"/>
              <a:t>praised industrialization and expressed pride in American progress in </a:t>
            </a:r>
            <a:r>
              <a:rPr lang="en-US" dirty="0" smtClean="0"/>
              <a:t>manufacturing.</a:t>
            </a:r>
          </a:p>
          <a:p>
            <a:pPr marL="457200" indent="-457200">
              <a:buAutoNum type="alphaUcParenR"/>
            </a:pPr>
            <a:endParaRPr lang="en-US" dirty="0" smtClean="0"/>
          </a:p>
          <a:p>
            <a:pPr marL="457200" indent="-457200">
              <a:buAutoNum type="alphaUcParenR"/>
            </a:pPr>
            <a:r>
              <a:rPr lang="en-US" dirty="0" smtClean="0"/>
              <a:t>Jefferson </a:t>
            </a:r>
            <a:r>
              <a:rPr lang="en-US" dirty="0"/>
              <a:t>enthusiastically supported industrialization from the time of his presidency until his death.</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$200 Answer from H5</a:t>
            </a:r>
          </a:p>
        </p:txBody>
      </p:sp>
      <p:pic>
        <p:nvPicPr>
          <p:cNvPr id="4813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 name="TextBox 2"/>
          <p:cNvSpPr txBox="1"/>
          <p:nvPr/>
        </p:nvSpPr>
        <p:spPr>
          <a:xfrm>
            <a:off x="1600200" y="1828800"/>
            <a:ext cx="5715000" cy="1200329"/>
          </a:xfrm>
          <a:prstGeom prst="rect">
            <a:avLst/>
          </a:prstGeom>
          <a:noFill/>
        </p:spPr>
        <p:txBody>
          <a:bodyPr wrap="square" rtlCol="0">
            <a:spAutoFit/>
          </a:bodyPr>
          <a:lstStyle/>
          <a:p>
            <a:r>
              <a:rPr lang="en-US" dirty="0" smtClean="0"/>
              <a:t>C) He </a:t>
            </a:r>
            <a:r>
              <a:rPr lang="en-US" dirty="0"/>
              <a:t>praised industrialization and expressed pride in American progress in manufacturing.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43567"/>
            <a:ext cx="347662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52400"/>
            <a:ext cx="7772400" cy="1143000"/>
          </a:xfrm>
        </p:spPr>
        <p:txBody>
          <a:bodyPr/>
          <a:lstStyle/>
          <a:p>
            <a:r>
              <a:rPr lang="en-US" dirty="0" smtClean="0"/>
              <a:t>$300 Question from H5</a:t>
            </a:r>
          </a:p>
        </p:txBody>
      </p:sp>
      <p:pic>
        <p:nvPicPr>
          <p:cNvPr id="4915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9156" name="Text Box 4"/>
          <p:cNvSpPr txBox="1">
            <a:spLocks noChangeArrowheads="1"/>
          </p:cNvSpPr>
          <p:nvPr/>
        </p:nvSpPr>
        <p:spPr bwMode="auto">
          <a:xfrm>
            <a:off x="228600" y="1460938"/>
            <a:ext cx="8686800" cy="4154984"/>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For which of the following reasons did New York’s state government fund the building of the Erie Canal in 1817</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pPr marL="457200" indent="-457200">
              <a:buAutoNum type="alphaUcParen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state was required to provide publicly funded jobs to the state’s unemployed workers.</a:t>
            </a:r>
          </a:p>
          <a:p>
            <a:pPr marL="457200" indent="-457200">
              <a:buAutoNum type="alphaUcParenR"/>
            </a:pPr>
            <a:r>
              <a:rPr lang="en-US" dirty="0" smtClean="0">
                <a:latin typeface="Times New Roman" pitchFamily="18" charset="0"/>
                <a:cs typeface="Times New Roman" pitchFamily="18" charset="0"/>
              </a:rPr>
              <a:t>New </a:t>
            </a:r>
            <a:r>
              <a:rPr lang="en-US" dirty="0">
                <a:latin typeface="Times New Roman" pitchFamily="18" charset="0"/>
                <a:cs typeface="Times New Roman" pitchFamily="18" charset="0"/>
              </a:rPr>
              <a:t>Yorkers sought to link the Hudson River with the Great Lakes.</a:t>
            </a:r>
          </a:p>
          <a:p>
            <a:pPr marL="457200" indent="-457200">
              <a:buAutoNum type="alphaUcParenR"/>
            </a:pPr>
            <a:r>
              <a:rPr lang="en-US" dirty="0" smtClean="0">
                <a:latin typeface="Times New Roman" pitchFamily="18" charset="0"/>
                <a:cs typeface="Times New Roman" pitchFamily="18" charset="0"/>
              </a:rPr>
              <a:t>New </a:t>
            </a:r>
            <a:r>
              <a:rPr lang="en-US" dirty="0">
                <a:latin typeface="Times New Roman" pitchFamily="18" charset="0"/>
                <a:cs typeface="Times New Roman" pitchFamily="18" charset="0"/>
              </a:rPr>
              <a:t>York City needed to increase its supply of fresh drinking water.</a:t>
            </a:r>
          </a:p>
          <a:p>
            <a:pPr marL="457200" indent="-457200">
              <a:buAutoNum type="alphaUcParen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governor wanted to display the states’ wealth to the rest of the world.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$300 Answer from H5</a:t>
            </a:r>
          </a:p>
        </p:txBody>
      </p:sp>
      <p:pic>
        <p:nvPicPr>
          <p:cNvPr id="5017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7" name="TextBox 6"/>
          <p:cNvSpPr txBox="1"/>
          <p:nvPr/>
        </p:nvSpPr>
        <p:spPr>
          <a:xfrm>
            <a:off x="2057400" y="2362200"/>
            <a:ext cx="4953000" cy="830997"/>
          </a:xfrm>
          <a:prstGeom prst="rect">
            <a:avLst/>
          </a:prstGeom>
          <a:noFill/>
        </p:spPr>
        <p:txBody>
          <a:bodyPr wrap="square" rtlCol="0">
            <a:spAutoFit/>
          </a:bodyPr>
          <a:lstStyle/>
          <a:p>
            <a:r>
              <a:rPr lang="en-US" dirty="0" smtClean="0">
                <a:latin typeface="Times New Roman" pitchFamily="18" charset="0"/>
                <a:cs typeface="Times New Roman" pitchFamily="18" charset="0"/>
              </a:rPr>
              <a:t>B) New </a:t>
            </a:r>
            <a:r>
              <a:rPr lang="en-US" dirty="0">
                <a:latin typeface="Times New Roman" pitchFamily="18" charset="0"/>
                <a:cs typeface="Times New Roman" pitchFamily="18" charset="0"/>
              </a:rPr>
              <a:t>Yorkers sought to link the Hudson River with the Great Lakes.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228600"/>
            <a:ext cx="7772400" cy="1143000"/>
          </a:xfrm>
        </p:spPr>
        <p:txBody>
          <a:bodyPr/>
          <a:lstStyle/>
          <a:p>
            <a:r>
              <a:rPr lang="en-US" dirty="0" smtClean="0"/>
              <a:t>$400 Question from H5</a:t>
            </a:r>
          </a:p>
        </p:txBody>
      </p:sp>
      <p:pic>
        <p:nvPicPr>
          <p:cNvPr id="5120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1066800" y="1371600"/>
            <a:ext cx="7543800" cy="3785652"/>
          </a:xfrm>
          <a:prstGeom prst="rect">
            <a:avLst/>
          </a:prstGeom>
          <a:noFill/>
        </p:spPr>
        <p:txBody>
          <a:bodyPr wrap="square" rtlCol="0">
            <a:spAutoFit/>
          </a:bodyPr>
          <a:lstStyle/>
          <a:p>
            <a:r>
              <a:rPr lang="en-US" dirty="0"/>
              <a:t>Which of the following factors explained the rapid growth of western cities such as Pittsburgh, Cincinnati, and New Orleans?</a:t>
            </a:r>
          </a:p>
          <a:p>
            <a:pPr marL="457200" indent="-457200">
              <a:buAutoNum type="alphaUcParenR"/>
            </a:pPr>
            <a:r>
              <a:rPr lang="en-US" dirty="0" smtClean="0"/>
              <a:t>Their </a:t>
            </a:r>
            <a:r>
              <a:rPr lang="en-US" dirty="0"/>
              <a:t>role in transportation </a:t>
            </a:r>
            <a:r>
              <a:rPr lang="en-US" dirty="0" smtClean="0"/>
              <a:t>networks</a:t>
            </a:r>
          </a:p>
          <a:p>
            <a:pPr marL="457200" indent="-457200">
              <a:buAutoNum type="alphaUcParenR"/>
            </a:pPr>
            <a:endParaRPr lang="en-US" dirty="0" smtClean="0"/>
          </a:p>
          <a:p>
            <a:r>
              <a:rPr lang="en-US" dirty="0" smtClean="0"/>
              <a:t>B) Proximity </a:t>
            </a:r>
            <a:r>
              <a:rPr lang="en-US" dirty="0"/>
              <a:t>to abundant coal </a:t>
            </a:r>
            <a:r>
              <a:rPr lang="en-US" dirty="0" smtClean="0"/>
              <a:t>supplies</a:t>
            </a:r>
          </a:p>
          <a:p>
            <a:endParaRPr lang="en-US" dirty="0" smtClean="0"/>
          </a:p>
          <a:p>
            <a:r>
              <a:rPr lang="en-US" dirty="0" smtClean="0"/>
              <a:t>C) Their </a:t>
            </a:r>
            <a:r>
              <a:rPr lang="en-US" dirty="0"/>
              <a:t>location on the fall </a:t>
            </a:r>
            <a:r>
              <a:rPr lang="en-US" dirty="0" smtClean="0"/>
              <a:t>line</a:t>
            </a:r>
          </a:p>
          <a:p>
            <a:endParaRPr lang="en-US" dirty="0" smtClean="0"/>
          </a:p>
          <a:p>
            <a:r>
              <a:rPr lang="en-US" dirty="0" smtClean="0"/>
              <a:t>D) Proximity </a:t>
            </a:r>
            <a:r>
              <a:rPr lang="en-US" dirty="0"/>
              <a:t>to major American banks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$400 Answer from H5</a:t>
            </a:r>
          </a:p>
        </p:txBody>
      </p:sp>
      <p:pic>
        <p:nvPicPr>
          <p:cNvPr id="5222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1600200" y="2211647"/>
            <a:ext cx="6248400" cy="461665"/>
          </a:xfrm>
          <a:prstGeom prst="rect">
            <a:avLst/>
          </a:prstGeom>
          <a:noFill/>
        </p:spPr>
        <p:txBody>
          <a:bodyPr wrap="square" rtlCol="0">
            <a:spAutoFit/>
          </a:bodyPr>
          <a:lstStyle/>
          <a:p>
            <a:r>
              <a:rPr lang="en-US" dirty="0" smtClean="0"/>
              <a:t>A) Their </a:t>
            </a:r>
            <a:r>
              <a:rPr lang="en-US" dirty="0"/>
              <a:t>role in transportation networks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$200 Answer from H1</a:t>
            </a:r>
          </a:p>
        </p:txBody>
      </p:sp>
      <p:pic>
        <p:nvPicPr>
          <p:cNvPr id="717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7172" name="Text Box 4"/>
          <p:cNvSpPr txBox="1">
            <a:spLocks noChangeArrowheads="1"/>
          </p:cNvSpPr>
          <p:nvPr/>
        </p:nvSpPr>
        <p:spPr bwMode="auto">
          <a:xfrm>
            <a:off x="685800" y="2667000"/>
            <a:ext cx="8229600" cy="2677656"/>
          </a:xfrm>
          <a:prstGeom prst="rect">
            <a:avLst/>
          </a:prstGeom>
          <a:noFill/>
          <a:ln w="9525">
            <a:noFill/>
            <a:miter lim="800000"/>
            <a:headEnd/>
            <a:tailEnd/>
          </a:ln>
        </p:spPr>
        <p:txBody>
          <a:bodyPr wrap="square">
            <a:spAutoFit/>
          </a:bodyPr>
          <a:lstStyle/>
          <a:p>
            <a:r>
              <a:rPr lang="en-US" dirty="0" smtClean="0"/>
              <a:t>Answer: </a:t>
            </a:r>
            <a:r>
              <a:rPr lang="en-US" dirty="0" smtClean="0"/>
              <a:t>C) More Natural Resources</a:t>
            </a:r>
          </a:p>
          <a:p>
            <a:endParaRPr lang="en-US" dirty="0"/>
          </a:p>
          <a:p>
            <a:endParaRPr lang="en-US" dirty="0" smtClean="0"/>
          </a:p>
          <a:p>
            <a:r>
              <a:rPr lang="en-US" u="sng" dirty="0" smtClean="0"/>
              <a:t>Remember</a:t>
            </a:r>
            <a:r>
              <a:rPr lang="en-US" dirty="0" smtClean="0"/>
              <a:t>: that an abundance of natural resources made it extremely important for manufactures to make money and produce important products. </a:t>
            </a:r>
            <a:r>
              <a:rPr lang="en-US" dirty="0" smtClean="0"/>
              <a:t> </a:t>
            </a:r>
            <a:endParaRPr lang="en-US" dirty="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$500 Question from H5</a:t>
            </a:r>
          </a:p>
        </p:txBody>
      </p:sp>
      <p:pic>
        <p:nvPicPr>
          <p:cNvPr id="5325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53252" name="Text Box 4"/>
          <p:cNvSpPr txBox="1">
            <a:spLocks noChangeArrowheads="1"/>
          </p:cNvSpPr>
          <p:nvPr/>
        </p:nvSpPr>
        <p:spPr bwMode="auto">
          <a:xfrm>
            <a:off x="1066800" y="1752600"/>
            <a:ext cx="6781800" cy="4154984"/>
          </a:xfrm>
          <a:prstGeom prst="rect">
            <a:avLst/>
          </a:prstGeom>
          <a:noFill/>
          <a:ln w="9525">
            <a:noFill/>
            <a:miter lim="800000"/>
            <a:headEnd/>
            <a:tailEnd/>
          </a:ln>
        </p:spPr>
        <p:txBody>
          <a:bodyPr wrap="square">
            <a:spAutoFit/>
          </a:bodyPr>
          <a:lstStyle/>
          <a:p>
            <a:r>
              <a:rPr lang="en-US" dirty="0"/>
              <a:t>A system of labor using young women recruited from farm families to work in factories in Lowell, Chicopee, and other sites in Massachusetts and New Hampshire. The women lived in company boardinghouses with strict rules and curfews and were often required to attend church</a:t>
            </a:r>
            <a:r>
              <a:rPr lang="en-US" dirty="0" smtClean="0"/>
              <a:t>.</a:t>
            </a:r>
          </a:p>
          <a:p>
            <a:endParaRPr lang="en-US" dirty="0"/>
          </a:p>
          <a:p>
            <a:pPr marL="457200" indent="-457200">
              <a:buAutoNum type="alphaUcParenR"/>
            </a:pPr>
            <a:r>
              <a:rPr lang="en-US" dirty="0" smtClean="0"/>
              <a:t>Mineral-based economy </a:t>
            </a:r>
          </a:p>
          <a:p>
            <a:pPr marL="457200" indent="-457200">
              <a:buAutoNum type="alphaUcParenR"/>
            </a:pPr>
            <a:r>
              <a:rPr lang="en-US" dirty="0" smtClean="0"/>
              <a:t>The Boston Class System</a:t>
            </a:r>
          </a:p>
          <a:p>
            <a:pPr marL="457200" indent="-457200">
              <a:buAutoNum type="alphaUcParenR"/>
            </a:pPr>
            <a:r>
              <a:rPr lang="en-US" dirty="0" smtClean="0"/>
              <a:t>Waltham-Lowell System </a:t>
            </a:r>
          </a:p>
          <a:p>
            <a:pPr marL="457200" indent="-457200">
              <a:buAutoNum type="alphaUcParenR"/>
            </a:pPr>
            <a:r>
              <a:rPr lang="en-US" dirty="0" smtClean="0"/>
              <a:t>Sabbatarian movement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$500 Answer from H5</a:t>
            </a:r>
          </a:p>
        </p:txBody>
      </p:sp>
      <p:pic>
        <p:nvPicPr>
          <p:cNvPr id="5427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54276" name="Text Box 4"/>
          <p:cNvSpPr txBox="1">
            <a:spLocks noChangeArrowheads="1"/>
          </p:cNvSpPr>
          <p:nvPr/>
        </p:nvSpPr>
        <p:spPr bwMode="auto">
          <a:xfrm>
            <a:off x="1905000" y="1981200"/>
            <a:ext cx="5461303" cy="1200329"/>
          </a:xfrm>
          <a:prstGeom prst="rect">
            <a:avLst/>
          </a:prstGeom>
          <a:noFill/>
          <a:ln w="9525">
            <a:noFill/>
            <a:miter lim="800000"/>
            <a:headEnd/>
            <a:tailEnd/>
          </a:ln>
        </p:spPr>
        <p:txBody>
          <a:bodyPr wrap="none">
            <a:spAutoFit/>
          </a:bodyPr>
          <a:lstStyle/>
          <a:p>
            <a:r>
              <a:rPr lang="en-US" sz="3600" dirty="0" smtClean="0"/>
              <a:t>C) Waltham-Lowell </a:t>
            </a:r>
            <a:r>
              <a:rPr lang="en-US" sz="3600" dirty="0"/>
              <a:t>System </a:t>
            </a:r>
          </a:p>
          <a:p>
            <a:endParaRPr lang="en-US" sz="3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5400" smtClean="0"/>
              <a:t>Final Jeopardy</a:t>
            </a:r>
            <a:endParaRPr lang="en-US" smtClean="0"/>
          </a:p>
        </p:txBody>
      </p:sp>
      <p:pic>
        <p:nvPicPr>
          <p:cNvPr id="59396" name="final_Q.wav">
            <a:hlinkClick r:id="" action="ppaction://media"/>
          </p:cNvPr>
          <p:cNvPicPr>
            <a:picLocks noRot="1" noChangeAspect="1" noChangeArrowheads="1"/>
          </p:cNvPicPr>
          <p:nvPr>
            <a:audioFile r:link="rId1"/>
          </p:nvPr>
        </p:nvPicPr>
        <p:blipFill>
          <a:blip r:embed="rId3" cstate="print"/>
          <a:srcRect/>
          <a:stretch>
            <a:fillRect/>
          </a:stretch>
        </p:blipFill>
        <p:spPr bwMode="auto">
          <a:xfrm>
            <a:off x="7467600" y="5867400"/>
            <a:ext cx="304800" cy="304800"/>
          </a:xfrm>
          <a:prstGeom prst="rect">
            <a:avLst/>
          </a:prstGeom>
          <a:noFill/>
          <a:ln w="9525">
            <a:noFill/>
            <a:miter lim="800000"/>
            <a:headEnd/>
            <a:tailEnd/>
          </a:ln>
        </p:spPr>
      </p:pic>
      <p:pic>
        <p:nvPicPr>
          <p:cNvPr id="55301" name="Picture 5" descr="m_button">
            <a:hlinkClick r:id="rId4" action="ppaction://hlinksldjump"/>
          </p:cNvPr>
          <p:cNvPicPr>
            <a:picLocks noChangeAspect="1" noChangeArrowheads="1"/>
          </p:cNvPicPr>
          <p:nvPr/>
        </p:nvPicPr>
        <p:blipFill>
          <a:blip r:embed="rId5"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317938" y="1676400"/>
            <a:ext cx="3810000" cy="1569660"/>
          </a:xfrm>
          <a:prstGeom prst="rect">
            <a:avLst/>
          </a:prstGeom>
          <a:noFill/>
        </p:spPr>
        <p:txBody>
          <a:bodyPr wrap="square" rtlCol="0">
            <a:spAutoFit/>
          </a:bodyPr>
          <a:lstStyle/>
          <a:p>
            <a:r>
              <a:rPr lang="en-US" sz="4800" dirty="0" smtClean="0"/>
              <a:t>American Geography </a:t>
            </a:r>
            <a:endParaRPr lang="en-US" sz="4800" dirty="0"/>
          </a:p>
        </p:txBody>
      </p:sp>
      <p:sp>
        <p:nvSpPr>
          <p:cNvPr id="3" name="TextBox 2"/>
          <p:cNvSpPr txBox="1"/>
          <p:nvPr/>
        </p:nvSpPr>
        <p:spPr>
          <a:xfrm>
            <a:off x="4419600" y="1861065"/>
            <a:ext cx="3505200" cy="1200329"/>
          </a:xfrm>
          <a:prstGeom prst="rect">
            <a:avLst/>
          </a:prstGeom>
          <a:noFill/>
        </p:spPr>
        <p:txBody>
          <a:bodyPr wrap="square" rtlCol="0">
            <a:spAutoFit/>
          </a:bodyPr>
          <a:lstStyle/>
          <a:p>
            <a:r>
              <a:rPr lang="en-US" dirty="0" smtClean="0"/>
              <a:t>Which letter on the map on the next slide depicts the James River Canal?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939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9396"/>
                                        </p:tgtEl>
                                      </p:cBhvr>
                                    </p:cmd>
                                  </p:childTnLst>
                                </p:cTn>
                              </p:par>
                            </p:childTnLst>
                          </p:cTn>
                        </p:par>
                      </p:childTnLst>
                    </p:cTn>
                  </p:par>
                </p:childTnLst>
              </p:cTn>
              <p:nextCondLst>
                <p:cond evt="onClick" delay="0">
                  <p:tgtEl>
                    <p:spTgt spid="5939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9396"/>
                </p:tgtEl>
              </p:cMediaNode>
            </p:audio>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rot="14098830">
            <a:off x="5967906" y="3840781"/>
            <a:ext cx="533400" cy="3369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3" name="TextBox 2"/>
          <p:cNvSpPr txBox="1"/>
          <p:nvPr/>
        </p:nvSpPr>
        <p:spPr>
          <a:xfrm>
            <a:off x="6234606" y="4376197"/>
            <a:ext cx="1918794" cy="830997"/>
          </a:xfrm>
          <a:prstGeom prst="rect">
            <a:avLst/>
          </a:prstGeom>
          <a:noFill/>
        </p:spPr>
        <p:txBody>
          <a:bodyPr wrap="square" rtlCol="0">
            <a:spAutoFit/>
          </a:bodyPr>
          <a:lstStyle/>
          <a:p>
            <a:r>
              <a:rPr lang="en-US" dirty="0" smtClean="0">
                <a:solidFill>
                  <a:srgbClr val="FF0000"/>
                </a:solidFill>
              </a:rPr>
              <a:t>James River Canal</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dirty="0" smtClean="0"/>
              <a:t>$300 Question from H1</a:t>
            </a:r>
          </a:p>
        </p:txBody>
      </p:sp>
      <p:pic>
        <p:nvPicPr>
          <p:cNvPr id="819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8196" name="Text Box 4"/>
          <p:cNvSpPr txBox="1">
            <a:spLocks noChangeArrowheads="1"/>
          </p:cNvSpPr>
          <p:nvPr/>
        </p:nvSpPr>
        <p:spPr bwMode="auto">
          <a:xfrm>
            <a:off x="381000" y="1295400"/>
            <a:ext cx="8382000" cy="452431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dirty="0"/>
              <a:t>The dramatic increase between 1820 and 1850 in the exchange of goods and services in market transactions. It reflected the increased output of farms and factories; the entrepreneurial activities of traders and merchants; and the creation of a transportation network of roads, canals, and railroads</a:t>
            </a:r>
            <a:r>
              <a:rPr lang="en-US" dirty="0" smtClean="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 Nativism </a:t>
            </a:r>
          </a:p>
          <a:p>
            <a:pPr marL="342900" indent="-342900">
              <a:buFont typeface="Arial" panose="020B0604020202020204" pitchFamily="34" charset="0"/>
              <a:buChar char="•"/>
            </a:pPr>
            <a:r>
              <a:rPr lang="en-US" dirty="0" smtClean="0"/>
              <a:t>B) Market Revolution </a:t>
            </a:r>
          </a:p>
          <a:p>
            <a:pPr marL="342900" indent="-342900">
              <a:buFont typeface="Arial" panose="020B0604020202020204" pitchFamily="34" charset="0"/>
              <a:buChar char="•"/>
            </a:pPr>
            <a:r>
              <a:rPr lang="en-US" dirty="0" smtClean="0"/>
              <a:t>C) Industrial Revolution </a:t>
            </a:r>
          </a:p>
          <a:p>
            <a:pPr marL="342900" indent="-342900">
              <a:buFont typeface="Arial" panose="020B0604020202020204" pitchFamily="34" charset="0"/>
              <a:buChar char="•"/>
            </a:pPr>
            <a:r>
              <a:rPr lang="en-US" dirty="0" smtClean="0"/>
              <a:t>D) unions </a:t>
            </a:r>
            <a:endParaRPr lang="en-US" dirty="0"/>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$300 Answer from H1</a:t>
            </a:r>
          </a:p>
        </p:txBody>
      </p:sp>
      <p:pic>
        <p:nvPicPr>
          <p:cNvPr id="921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9220" name="Text Box 4"/>
          <p:cNvSpPr txBox="1">
            <a:spLocks noChangeArrowheads="1"/>
          </p:cNvSpPr>
          <p:nvPr/>
        </p:nvSpPr>
        <p:spPr bwMode="auto">
          <a:xfrm>
            <a:off x="3221563" y="1788831"/>
            <a:ext cx="2977097" cy="461665"/>
          </a:xfrm>
          <a:prstGeom prst="rect">
            <a:avLst/>
          </a:prstGeom>
          <a:noFill/>
          <a:ln w="9525">
            <a:noFill/>
            <a:miter lim="800000"/>
            <a:headEnd/>
            <a:tailEnd/>
          </a:ln>
        </p:spPr>
        <p:txBody>
          <a:bodyPr wrap="none">
            <a:spAutoFit/>
          </a:bodyPr>
          <a:lstStyle/>
          <a:p>
            <a:r>
              <a:rPr lang="en-US" dirty="0" smtClean="0"/>
              <a:t>B) Marke</a:t>
            </a:r>
            <a:r>
              <a:rPr lang="en-US" dirty="0" smtClean="0"/>
              <a:t>t Revolution </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152" y="2383795"/>
            <a:ext cx="6409918" cy="388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$400 Question from H1</a:t>
            </a:r>
          </a:p>
        </p:txBody>
      </p:sp>
      <p:pic>
        <p:nvPicPr>
          <p:cNvPr id="1024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0244" name="Text Box 4"/>
          <p:cNvSpPr txBox="1">
            <a:spLocks noChangeArrowheads="1"/>
          </p:cNvSpPr>
          <p:nvPr/>
        </p:nvSpPr>
        <p:spPr bwMode="auto">
          <a:xfrm>
            <a:off x="990600" y="1828800"/>
            <a:ext cx="7350089" cy="461665"/>
          </a:xfrm>
          <a:prstGeom prst="rect">
            <a:avLst/>
          </a:prstGeom>
          <a:noFill/>
          <a:ln w="9525">
            <a:noFill/>
            <a:miter lim="800000"/>
            <a:headEnd/>
            <a:tailEnd/>
          </a:ln>
        </p:spPr>
        <p:txBody>
          <a:bodyPr wrap="none">
            <a:spAutoFit/>
          </a:bodyPr>
          <a:lstStyle/>
          <a:p>
            <a:r>
              <a:rPr lang="en-US" dirty="0" smtClean="0"/>
              <a:t>This country was the 1</a:t>
            </a:r>
            <a:r>
              <a:rPr lang="en-US" baseline="30000" dirty="0" smtClean="0"/>
              <a:t>st</a:t>
            </a:r>
            <a:r>
              <a:rPr lang="en-US" dirty="0" smtClean="0"/>
              <a:t> to begin the </a:t>
            </a:r>
            <a:r>
              <a:rPr lang="en-US" dirty="0" smtClean="0"/>
              <a:t>Industrial Revolution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$400 Answer from H1</a:t>
            </a:r>
          </a:p>
        </p:txBody>
      </p:sp>
      <p:pic>
        <p:nvPicPr>
          <p:cNvPr id="1126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1268" name="Text Box 4"/>
          <p:cNvSpPr txBox="1">
            <a:spLocks noChangeArrowheads="1"/>
          </p:cNvSpPr>
          <p:nvPr/>
        </p:nvSpPr>
        <p:spPr bwMode="auto">
          <a:xfrm>
            <a:off x="1981200" y="2286000"/>
            <a:ext cx="4953000" cy="461665"/>
          </a:xfrm>
          <a:prstGeom prst="rect">
            <a:avLst/>
          </a:prstGeom>
          <a:noFill/>
          <a:ln w="9525">
            <a:noFill/>
            <a:miter lim="800000"/>
            <a:headEnd/>
            <a:tailEnd/>
          </a:ln>
        </p:spPr>
        <p:txBody>
          <a:bodyPr wrap="square">
            <a:spAutoFit/>
          </a:bodyPr>
          <a:lstStyle/>
          <a:p>
            <a:r>
              <a:rPr lang="en-US" dirty="0" smtClean="0"/>
              <a:t>England (Great Britain)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2232</TotalTime>
  <Words>1738</Words>
  <Application>Microsoft Office PowerPoint</Application>
  <PresentationFormat>On-screen Show (4:3)</PresentationFormat>
  <Paragraphs>279</Paragraphs>
  <Slides>53</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Pulse</vt:lpstr>
      <vt:lpstr>Document</vt:lpstr>
      <vt:lpstr>Jeopardy</vt:lpstr>
      <vt:lpstr>$100 Question from H1</vt:lpstr>
      <vt:lpstr>$100 Answer from H1</vt:lpstr>
      <vt:lpstr>$200 Question from H1</vt:lpstr>
      <vt:lpstr>$200 Answer from H1</vt:lpstr>
      <vt:lpstr>$300 Question from H1</vt:lpstr>
      <vt:lpstr>$300 Answer from H1</vt:lpstr>
      <vt:lpstr>$400 Question from H1</vt:lpstr>
      <vt:lpstr>$400 Answer from H1</vt:lpstr>
      <vt:lpstr>$500 Question from H1</vt:lpstr>
      <vt:lpstr>$500 Answer from H1</vt:lpstr>
      <vt:lpstr>$100 Question from H2</vt:lpstr>
      <vt:lpstr>$100 Answer from H2</vt:lpstr>
      <vt:lpstr>$200 Question from H2</vt:lpstr>
      <vt:lpstr>$200 Answer from H2</vt:lpstr>
      <vt:lpstr>$300 Question from H2</vt:lpstr>
      <vt:lpstr>$300 Answer from H2</vt:lpstr>
      <vt:lpstr>$400 Question from H2</vt:lpstr>
      <vt:lpstr>$400 Answer from H2</vt:lpstr>
      <vt:lpstr>$500 Question from H2</vt:lpstr>
      <vt:lpstr>$500 Answer from H2</vt:lpstr>
      <vt:lpstr>$100 Question from H3</vt:lpstr>
      <vt:lpstr>$100 Answer from H3</vt:lpstr>
      <vt:lpstr>$200 Question from H3</vt:lpstr>
      <vt:lpstr>$200 Answer from H3</vt:lpstr>
      <vt:lpstr>$300 Question from H3</vt:lpstr>
      <vt:lpstr>$300 Answer from H3</vt:lpstr>
      <vt:lpstr>$400 Question from H3</vt:lpstr>
      <vt:lpstr>$400 Answer from H3</vt:lpstr>
      <vt:lpstr>$500 Question from H3</vt:lpstr>
      <vt:lpstr>$500 Answer from H3</vt:lpstr>
      <vt:lpstr>$100 Question from H4</vt:lpstr>
      <vt:lpstr>$100 Answer from H4</vt:lpstr>
      <vt:lpstr>$200 Question from H4</vt:lpstr>
      <vt:lpstr>$200 Answer from H4</vt:lpstr>
      <vt:lpstr>$300 Question from H4</vt:lpstr>
      <vt:lpstr>$300 Answer from H4</vt:lpstr>
      <vt:lpstr>$400 Question from H4</vt:lpstr>
      <vt:lpstr>$400 Answer from H4</vt:lpstr>
      <vt:lpstr>$500 Question from H4</vt:lpstr>
      <vt:lpstr>$500 Answer from H4</vt:lpstr>
      <vt:lpstr>$100 Question from H5</vt:lpstr>
      <vt:lpstr>$100 Answer from H5</vt:lpstr>
      <vt:lpstr>$200 Question from H5</vt:lpstr>
      <vt:lpstr>$200 Answer from H5</vt:lpstr>
      <vt:lpstr>$300 Question from H5</vt:lpstr>
      <vt:lpstr>$300 Answer from H5</vt:lpstr>
      <vt:lpstr>$400 Question from H5</vt:lpstr>
      <vt:lpstr>$400 Answer from H5</vt:lpstr>
      <vt:lpstr>$500 Question from H5</vt:lpstr>
      <vt:lpstr>$500 Answer from H5</vt:lpstr>
      <vt:lpstr>Final Jeopardy</vt:lpstr>
      <vt:lpstr>PowerPoint Presentation</vt:lpstr>
    </vt:vector>
  </TitlesOfParts>
  <Company>Seminole Coutny Public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SCPS</dc:creator>
  <cp:lastModifiedBy>Leonard Richards</cp:lastModifiedBy>
  <cp:revision>147</cp:revision>
  <dcterms:created xsi:type="dcterms:W3CDTF">1998-09-17T14:16:32Z</dcterms:created>
  <dcterms:modified xsi:type="dcterms:W3CDTF">2015-10-29T17:26:09Z</dcterms:modified>
</cp:coreProperties>
</file>