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3" r:id="rId2"/>
    <p:sldId id="256" r:id="rId3"/>
    <p:sldId id="257" r:id="rId4"/>
    <p:sldId id="258" r:id="rId5"/>
    <p:sldId id="259" r:id="rId6"/>
    <p:sldId id="260" r:id="rId7"/>
    <p:sldId id="270" r:id="rId8"/>
    <p:sldId id="261" r:id="rId9"/>
    <p:sldId id="268" r:id="rId10"/>
    <p:sldId id="269" r:id="rId11"/>
    <p:sldId id="262" r:id="rId12"/>
    <p:sldId id="271" r:id="rId13"/>
    <p:sldId id="263" r:id="rId14"/>
    <p:sldId id="264" r:id="rId15"/>
    <p:sldId id="265" r:id="rId16"/>
    <p:sldId id="266" r:id="rId17"/>
    <p:sldId id="267" r:id="rId18"/>
    <p:sldId id="272"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snapToObjects="1">
      <p:cViewPr varScale="1">
        <p:scale>
          <a:sx n="70" d="100"/>
          <a:sy n="70" d="100"/>
        </p:scale>
        <p:origin x="133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DA59437-D95C-1B47-81B7-631BA1008E01}"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3CFCBF5-E0CA-0248-BCF6-6B83AECFE15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59437-D95C-1B47-81B7-631BA1008E01}"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59437-D95C-1B47-81B7-631BA1008E01}"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59437-D95C-1B47-81B7-631BA1008E01}"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DA59437-D95C-1B47-81B7-631BA1008E01}" type="datetimeFigureOut">
              <a:rPr lang="en-US" smtClean="0"/>
              <a:t>11/1/2017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FCBF5-E0CA-0248-BCF6-6B83AECFE15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A59437-D95C-1B47-81B7-631BA1008E01}"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A59437-D95C-1B47-81B7-631BA1008E01}"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59437-D95C-1B47-81B7-631BA1008E01}"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A59437-D95C-1B47-81B7-631BA1008E01}"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FCBF5-E0CA-0248-BCF6-6B83AECFE1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A59437-D95C-1B47-81B7-631BA1008E01}"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FCBF5-E0CA-0248-BCF6-6B83AECFE15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DA59437-D95C-1B47-81B7-631BA1008E01}" type="datetimeFigureOut">
              <a:rPr lang="en-US" smtClean="0"/>
              <a:t>11/1/2017</a:t>
            </a:fld>
            <a:endParaRPr lang="en-US"/>
          </a:p>
        </p:txBody>
      </p:sp>
      <p:sp>
        <p:nvSpPr>
          <p:cNvPr id="7" name="Slide Number Placeholder 6"/>
          <p:cNvSpPr>
            <a:spLocks noGrp="1"/>
          </p:cNvSpPr>
          <p:nvPr>
            <p:ph type="sldNum" sz="quarter" idx="12"/>
          </p:nvPr>
        </p:nvSpPr>
        <p:spPr/>
        <p:txBody>
          <a:bodyPr/>
          <a:lstStyle/>
          <a:p>
            <a:fld id="{33CFCBF5-E0CA-0248-BCF6-6B83AECFE15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DA59437-D95C-1B47-81B7-631BA1008E01}" type="datetimeFigureOut">
              <a:rPr lang="en-US" smtClean="0"/>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3CFCBF5-E0CA-0248-BCF6-6B83AECFE15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Ui8OCiZsWG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sMh8RCqJf9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APUSH BELL RINGER 10/31 </a:t>
            </a:r>
            <a:endParaRPr lang="en-US" dirty="0"/>
          </a:p>
        </p:txBody>
      </p:sp>
      <p:sp>
        <p:nvSpPr>
          <p:cNvPr id="5" name="Content Placeholder 4"/>
          <p:cNvSpPr>
            <a:spLocks noGrp="1"/>
          </p:cNvSpPr>
          <p:nvPr>
            <p:ph idx="1"/>
          </p:nvPr>
        </p:nvSpPr>
        <p:spPr>
          <a:xfrm>
            <a:off x="165904" y="1853553"/>
            <a:ext cx="4724400" cy="4525963"/>
          </a:xfrm>
        </p:spPr>
        <p:txBody>
          <a:bodyPr>
            <a:normAutofit/>
          </a:bodyPr>
          <a:lstStyle/>
          <a:p>
            <a:r>
              <a:rPr lang="en-US" dirty="0" smtClean="0"/>
              <a:t>How did the Constitution lead to more issues in within government? How did the development of political parties reflect the ideals of the founders in terms of the size of government? </a:t>
            </a:r>
          </a:p>
          <a:p>
            <a:endParaRPr lang="en-US" dirty="0"/>
          </a:p>
          <a:p>
            <a:r>
              <a:rPr lang="en-US" dirty="0" smtClean="0"/>
              <a:t>Answer in at least three sentences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304" y="1853553"/>
            <a:ext cx="3962400" cy="373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66167" y="5585581"/>
            <a:ext cx="3352800" cy="954107"/>
          </a:xfrm>
          <a:prstGeom prst="rect">
            <a:avLst/>
          </a:prstGeom>
          <a:noFill/>
        </p:spPr>
        <p:txBody>
          <a:bodyPr wrap="square" rtlCol="0">
            <a:spAutoFit/>
          </a:bodyPr>
          <a:lstStyle/>
          <a:p>
            <a:r>
              <a:rPr lang="en-US" sz="2800" b="1" dirty="0" smtClean="0">
                <a:solidFill>
                  <a:srgbClr val="FF0000"/>
                </a:solidFill>
              </a:rPr>
              <a:t>Turn in chapter 11 Reading Template</a:t>
            </a:r>
            <a:endParaRPr lang="en-US" sz="2800" b="1" dirty="0">
              <a:solidFill>
                <a:srgbClr val="FF0000"/>
              </a:solidFill>
            </a:endParaRPr>
          </a:p>
        </p:txBody>
      </p:sp>
    </p:spTree>
    <p:extLst>
      <p:ext uri="{BB962C8B-B14F-4D97-AF65-F5344CB8AC3E}">
        <p14:creationId xmlns:p14="http://schemas.microsoft.com/office/powerpoint/2010/main" val="3554887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Lewis and Clark Expedition</a:t>
            </a:r>
            <a:br>
              <a:rPr lang="en-US" dirty="0" smtClean="0"/>
            </a:br>
            <a:r>
              <a:rPr lang="en-US" dirty="0" smtClean="0"/>
              <a:t>1804-1806</a:t>
            </a:r>
            <a:endParaRPr lang="en-US" dirty="0"/>
          </a:p>
        </p:txBody>
      </p:sp>
      <p:sp>
        <p:nvSpPr>
          <p:cNvPr id="3" name="Content Placeholder 2"/>
          <p:cNvSpPr>
            <a:spLocks noGrp="1"/>
          </p:cNvSpPr>
          <p:nvPr>
            <p:ph idx="1"/>
          </p:nvPr>
        </p:nvSpPr>
        <p:spPr>
          <a:xfrm>
            <a:off x="4803494" y="1643605"/>
            <a:ext cx="4190035" cy="5023413"/>
          </a:xfrm>
        </p:spPr>
        <p:txBody>
          <a:bodyPr>
            <a:noAutofit/>
          </a:bodyPr>
          <a:lstStyle/>
          <a:p>
            <a:r>
              <a:rPr lang="en-US" sz="2200" b="1" dirty="0" smtClean="0"/>
              <a:t>Meriwether Lewis</a:t>
            </a:r>
          </a:p>
          <a:p>
            <a:r>
              <a:rPr lang="en-US" sz="2200" b="1" dirty="0" smtClean="0"/>
              <a:t>William Clark</a:t>
            </a:r>
          </a:p>
          <a:p>
            <a:r>
              <a:rPr lang="en-US" sz="2200" b="1" dirty="0" smtClean="0"/>
              <a:t>Corps of Discovery </a:t>
            </a:r>
          </a:p>
          <a:p>
            <a:pPr marL="114300" indent="0">
              <a:buNone/>
            </a:pPr>
            <a:r>
              <a:rPr lang="en-US" sz="1800" b="1" dirty="0" smtClean="0"/>
              <a:t>(33 army volunteers)</a:t>
            </a:r>
          </a:p>
          <a:p>
            <a:r>
              <a:rPr lang="en-US" sz="2200" b="1" dirty="0" smtClean="0"/>
              <a:t>Sacagawea </a:t>
            </a:r>
          </a:p>
          <a:p>
            <a:pPr marL="114300" indent="0">
              <a:buNone/>
            </a:pPr>
            <a:r>
              <a:rPr lang="en-US" sz="1800" b="1" dirty="0" smtClean="0"/>
              <a:t>(and husband and baby)</a:t>
            </a:r>
          </a:p>
          <a:p>
            <a:r>
              <a:rPr lang="en-US" sz="2200" b="1" dirty="0" smtClean="0"/>
              <a:t>York</a:t>
            </a:r>
          </a:p>
          <a:p>
            <a:r>
              <a:rPr lang="en-US" sz="2200" b="1" dirty="0" smtClean="0"/>
              <a:t>To find waterway to Pacific</a:t>
            </a:r>
          </a:p>
          <a:p>
            <a:r>
              <a:rPr lang="en-US" sz="2200" b="1" dirty="0" smtClean="0"/>
              <a:t>To establish trade with and U.S. sovereignty over native people</a:t>
            </a:r>
          </a:p>
          <a:p>
            <a:r>
              <a:rPr lang="en-US" sz="2200" b="1" dirty="0" smtClean="0"/>
              <a:t>To document plants and animals in new territory</a:t>
            </a:r>
            <a:endParaRPr lang="en-US" sz="2200" b="1" dirty="0"/>
          </a:p>
        </p:txBody>
      </p:sp>
      <p:pic>
        <p:nvPicPr>
          <p:cNvPr id="1026" name="Picture 2" descr="http://4.bp.blogspot.com/_I4mkquyxRoI/S7OB5JPCe6I/AAAAAAAAABI/IjUgymf-cbQ/s1600/638px-Lewis_and_Clark_Expe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87" y="1891496"/>
            <a:ext cx="4369080" cy="2472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093" y="4522155"/>
            <a:ext cx="4194867" cy="1384995"/>
          </a:xfrm>
          <a:prstGeom prst="rect">
            <a:avLst/>
          </a:prstGeom>
        </p:spPr>
        <p:txBody>
          <a:bodyPr wrap="square">
            <a:spAutoFit/>
          </a:bodyPr>
          <a:lstStyle/>
          <a:p>
            <a:pPr marL="0" lvl="1" algn="ctr"/>
            <a:r>
              <a:rPr lang="en-US" sz="2800" b="1" dirty="0" smtClean="0">
                <a:solidFill>
                  <a:schemeClr val="bg2">
                    <a:lumMod val="50000"/>
                  </a:schemeClr>
                </a:solidFill>
              </a:rPr>
              <a:t>Start </a:t>
            </a:r>
            <a:r>
              <a:rPr lang="en-US" sz="2800" b="1" dirty="0">
                <a:solidFill>
                  <a:schemeClr val="bg2">
                    <a:lumMod val="50000"/>
                  </a:schemeClr>
                </a:solidFill>
              </a:rPr>
              <a:t>of U.S. claims </a:t>
            </a:r>
            <a:endParaRPr lang="en-US" sz="2800" b="1" dirty="0" smtClean="0">
              <a:solidFill>
                <a:schemeClr val="bg2">
                  <a:lumMod val="50000"/>
                </a:schemeClr>
              </a:solidFill>
            </a:endParaRPr>
          </a:p>
          <a:p>
            <a:pPr marL="0" lvl="1" algn="ctr"/>
            <a:r>
              <a:rPr lang="en-US" sz="2800" b="1" dirty="0" smtClean="0">
                <a:solidFill>
                  <a:schemeClr val="bg2">
                    <a:lumMod val="50000"/>
                  </a:schemeClr>
                </a:solidFill>
              </a:rPr>
              <a:t>to </a:t>
            </a:r>
            <a:r>
              <a:rPr lang="en-US" sz="2800" b="1" dirty="0">
                <a:solidFill>
                  <a:schemeClr val="bg2">
                    <a:lumMod val="50000"/>
                  </a:schemeClr>
                </a:solidFill>
              </a:rPr>
              <a:t>the Oregon territory </a:t>
            </a:r>
            <a:endParaRPr lang="en-US" sz="2800" b="1" dirty="0" smtClean="0">
              <a:solidFill>
                <a:schemeClr val="bg2">
                  <a:lumMod val="50000"/>
                </a:schemeClr>
              </a:solidFill>
            </a:endParaRPr>
          </a:p>
          <a:p>
            <a:pPr marL="0" lvl="1" algn="ctr"/>
            <a:r>
              <a:rPr lang="en-US" sz="2800" b="1" dirty="0" smtClean="0">
                <a:solidFill>
                  <a:schemeClr val="bg2">
                    <a:lumMod val="50000"/>
                  </a:schemeClr>
                </a:solidFill>
              </a:rPr>
              <a:t>&amp; </a:t>
            </a:r>
            <a:r>
              <a:rPr lang="en-US" sz="2800" b="1" dirty="0">
                <a:solidFill>
                  <a:schemeClr val="bg2">
                    <a:lumMod val="50000"/>
                  </a:schemeClr>
                </a:solidFill>
              </a:rPr>
              <a:t>Pacific coast </a:t>
            </a:r>
            <a:endParaRPr lang="en-US" sz="2800" dirty="0">
              <a:solidFill>
                <a:schemeClr val="bg2">
                  <a:lumMod val="50000"/>
                </a:schemeClr>
              </a:solidFill>
            </a:endParaRPr>
          </a:p>
        </p:txBody>
      </p:sp>
    </p:spTree>
    <p:extLst>
      <p:ext uri="{BB962C8B-B14F-4D97-AF65-F5344CB8AC3E}">
        <p14:creationId xmlns:p14="http://schemas.microsoft.com/office/powerpoint/2010/main" val="3638063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Aaron Burr does some crazy &amp;%$#!</a:t>
            </a:r>
            <a:endParaRPr lang="en-US" dirty="0"/>
          </a:p>
        </p:txBody>
      </p:sp>
      <p:sp>
        <p:nvSpPr>
          <p:cNvPr id="3" name="Content Placeholder 2"/>
          <p:cNvSpPr>
            <a:spLocks noGrp="1"/>
          </p:cNvSpPr>
          <p:nvPr>
            <p:ph idx="1"/>
          </p:nvPr>
        </p:nvSpPr>
        <p:spPr>
          <a:xfrm>
            <a:off x="4409954" y="1752600"/>
            <a:ext cx="4276846" cy="5105400"/>
          </a:xfrm>
        </p:spPr>
        <p:txBody>
          <a:bodyPr>
            <a:normAutofit fontScale="92500" lnSpcReduction="20000"/>
          </a:bodyPr>
          <a:lstStyle/>
          <a:p>
            <a:r>
              <a:rPr lang="en-US" b="1" dirty="0" smtClean="0"/>
              <a:t>Burr plotted with some </a:t>
            </a:r>
            <a:r>
              <a:rPr lang="en-US" b="1" dirty="0"/>
              <a:t>radical </a:t>
            </a:r>
            <a:r>
              <a:rPr lang="en-US" b="1" dirty="0" smtClean="0"/>
              <a:t>Federalists </a:t>
            </a:r>
            <a:r>
              <a:rPr lang="en-US" b="1" dirty="0"/>
              <a:t>to </a:t>
            </a:r>
            <a:r>
              <a:rPr lang="en-US" b="1" dirty="0">
                <a:solidFill>
                  <a:srgbClr val="C00000"/>
                </a:solidFill>
              </a:rPr>
              <a:t>secede New England states </a:t>
            </a:r>
            <a:r>
              <a:rPr lang="en-US" b="1" dirty="0"/>
              <a:t>from the union </a:t>
            </a:r>
            <a:endParaRPr lang="en-US" dirty="0" smtClean="0">
              <a:effectLst/>
            </a:endParaRPr>
          </a:p>
          <a:p>
            <a:r>
              <a:rPr lang="en-US" b="1" dirty="0" smtClean="0"/>
              <a:t>Alexander </a:t>
            </a:r>
            <a:r>
              <a:rPr lang="en-US" b="1" dirty="0"/>
              <a:t>Hamilton helped defeat Burr in the NY election </a:t>
            </a:r>
            <a:endParaRPr lang="en-US" dirty="0" smtClean="0">
              <a:effectLst/>
            </a:endParaRPr>
          </a:p>
          <a:p>
            <a:r>
              <a:rPr lang="en-US" b="1" dirty="0" smtClean="0">
                <a:solidFill>
                  <a:srgbClr val="C00000"/>
                </a:solidFill>
              </a:rPr>
              <a:t>Burr killed Hamilton </a:t>
            </a:r>
            <a:r>
              <a:rPr lang="en-US" b="1" dirty="0" smtClean="0"/>
              <a:t>in a </a:t>
            </a:r>
            <a:r>
              <a:rPr lang="en-US" b="1" dirty="0"/>
              <a:t>duel in 1804 </a:t>
            </a:r>
            <a:endParaRPr lang="en-US" dirty="0" smtClean="0">
              <a:effectLst/>
            </a:endParaRPr>
          </a:p>
          <a:p>
            <a:r>
              <a:rPr lang="en-US" b="1" dirty="0" smtClean="0"/>
              <a:t>Plotted to take part of </a:t>
            </a:r>
            <a:r>
              <a:rPr lang="en-US" b="1" dirty="0"/>
              <a:t>Mexico from Spain and potentially unite it with Louisiana territory under his rule </a:t>
            </a:r>
            <a:endParaRPr lang="en-US" dirty="0" smtClean="0">
              <a:effectLst/>
            </a:endParaRPr>
          </a:p>
          <a:p>
            <a:r>
              <a:rPr lang="en-US" b="1" dirty="0" smtClean="0"/>
              <a:t>Put </a:t>
            </a:r>
            <a:r>
              <a:rPr lang="en-US" b="1" dirty="0"/>
              <a:t>on trial for treason but </a:t>
            </a:r>
            <a:r>
              <a:rPr lang="en-US" b="1" dirty="0" smtClean="0"/>
              <a:t>acquitted</a:t>
            </a:r>
            <a:endParaRPr lang="en-US" dirty="0"/>
          </a:p>
        </p:txBody>
      </p:sp>
      <p:pic>
        <p:nvPicPr>
          <p:cNvPr id="2050" name="Picture 2" descr="http://www.salem-news.com/stimg/june172009/burr_d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71" y="1752600"/>
            <a:ext cx="3896454" cy="332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02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06055"/>
            <a:ext cx="8260672" cy="741743"/>
          </a:xfrm>
        </p:spPr>
        <p:txBody>
          <a:bodyPr>
            <a:normAutofit fontScale="90000"/>
          </a:bodyPr>
          <a:lstStyle/>
          <a:p>
            <a:r>
              <a:rPr lang="en-US" dirty="0">
                <a:hlinkClick r:id="rId2"/>
              </a:rPr>
              <a:t>Jefferson and the Barbary Pirates</a:t>
            </a:r>
            <a:br>
              <a:rPr lang="en-US" dirty="0">
                <a:hlinkClick r:id="rId2"/>
              </a:rPr>
            </a:br>
            <a:endParaRPr lang="en-US" dirty="0"/>
          </a:p>
        </p:txBody>
      </p:sp>
      <p:sp>
        <p:nvSpPr>
          <p:cNvPr id="3" name="Content Placeholder 2"/>
          <p:cNvSpPr>
            <a:spLocks noGrp="1"/>
          </p:cNvSpPr>
          <p:nvPr>
            <p:ph idx="1"/>
          </p:nvPr>
        </p:nvSpPr>
        <p:spPr/>
        <p:txBody>
          <a:bodyPr/>
          <a:lstStyle/>
          <a:p>
            <a:r>
              <a:rPr lang="en-US" i="1" dirty="0">
                <a:solidFill>
                  <a:schemeClr val="tx1"/>
                </a:solidFill>
              </a:rPr>
              <a:t>From the </a:t>
            </a:r>
            <a:r>
              <a:rPr lang="en-US" dirty="0" smtClean="0">
                <a:solidFill>
                  <a:schemeClr val="tx1"/>
                </a:solidFill>
              </a:rPr>
              <a:t>Halls of Montezuma </a:t>
            </a:r>
            <a:r>
              <a:rPr lang="en-US" i="1" dirty="0" smtClean="0">
                <a:solidFill>
                  <a:schemeClr val="tx1"/>
                </a:solidFill>
              </a:rPr>
              <a:t>To </a:t>
            </a:r>
            <a:r>
              <a:rPr lang="en-US" i="1" u="sng" dirty="0">
                <a:solidFill>
                  <a:srgbClr val="FF0000"/>
                </a:solidFill>
              </a:rPr>
              <a:t>the </a:t>
            </a:r>
            <a:r>
              <a:rPr lang="en-US" i="1" u="sng" dirty="0" smtClean="0">
                <a:solidFill>
                  <a:srgbClr val="FF0000"/>
                </a:solidFill>
              </a:rPr>
              <a:t>shores of Tripoli</a:t>
            </a:r>
            <a:r>
              <a:rPr lang="en-US" i="1" dirty="0" smtClean="0">
                <a:solidFill>
                  <a:schemeClr val="tx1"/>
                </a:solidFill>
              </a:rPr>
              <a:t>; We </a:t>
            </a:r>
            <a:r>
              <a:rPr lang="en-US" i="1" dirty="0">
                <a:solidFill>
                  <a:schemeClr val="tx1"/>
                </a:solidFill>
              </a:rPr>
              <a:t>fight our country's </a:t>
            </a:r>
            <a:r>
              <a:rPr lang="en-US" i="1" dirty="0" smtClean="0">
                <a:solidFill>
                  <a:schemeClr val="tx1"/>
                </a:solidFill>
              </a:rPr>
              <a:t>battles In </a:t>
            </a:r>
            <a:r>
              <a:rPr lang="en-US" i="1" dirty="0">
                <a:solidFill>
                  <a:schemeClr val="tx1"/>
                </a:solidFill>
              </a:rPr>
              <a:t>the air, on land, and sea</a:t>
            </a:r>
            <a:r>
              <a:rPr lang="en-US" i="1" dirty="0" smtClean="0">
                <a:solidFill>
                  <a:schemeClr val="tx1"/>
                </a:solidFill>
              </a:rPr>
              <a:t>; First </a:t>
            </a:r>
            <a:r>
              <a:rPr lang="en-US" i="1" dirty="0">
                <a:solidFill>
                  <a:schemeClr val="tx1"/>
                </a:solidFill>
              </a:rPr>
              <a:t>to fight for right and </a:t>
            </a:r>
            <a:r>
              <a:rPr lang="en-US" i="1" dirty="0" smtClean="0">
                <a:solidFill>
                  <a:schemeClr val="tx1"/>
                </a:solidFill>
              </a:rPr>
              <a:t>freedom And </a:t>
            </a:r>
            <a:r>
              <a:rPr lang="en-US" i="1" dirty="0">
                <a:solidFill>
                  <a:schemeClr val="tx1"/>
                </a:solidFill>
              </a:rPr>
              <a:t>to keep our honor clean</a:t>
            </a:r>
            <a:r>
              <a:rPr lang="en-US" i="1" dirty="0" smtClean="0">
                <a:solidFill>
                  <a:schemeClr val="tx1"/>
                </a:solidFill>
              </a:rPr>
              <a:t>; We </a:t>
            </a:r>
            <a:r>
              <a:rPr lang="en-US" i="1" dirty="0">
                <a:solidFill>
                  <a:schemeClr val="tx1"/>
                </a:solidFill>
              </a:rPr>
              <a:t>are proud to claim the </a:t>
            </a:r>
            <a:r>
              <a:rPr lang="en-US" i="1" dirty="0" smtClean="0">
                <a:solidFill>
                  <a:schemeClr val="tx1"/>
                </a:solidFill>
              </a:rPr>
              <a:t>title Of </a:t>
            </a:r>
            <a:r>
              <a:rPr lang="en-US" i="1" dirty="0">
                <a:solidFill>
                  <a:schemeClr val="tx1"/>
                </a:solidFill>
              </a:rPr>
              <a:t>United States Marine</a:t>
            </a:r>
            <a:r>
              <a:rPr lang="en-US" i="1" dirty="0" smtClean="0">
                <a:solidFill>
                  <a:schemeClr val="tx1"/>
                </a:solidFill>
              </a:rPr>
              <a:t>.</a:t>
            </a:r>
          </a:p>
          <a:p>
            <a:endParaRPr lang="en-US" b="1" i="1" dirty="0" smtClean="0"/>
          </a:p>
          <a:p>
            <a:pPr algn="r"/>
            <a:r>
              <a:rPr lang="en-US" dirty="0" smtClean="0"/>
              <a:t>-Hymn of the Marines </a:t>
            </a:r>
            <a:endParaRPr lang="en-US" b="1" i="1" dirty="0"/>
          </a:p>
        </p:txBody>
      </p:sp>
    </p:spTree>
    <p:extLst>
      <p:ext uri="{BB962C8B-B14F-4D97-AF65-F5344CB8AC3E}">
        <p14:creationId xmlns:p14="http://schemas.microsoft.com/office/powerpoint/2010/main" val="238652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Violation of American Neutrality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War in </a:t>
            </a:r>
            <a:r>
              <a:rPr lang="en-US" b="1" dirty="0"/>
              <a:t>Europe continued to cause problems for the United States </a:t>
            </a:r>
            <a:endParaRPr lang="en-US" b="1" dirty="0" smtClean="0"/>
          </a:p>
          <a:p>
            <a:pPr marL="0" indent="0">
              <a:buNone/>
            </a:pPr>
            <a:endParaRPr lang="en-US" dirty="0" smtClean="0">
              <a:effectLst/>
            </a:endParaRPr>
          </a:p>
          <a:p>
            <a:pPr marL="0" indent="0">
              <a:buNone/>
            </a:pPr>
            <a:r>
              <a:rPr lang="en-US" b="1" u="sng" dirty="0" smtClean="0"/>
              <a:t>Violations </a:t>
            </a:r>
            <a:r>
              <a:rPr lang="en-US" b="1" u="sng" dirty="0"/>
              <a:t>of U.S. Neutrality </a:t>
            </a:r>
            <a:endParaRPr lang="en-US" u="sng" dirty="0" smtClean="0">
              <a:effectLst/>
            </a:endParaRPr>
          </a:p>
          <a:p>
            <a:pPr marL="0" indent="0">
              <a:buNone/>
            </a:pPr>
            <a:r>
              <a:rPr lang="en-US" dirty="0">
                <a:solidFill>
                  <a:srgbClr val="C00000"/>
                </a:solidFill>
              </a:rPr>
              <a:t>•  </a:t>
            </a:r>
            <a:r>
              <a:rPr lang="en-US" b="1" dirty="0">
                <a:solidFill>
                  <a:srgbClr val="C00000"/>
                </a:solidFill>
              </a:rPr>
              <a:t>Impressment</a:t>
            </a:r>
            <a:r>
              <a:rPr lang="en-US" b="1" dirty="0">
                <a:solidFill>
                  <a:srgbClr val="FF0000"/>
                </a:solidFill>
              </a:rPr>
              <a:t>: </a:t>
            </a:r>
            <a:r>
              <a:rPr lang="en-US" b="1" dirty="0"/>
              <a:t>forced enlistment of </a:t>
            </a:r>
            <a:r>
              <a:rPr lang="en-US" dirty="0"/>
              <a:t> </a:t>
            </a:r>
            <a:r>
              <a:rPr lang="en-US" b="1" dirty="0" smtClean="0"/>
              <a:t>Americans </a:t>
            </a:r>
            <a:r>
              <a:rPr lang="en-US" b="1" dirty="0"/>
              <a:t>into the British navy </a:t>
            </a:r>
            <a:endParaRPr lang="en-US" dirty="0" smtClean="0">
              <a:effectLst/>
            </a:endParaRPr>
          </a:p>
          <a:p>
            <a:pPr marL="0" indent="0">
              <a:buNone/>
            </a:pPr>
            <a:r>
              <a:rPr lang="en-US" dirty="0"/>
              <a:t>•  </a:t>
            </a:r>
            <a:r>
              <a:rPr lang="en-US" b="1" dirty="0">
                <a:solidFill>
                  <a:schemeClr val="accent1">
                    <a:lumMod val="75000"/>
                  </a:schemeClr>
                </a:solidFill>
              </a:rPr>
              <a:t>France</a:t>
            </a:r>
            <a:r>
              <a:rPr lang="en-US" b="1" dirty="0"/>
              <a:t> issued the </a:t>
            </a:r>
            <a:r>
              <a:rPr lang="en-US" b="1" dirty="0">
                <a:solidFill>
                  <a:srgbClr val="C00000"/>
                </a:solidFill>
              </a:rPr>
              <a:t>Berlin Decree </a:t>
            </a:r>
            <a:r>
              <a:rPr lang="en-US" b="1" dirty="0"/>
              <a:t>(1806) that said they would seize ships trading with England </a:t>
            </a:r>
            <a:endParaRPr lang="en-US" dirty="0" smtClean="0">
              <a:effectLst/>
            </a:endParaRPr>
          </a:p>
          <a:p>
            <a:pPr marL="0" indent="0">
              <a:buNone/>
            </a:pPr>
            <a:r>
              <a:rPr lang="en-US" dirty="0"/>
              <a:t>• </a:t>
            </a:r>
            <a:r>
              <a:rPr lang="en-US" dirty="0">
                <a:solidFill>
                  <a:srgbClr val="558ED5"/>
                </a:solidFill>
              </a:rPr>
              <a:t> </a:t>
            </a:r>
            <a:r>
              <a:rPr lang="en-US" b="1" dirty="0">
                <a:solidFill>
                  <a:schemeClr val="accent3">
                    <a:lumMod val="75000"/>
                  </a:schemeClr>
                </a:solidFill>
              </a:rPr>
              <a:t>England</a:t>
            </a:r>
            <a:r>
              <a:rPr lang="en-US" b="1" dirty="0">
                <a:solidFill>
                  <a:srgbClr val="558ED5"/>
                </a:solidFill>
              </a:rPr>
              <a:t> </a:t>
            </a:r>
            <a:r>
              <a:rPr lang="en-US" b="1" dirty="0"/>
              <a:t>issued the </a:t>
            </a:r>
            <a:r>
              <a:rPr lang="en-US" b="1" dirty="0">
                <a:solidFill>
                  <a:srgbClr val="C00000"/>
                </a:solidFill>
              </a:rPr>
              <a:t>Orders in Council</a:t>
            </a:r>
            <a:r>
              <a:rPr lang="en-US" b="1" dirty="0">
                <a:solidFill>
                  <a:srgbClr val="FF0000"/>
                </a:solidFill>
              </a:rPr>
              <a:t> </a:t>
            </a:r>
            <a:r>
              <a:rPr lang="en-US" b="1" dirty="0"/>
              <a:t>(1806) that said ships must stop in England first </a:t>
            </a:r>
            <a:endParaRPr lang="en-US" b="1" dirty="0" smtClean="0"/>
          </a:p>
          <a:p>
            <a:pPr marL="0" indent="0">
              <a:buNone/>
            </a:pPr>
            <a:endParaRPr lang="en-US" dirty="0" smtClean="0">
              <a:effectLst/>
            </a:endParaRPr>
          </a:p>
          <a:p>
            <a:pPr marL="0" indent="0">
              <a:buNone/>
            </a:pPr>
            <a:r>
              <a:rPr lang="en-US" b="1" u="sng" dirty="0"/>
              <a:t>SHOWDOWN: </a:t>
            </a:r>
            <a:endParaRPr lang="en-US" u="sng" dirty="0" smtClean="0">
              <a:effectLst/>
            </a:endParaRPr>
          </a:p>
          <a:p>
            <a:pPr marL="0" indent="0">
              <a:buNone/>
            </a:pPr>
            <a:r>
              <a:rPr lang="en-US" dirty="0"/>
              <a:t>• </a:t>
            </a:r>
            <a:r>
              <a:rPr lang="en-US" b="1" dirty="0">
                <a:solidFill>
                  <a:srgbClr val="C00000"/>
                </a:solidFill>
              </a:rPr>
              <a:t>Chesapeake Leopard Affair </a:t>
            </a:r>
            <a:r>
              <a:rPr lang="en-US" b="1" dirty="0"/>
              <a:t>(1807): English ship Leopard attacked American ship the Chesapeake </a:t>
            </a:r>
            <a:endParaRPr lang="en-US" dirty="0" smtClean="0">
              <a:effectLst/>
            </a:endParaRPr>
          </a:p>
          <a:p>
            <a:endParaRPr lang="en-US" dirty="0"/>
          </a:p>
        </p:txBody>
      </p:sp>
    </p:spTree>
    <p:extLst>
      <p:ext uri="{BB962C8B-B14F-4D97-AF65-F5344CB8AC3E}">
        <p14:creationId xmlns:p14="http://schemas.microsoft.com/office/powerpoint/2010/main" val="863848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Jefferson’s Response</a:t>
            </a:r>
            <a:endParaRPr lang="en-US" dirty="0"/>
          </a:p>
        </p:txBody>
      </p:sp>
      <p:sp>
        <p:nvSpPr>
          <p:cNvPr id="3" name="Content Placeholder 2"/>
          <p:cNvSpPr>
            <a:spLocks noGrp="1"/>
          </p:cNvSpPr>
          <p:nvPr>
            <p:ph idx="1"/>
          </p:nvPr>
        </p:nvSpPr>
        <p:spPr>
          <a:xfrm>
            <a:off x="266218" y="1840375"/>
            <a:ext cx="4734045" cy="4838218"/>
          </a:xfrm>
        </p:spPr>
        <p:txBody>
          <a:bodyPr>
            <a:normAutofit/>
          </a:bodyPr>
          <a:lstStyle/>
          <a:p>
            <a:r>
              <a:rPr lang="en-US" b="1" dirty="0" smtClean="0">
                <a:solidFill>
                  <a:srgbClr val="C00000"/>
                </a:solidFill>
              </a:rPr>
              <a:t>Embargo </a:t>
            </a:r>
            <a:r>
              <a:rPr lang="en-US" b="1" dirty="0">
                <a:solidFill>
                  <a:srgbClr val="C00000"/>
                </a:solidFill>
              </a:rPr>
              <a:t>Act of 1807 </a:t>
            </a:r>
            <a:endParaRPr lang="en-US" dirty="0" smtClean="0">
              <a:solidFill>
                <a:srgbClr val="C00000"/>
              </a:solidFill>
            </a:endParaRPr>
          </a:p>
          <a:p>
            <a:pPr marL="0" indent="0">
              <a:buNone/>
            </a:pPr>
            <a:r>
              <a:rPr lang="en-US" dirty="0"/>
              <a:t>	</a:t>
            </a:r>
            <a:r>
              <a:rPr lang="en-US" dirty="0" smtClean="0"/>
              <a:t>– </a:t>
            </a:r>
            <a:r>
              <a:rPr lang="en-US" b="1" dirty="0"/>
              <a:t>Banned U.S. trade with ALL foreign nations </a:t>
            </a:r>
            <a:endParaRPr lang="en-US" b="1" dirty="0" smtClean="0"/>
          </a:p>
          <a:p>
            <a:pPr marL="0" indent="0">
              <a:buNone/>
            </a:pPr>
            <a:endParaRPr lang="en-US" dirty="0" smtClean="0">
              <a:effectLst/>
            </a:endParaRPr>
          </a:p>
          <a:p>
            <a:pPr marL="0" indent="0">
              <a:buNone/>
            </a:pPr>
            <a:r>
              <a:rPr lang="en-US" b="1" u="sng" dirty="0" smtClean="0"/>
              <a:t>Immediate</a:t>
            </a:r>
            <a:r>
              <a:rPr lang="en-US" u="sng" dirty="0" smtClean="0"/>
              <a:t> </a:t>
            </a:r>
            <a:r>
              <a:rPr lang="en-US" b="1" u="sng" dirty="0" smtClean="0"/>
              <a:t>Impact:</a:t>
            </a:r>
            <a:r>
              <a:rPr lang="en-US" dirty="0" smtClean="0"/>
              <a:t> </a:t>
            </a:r>
          </a:p>
          <a:p>
            <a:pPr marL="0" indent="0">
              <a:buNone/>
            </a:pPr>
            <a:r>
              <a:rPr lang="en-US" b="1" dirty="0" smtClean="0"/>
              <a:t>The United States </a:t>
            </a:r>
            <a:r>
              <a:rPr lang="en-US" b="1" dirty="0"/>
              <a:t>economy plummeted </a:t>
            </a:r>
            <a:endParaRPr lang="en-US" b="1" dirty="0" smtClean="0"/>
          </a:p>
          <a:p>
            <a:pPr marL="0" indent="0">
              <a:buNone/>
            </a:pPr>
            <a:endParaRPr lang="en-US" dirty="0" smtClean="0">
              <a:effectLst/>
            </a:endParaRPr>
          </a:p>
          <a:p>
            <a:pPr marL="0" indent="0">
              <a:buNone/>
            </a:pPr>
            <a:r>
              <a:rPr lang="en-US" b="1" u="sng" dirty="0" smtClean="0"/>
              <a:t>Unintended </a:t>
            </a:r>
            <a:r>
              <a:rPr lang="en-US" b="1" u="sng" dirty="0"/>
              <a:t>Consequences</a:t>
            </a:r>
            <a:r>
              <a:rPr lang="en-US" b="1" dirty="0"/>
              <a:t>: </a:t>
            </a:r>
            <a:endParaRPr lang="en-US" dirty="0" smtClean="0">
              <a:effectLst/>
            </a:endParaRPr>
          </a:p>
          <a:p>
            <a:pPr marL="0" indent="0">
              <a:buNone/>
            </a:pPr>
            <a:r>
              <a:rPr lang="en-US" b="1" dirty="0" smtClean="0"/>
              <a:t>Helped </a:t>
            </a:r>
            <a:r>
              <a:rPr lang="en-US" b="1" dirty="0"/>
              <a:t>fuel the </a:t>
            </a:r>
            <a:r>
              <a:rPr lang="en-US" b="1" dirty="0">
                <a:solidFill>
                  <a:srgbClr val="C00000"/>
                </a:solidFill>
              </a:rPr>
              <a:t>industrial revolution </a:t>
            </a:r>
            <a:r>
              <a:rPr lang="en-US" b="1" dirty="0"/>
              <a:t>in </a:t>
            </a:r>
            <a:r>
              <a:rPr lang="en-US" b="1" dirty="0" smtClean="0"/>
              <a:t>New England</a:t>
            </a:r>
            <a:endParaRPr lang="en-US" dirty="0"/>
          </a:p>
        </p:txBody>
      </p:sp>
      <p:pic>
        <p:nvPicPr>
          <p:cNvPr id="4" name="Picture 3" descr="Screen Shot 2015-10-26 at 1.28.51 PM.png"/>
          <p:cNvPicPr>
            <a:picLocks noChangeAspect="1"/>
          </p:cNvPicPr>
          <p:nvPr/>
        </p:nvPicPr>
        <p:blipFill rotWithShape="1">
          <a:blip r:embed="rId2">
            <a:extLst>
              <a:ext uri="{28A0092B-C50C-407E-A947-70E740481C1C}">
                <a14:useLocalDpi xmlns:a14="http://schemas.microsoft.com/office/drawing/2010/main" val="0"/>
              </a:ext>
            </a:extLst>
          </a:blip>
          <a:srcRect l="5000" t="42370" r="52941" b="9862"/>
          <a:stretch/>
        </p:blipFill>
        <p:spPr>
          <a:xfrm>
            <a:off x="5082514" y="2445561"/>
            <a:ext cx="3845859" cy="2729929"/>
          </a:xfrm>
          <a:prstGeom prst="rect">
            <a:avLst/>
          </a:prstGeom>
        </p:spPr>
      </p:pic>
    </p:spTree>
    <p:extLst>
      <p:ext uri="{BB962C8B-B14F-4D97-AF65-F5344CB8AC3E}">
        <p14:creationId xmlns:p14="http://schemas.microsoft.com/office/powerpoint/2010/main" val="536202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44"/>
            <a:ext cx="8229600" cy="1143000"/>
          </a:xfrm>
        </p:spPr>
        <p:txBody>
          <a:bodyPr/>
          <a:lstStyle/>
          <a:p>
            <a:r>
              <a:rPr lang="en-US" dirty="0" smtClean="0"/>
              <a:t>President James Madison</a:t>
            </a:r>
            <a:endParaRPr lang="en-US" dirty="0"/>
          </a:p>
        </p:txBody>
      </p:sp>
      <p:sp>
        <p:nvSpPr>
          <p:cNvPr id="3" name="Content Placeholder 2"/>
          <p:cNvSpPr>
            <a:spLocks noGrp="1"/>
          </p:cNvSpPr>
          <p:nvPr>
            <p:ph idx="1"/>
          </p:nvPr>
        </p:nvSpPr>
        <p:spPr>
          <a:xfrm>
            <a:off x="266218" y="1770927"/>
            <a:ext cx="8657863" cy="5087073"/>
          </a:xfrm>
        </p:spPr>
        <p:txBody>
          <a:bodyPr>
            <a:normAutofit/>
          </a:bodyPr>
          <a:lstStyle/>
          <a:p>
            <a:r>
              <a:rPr lang="en-US" b="1" dirty="0" smtClean="0"/>
              <a:t>James Madison becomes president </a:t>
            </a:r>
            <a:r>
              <a:rPr lang="en-US" b="1" dirty="0"/>
              <a:t>in 1809 </a:t>
            </a:r>
            <a:endParaRPr lang="en-US" dirty="0"/>
          </a:p>
          <a:p>
            <a:r>
              <a:rPr lang="en-US" b="1" dirty="0" smtClean="0">
                <a:solidFill>
                  <a:srgbClr val="C00000"/>
                </a:solidFill>
              </a:rPr>
              <a:t>Non-Intercourse Act (</a:t>
            </a:r>
            <a:r>
              <a:rPr lang="en-US" b="1" dirty="0">
                <a:solidFill>
                  <a:srgbClr val="C00000"/>
                </a:solidFill>
              </a:rPr>
              <a:t>1809</a:t>
            </a:r>
            <a:r>
              <a:rPr lang="en-US" b="1" dirty="0" smtClean="0">
                <a:solidFill>
                  <a:srgbClr val="C00000"/>
                </a:solidFill>
              </a:rPr>
              <a:t>): </a:t>
            </a:r>
            <a:r>
              <a:rPr lang="en-US" b="1" dirty="0" smtClean="0"/>
              <a:t>the </a:t>
            </a:r>
            <a:r>
              <a:rPr lang="en-US" b="1" dirty="0"/>
              <a:t>United States could trade with all nations EXCEPT France &amp; </a:t>
            </a:r>
            <a:r>
              <a:rPr lang="en-US" b="1" dirty="0" smtClean="0"/>
              <a:t>England</a:t>
            </a:r>
          </a:p>
          <a:p>
            <a:r>
              <a:rPr lang="en-US" b="1" dirty="0" smtClean="0">
                <a:solidFill>
                  <a:srgbClr val="C00000"/>
                </a:solidFill>
              </a:rPr>
              <a:t>Macon’s Bill #</a:t>
            </a:r>
            <a:r>
              <a:rPr lang="en-US" b="1" dirty="0">
                <a:solidFill>
                  <a:srgbClr val="C00000"/>
                </a:solidFill>
              </a:rPr>
              <a:t>2</a:t>
            </a:r>
            <a:r>
              <a:rPr lang="en-US" b="1" dirty="0" smtClean="0">
                <a:solidFill>
                  <a:srgbClr val="C00000"/>
                </a:solidFill>
              </a:rPr>
              <a:t>:</a:t>
            </a:r>
            <a:r>
              <a:rPr lang="en-US" b="1" dirty="0" smtClean="0"/>
              <a:t> U.S. would end </a:t>
            </a:r>
            <a:r>
              <a:rPr lang="en-US" b="1" dirty="0"/>
              <a:t>embargo if the country respected </a:t>
            </a:r>
            <a:r>
              <a:rPr lang="en-US" b="1" dirty="0" smtClean="0"/>
              <a:t>U.S</a:t>
            </a:r>
            <a:r>
              <a:rPr lang="en-US" b="1" dirty="0"/>
              <a:t>. neutrality and freedom of the </a:t>
            </a:r>
            <a:r>
              <a:rPr lang="en-US" b="1" dirty="0" smtClean="0"/>
              <a:t>sea</a:t>
            </a:r>
          </a:p>
          <a:p>
            <a:r>
              <a:rPr lang="en-US" b="1" dirty="0" smtClean="0"/>
              <a:t>Members of Congress in 1811 </a:t>
            </a:r>
            <a:r>
              <a:rPr lang="en-US" b="1" dirty="0"/>
              <a:t>known </a:t>
            </a:r>
            <a:r>
              <a:rPr lang="en-US" b="1" dirty="0" smtClean="0"/>
              <a:t>as </a:t>
            </a:r>
            <a:r>
              <a:rPr lang="en-US" b="1" dirty="0" smtClean="0">
                <a:solidFill>
                  <a:srgbClr val="C00000"/>
                </a:solidFill>
              </a:rPr>
              <a:t>“War Hawks” </a:t>
            </a:r>
            <a:r>
              <a:rPr lang="en-US" b="1" dirty="0"/>
              <a:t>advocated for war against England </a:t>
            </a:r>
            <a:endParaRPr lang="en-US" dirty="0" smtClean="0"/>
          </a:p>
          <a:p>
            <a:pPr marL="0" indent="0">
              <a:buNone/>
            </a:pPr>
            <a:r>
              <a:rPr lang="en-US" dirty="0" smtClean="0"/>
              <a:t>	– </a:t>
            </a:r>
            <a:r>
              <a:rPr lang="en-US" b="1" dirty="0"/>
              <a:t>Stop British harassment</a:t>
            </a:r>
            <a:br>
              <a:rPr lang="en-US" b="1" dirty="0"/>
            </a:br>
            <a:r>
              <a:rPr lang="en-US" b="1" dirty="0" smtClean="0"/>
              <a:t>	</a:t>
            </a:r>
            <a:r>
              <a:rPr lang="en-US" dirty="0" smtClean="0"/>
              <a:t>– </a:t>
            </a:r>
            <a:r>
              <a:rPr lang="en-US" b="1" dirty="0"/>
              <a:t>Wipe out Native resistance on the </a:t>
            </a:r>
            <a:r>
              <a:rPr lang="en-US" dirty="0"/>
              <a:t> </a:t>
            </a:r>
            <a:r>
              <a:rPr lang="en-US" b="1" dirty="0" smtClean="0"/>
              <a:t>frontier</a:t>
            </a:r>
            <a:r>
              <a:rPr lang="en-US" b="1" dirty="0"/>
              <a:t/>
            </a:r>
            <a:br>
              <a:rPr lang="en-US" b="1" dirty="0"/>
            </a:br>
            <a:r>
              <a:rPr lang="en-US" b="1" dirty="0" smtClean="0"/>
              <a:t>	</a:t>
            </a:r>
            <a:r>
              <a:rPr lang="en-US" dirty="0" smtClean="0"/>
              <a:t>– </a:t>
            </a:r>
            <a:r>
              <a:rPr lang="en-US" b="1" dirty="0"/>
              <a:t>Take Canada from England </a:t>
            </a:r>
            <a:endParaRPr lang="en-US" dirty="0" smtClean="0"/>
          </a:p>
          <a:p>
            <a:endParaRPr lang="en-US" dirty="0"/>
          </a:p>
        </p:txBody>
      </p:sp>
    </p:spTree>
    <p:extLst>
      <p:ext uri="{BB962C8B-B14F-4D97-AF65-F5344CB8AC3E}">
        <p14:creationId xmlns:p14="http://schemas.microsoft.com/office/powerpoint/2010/main" val="2489098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Native Resistance on the Frontier</a:t>
            </a:r>
            <a:endParaRPr lang="en-US" dirty="0"/>
          </a:p>
        </p:txBody>
      </p:sp>
      <p:sp>
        <p:nvSpPr>
          <p:cNvPr id="3" name="Content Placeholder 2"/>
          <p:cNvSpPr>
            <a:spLocks noGrp="1"/>
          </p:cNvSpPr>
          <p:nvPr>
            <p:ph idx="1"/>
          </p:nvPr>
        </p:nvSpPr>
        <p:spPr/>
        <p:txBody>
          <a:bodyPr/>
          <a:lstStyle/>
          <a:p>
            <a:r>
              <a:rPr lang="en-US" b="1" dirty="0" smtClean="0"/>
              <a:t>Shawnee brothers </a:t>
            </a:r>
            <a:r>
              <a:rPr lang="en-US" b="1" dirty="0">
                <a:solidFill>
                  <a:srgbClr val="C00000"/>
                </a:solidFill>
              </a:rPr>
              <a:t>Tecumseh</a:t>
            </a:r>
            <a:r>
              <a:rPr lang="en-US" b="1" dirty="0">
                <a:solidFill>
                  <a:srgbClr val="FF0000"/>
                </a:solidFill>
              </a:rPr>
              <a:t> </a:t>
            </a:r>
            <a:r>
              <a:rPr lang="en-US" b="1" dirty="0"/>
              <a:t>and “the Prophet” organized a confederacy of tribes east of the Mississippi </a:t>
            </a:r>
            <a:endParaRPr lang="en-US" dirty="0"/>
          </a:p>
          <a:p>
            <a:r>
              <a:rPr lang="en-US" b="1" dirty="0" smtClean="0">
                <a:solidFill>
                  <a:srgbClr val="C00000"/>
                </a:solidFill>
              </a:rPr>
              <a:t>William Henry </a:t>
            </a:r>
            <a:r>
              <a:rPr lang="en-US" b="1" dirty="0">
                <a:solidFill>
                  <a:srgbClr val="C00000"/>
                </a:solidFill>
              </a:rPr>
              <a:t>Harrison </a:t>
            </a:r>
            <a:r>
              <a:rPr lang="en-US" b="1" dirty="0"/>
              <a:t>organized an </a:t>
            </a:r>
            <a:r>
              <a:rPr lang="en-US" dirty="0"/>
              <a:t> </a:t>
            </a:r>
            <a:r>
              <a:rPr lang="en-US" b="1" dirty="0" smtClean="0"/>
              <a:t>army </a:t>
            </a:r>
            <a:r>
              <a:rPr lang="en-US" b="1" dirty="0"/>
              <a:t>and attacked native resistance in 1811 at </a:t>
            </a:r>
            <a:r>
              <a:rPr lang="en-US" b="1" dirty="0">
                <a:solidFill>
                  <a:srgbClr val="C00000"/>
                </a:solidFill>
              </a:rPr>
              <a:t>Battle of Tippecanoe </a:t>
            </a:r>
            <a:endParaRPr lang="en-US" dirty="0" smtClean="0">
              <a:solidFill>
                <a:srgbClr val="C00000"/>
              </a:solidFill>
              <a:effectLst/>
            </a:endParaRPr>
          </a:p>
          <a:p>
            <a:r>
              <a:rPr lang="en-US" dirty="0"/>
              <a:t>– </a:t>
            </a:r>
            <a:r>
              <a:rPr lang="en-US" b="1" dirty="0"/>
              <a:t>Huge blow to native resistance and win for American expansion </a:t>
            </a:r>
            <a:endParaRPr lang="en-US" dirty="0" smtClean="0">
              <a:effectLst/>
            </a:endParaRPr>
          </a:p>
          <a:p>
            <a:endParaRPr lang="en-US" dirty="0"/>
          </a:p>
        </p:txBody>
      </p:sp>
    </p:spTree>
    <p:extLst>
      <p:ext uri="{BB962C8B-B14F-4D97-AF65-F5344CB8AC3E}">
        <p14:creationId xmlns:p14="http://schemas.microsoft.com/office/powerpoint/2010/main" val="179957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War of 1812 Declared!</a:t>
            </a:r>
            <a:endParaRPr lang="en-US" sz="4800" dirty="0"/>
          </a:p>
        </p:txBody>
      </p:sp>
      <p:sp>
        <p:nvSpPr>
          <p:cNvPr id="3" name="Content Placeholder 2"/>
          <p:cNvSpPr>
            <a:spLocks noGrp="1"/>
          </p:cNvSpPr>
          <p:nvPr>
            <p:ph idx="1"/>
          </p:nvPr>
        </p:nvSpPr>
        <p:spPr>
          <a:xfrm>
            <a:off x="277792" y="1713053"/>
            <a:ext cx="5181865" cy="5012242"/>
          </a:xfrm>
        </p:spPr>
        <p:txBody>
          <a:bodyPr>
            <a:normAutofit/>
          </a:bodyPr>
          <a:lstStyle/>
          <a:p>
            <a:r>
              <a:rPr lang="en-US" b="1" dirty="0" smtClean="0"/>
              <a:t>England’s arming of Natives on the frontier </a:t>
            </a:r>
            <a:endParaRPr lang="en-US" dirty="0" smtClean="0">
              <a:effectLst/>
            </a:endParaRPr>
          </a:p>
          <a:p>
            <a:r>
              <a:rPr lang="en-US" b="1" dirty="0" smtClean="0"/>
              <a:t>England’s </a:t>
            </a:r>
            <a:r>
              <a:rPr lang="en-US" b="1" dirty="0"/>
              <a:t>continued violations of U.S. neutrality </a:t>
            </a:r>
            <a:endParaRPr lang="en-US" dirty="0" smtClean="0">
              <a:effectLst/>
            </a:endParaRPr>
          </a:p>
          <a:p>
            <a:r>
              <a:rPr lang="en-US" b="1" dirty="0" smtClean="0"/>
              <a:t>Pressure </a:t>
            </a:r>
            <a:r>
              <a:rPr lang="en-US" b="1" dirty="0"/>
              <a:t>from War Hawks in Congress </a:t>
            </a:r>
            <a:endParaRPr lang="en-US" dirty="0" smtClean="0">
              <a:effectLst/>
            </a:endParaRPr>
          </a:p>
          <a:p>
            <a:r>
              <a:rPr lang="en-US" b="1" dirty="0" smtClean="0"/>
              <a:t>Desire </a:t>
            </a:r>
            <a:r>
              <a:rPr lang="en-US" b="1" dirty="0"/>
              <a:t>for more land, protect American honor, etc</a:t>
            </a:r>
            <a:r>
              <a:rPr lang="en-US" b="1" dirty="0" smtClean="0"/>
              <a:t>.)</a:t>
            </a:r>
          </a:p>
          <a:p>
            <a:r>
              <a:rPr lang="en-US" b="1" dirty="0" smtClean="0"/>
              <a:t>Democratic- Republicans tended to favor France </a:t>
            </a:r>
            <a:endParaRPr lang="en-US" dirty="0" smtClean="0">
              <a:effectLst/>
            </a:endParaRPr>
          </a:p>
          <a:p>
            <a:endParaRPr lang="en-US" dirty="0"/>
          </a:p>
        </p:txBody>
      </p:sp>
      <p:pic>
        <p:nvPicPr>
          <p:cNvPr id="6" name="Picture 5"/>
          <p:cNvPicPr>
            <a:picLocks noChangeAspect="1"/>
          </p:cNvPicPr>
          <p:nvPr/>
        </p:nvPicPr>
        <p:blipFill>
          <a:blip r:embed="rId2"/>
          <a:stretch>
            <a:fillRect/>
          </a:stretch>
        </p:blipFill>
        <p:spPr>
          <a:xfrm>
            <a:off x="5459657" y="2498318"/>
            <a:ext cx="3394975" cy="2574389"/>
          </a:xfrm>
          <a:prstGeom prst="rect">
            <a:avLst/>
          </a:prstGeom>
        </p:spPr>
      </p:pic>
    </p:spTree>
    <p:extLst>
      <p:ext uri="{BB962C8B-B14F-4D97-AF65-F5344CB8AC3E}">
        <p14:creationId xmlns:p14="http://schemas.microsoft.com/office/powerpoint/2010/main" val="409924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Federalist attack ads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54" y="1719071"/>
            <a:ext cx="4312291" cy="462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719071"/>
            <a:ext cx="3829050" cy="462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03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JEFFERSONIAN AMERICA</a:t>
            </a:r>
            <a:br>
              <a:rPr lang="en-US" dirty="0"/>
            </a:br>
            <a:endParaRPr lang="en-US" dirty="0"/>
          </a:p>
        </p:txBody>
      </p:sp>
    </p:spTree>
    <p:extLst>
      <p:ext uri="{BB962C8B-B14F-4D97-AF65-F5344CB8AC3E}">
        <p14:creationId xmlns:p14="http://schemas.microsoft.com/office/powerpoint/2010/main" val="1363159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01"/>
            <a:ext cx="8229600" cy="1143000"/>
          </a:xfrm>
        </p:spPr>
        <p:txBody>
          <a:bodyPr/>
          <a:lstStyle/>
          <a:p>
            <a:r>
              <a:rPr lang="en-US" dirty="0" smtClean="0"/>
              <a:t>ELECTION OF 1800</a:t>
            </a:r>
            <a:endParaRPr lang="en-US" dirty="0"/>
          </a:p>
        </p:txBody>
      </p:sp>
      <p:sp>
        <p:nvSpPr>
          <p:cNvPr id="3" name="Content Placeholder 2"/>
          <p:cNvSpPr>
            <a:spLocks noGrp="1"/>
          </p:cNvSpPr>
          <p:nvPr>
            <p:ph idx="1"/>
          </p:nvPr>
        </p:nvSpPr>
        <p:spPr>
          <a:xfrm>
            <a:off x="190500" y="1828800"/>
            <a:ext cx="5446372" cy="4806950"/>
          </a:xfrm>
        </p:spPr>
        <p:txBody>
          <a:bodyPr>
            <a:normAutofit/>
          </a:bodyPr>
          <a:lstStyle/>
          <a:p>
            <a:r>
              <a:rPr lang="en-US" b="1" dirty="0"/>
              <a:t>–</a:t>
            </a:r>
            <a:r>
              <a:rPr lang="en-US" dirty="0"/>
              <a:t> </a:t>
            </a:r>
            <a:r>
              <a:rPr lang="en-US" b="1" dirty="0" smtClean="0"/>
              <a:t>Federalists </a:t>
            </a:r>
            <a:r>
              <a:rPr lang="en-US" b="1" dirty="0"/>
              <a:t>lost control of both the executive and legislative branches </a:t>
            </a:r>
            <a:endParaRPr lang="en-US" dirty="0" smtClean="0">
              <a:effectLst/>
            </a:endParaRPr>
          </a:p>
          <a:p>
            <a:r>
              <a:rPr lang="en-US" b="1" dirty="0"/>
              <a:t>–</a:t>
            </a:r>
            <a:r>
              <a:rPr lang="en-US" dirty="0"/>
              <a:t> </a:t>
            </a:r>
            <a:r>
              <a:rPr lang="en-US" b="1" dirty="0">
                <a:solidFill>
                  <a:srgbClr val="C00000"/>
                </a:solidFill>
              </a:rPr>
              <a:t>Thomas Jefferson </a:t>
            </a:r>
            <a:r>
              <a:rPr lang="en-US" b="1" dirty="0"/>
              <a:t>becomes the 1st </a:t>
            </a:r>
            <a:r>
              <a:rPr lang="en-US" b="1" dirty="0" smtClean="0">
                <a:solidFill>
                  <a:srgbClr val="C00000"/>
                </a:solidFill>
              </a:rPr>
              <a:t>Democratic-Republican</a:t>
            </a:r>
            <a:r>
              <a:rPr lang="en-US" b="1" dirty="0" smtClean="0">
                <a:solidFill>
                  <a:srgbClr val="FF0000"/>
                </a:solidFill>
              </a:rPr>
              <a:t> </a:t>
            </a:r>
            <a:r>
              <a:rPr lang="en-US" b="1" dirty="0"/>
              <a:t>president </a:t>
            </a:r>
            <a:endParaRPr lang="en-US" dirty="0" smtClean="0">
              <a:effectLst/>
            </a:endParaRPr>
          </a:p>
          <a:p>
            <a:r>
              <a:rPr lang="en-US" b="1" dirty="0"/>
              <a:t>–</a:t>
            </a:r>
            <a:r>
              <a:rPr lang="en-US" dirty="0"/>
              <a:t> </a:t>
            </a:r>
            <a:r>
              <a:rPr lang="en-US" b="1" dirty="0" smtClean="0"/>
              <a:t>1st </a:t>
            </a:r>
            <a:r>
              <a:rPr lang="en-US" b="1" dirty="0">
                <a:solidFill>
                  <a:srgbClr val="C00000"/>
                </a:solidFill>
              </a:rPr>
              <a:t>peaceful transfer </a:t>
            </a:r>
            <a:r>
              <a:rPr lang="en-US" b="1" dirty="0"/>
              <a:t>of power between political parties </a:t>
            </a:r>
            <a:endParaRPr lang="en-US" dirty="0" smtClean="0">
              <a:effectLst/>
            </a:endParaRPr>
          </a:p>
          <a:p>
            <a:r>
              <a:rPr lang="en-US" b="1" dirty="0"/>
              <a:t>–</a:t>
            </a:r>
            <a:r>
              <a:rPr lang="en-US" dirty="0"/>
              <a:t> </a:t>
            </a:r>
            <a:r>
              <a:rPr lang="en-US" b="1" dirty="0"/>
              <a:t>“We are all Republicans, we are all Federalists” </a:t>
            </a:r>
            <a:endParaRPr lang="en-US" dirty="0" smtClean="0">
              <a:effectLst/>
            </a:endParaRPr>
          </a:p>
          <a:p>
            <a:endParaRPr lang="en-US" dirty="0"/>
          </a:p>
        </p:txBody>
      </p:sp>
      <p:pic>
        <p:nvPicPr>
          <p:cNvPr id="4" name="Picture 3"/>
          <p:cNvPicPr>
            <a:picLocks noChangeAspect="1"/>
          </p:cNvPicPr>
          <p:nvPr/>
        </p:nvPicPr>
        <p:blipFill>
          <a:blip r:embed="rId2"/>
          <a:stretch>
            <a:fillRect/>
          </a:stretch>
        </p:blipFill>
        <p:spPr>
          <a:xfrm>
            <a:off x="5636872" y="2696901"/>
            <a:ext cx="3346597" cy="2752846"/>
          </a:xfrm>
          <a:prstGeom prst="rect">
            <a:avLst/>
          </a:prstGeom>
        </p:spPr>
      </p:pic>
    </p:spTree>
    <p:extLst>
      <p:ext uri="{BB962C8B-B14F-4D97-AF65-F5344CB8AC3E}">
        <p14:creationId xmlns:p14="http://schemas.microsoft.com/office/powerpoint/2010/main" val="526191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FEDERALISTs </a:t>
            </a:r>
            <a:br>
              <a:rPr lang="en-US" dirty="0" smtClean="0"/>
            </a:br>
            <a:r>
              <a:rPr lang="en-US" dirty="0" smtClean="0"/>
              <a:t>AND THE JUDICIAL BRANCH</a:t>
            </a:r>
            <a:endParaRPr lang="en-US" dirty="0"/>
          </a:p>
        </p:txBody>
      </p:sp>
      <p:sp>
        <p:nvSpPr>
          <p:cNvPr id="3" name="Content Placeholder 2"/>
          <p:cNvSpPr>
            <a:spLocks noGrp="1"/>
          </p:cNvSpPr>
          <p:nvPr>
            <p:ph idx="1"/>
          </p:nvPr>
        </p:nvSpPr>
        <p:spPr>
          <a:xfrm>
            <a:off x="173620" y="1828800"/>
            <a:ext cx="8738886" cy="5029200"/>
          </a:xfrm>
        </p:spPr>
        <p:txBody>
          <a:bodyPr>
            <a:normAutofit/>
          </a:bodyPr>
          <a:lstStyle/>
          <a:p>
            <a:r>
              <a:rPr lang="en-US" b="1" dirty="0" smtClean="0"/>
              <a:t>Federalists wanted to maintain </a:t>
            </a:r>
            <a:r>
              <a:rPr lang="en-US" b="1" dirty="0"/>
              <a:t>some grip on power and passed the </a:t>
            </a:r>
            <a:r>
              <a:rPr lang="en-US" b="1" dirty="0">
                <a:solidFill>
                  <a:srgbClr val="C00000"/>
                </a:solidFill>
              </a:rPr>
              <a:t>Judiciary Act of 1801</a:t>
            </a:r>
            <a:r>
              <a:rPr lang="en-US" b="1" dirty="0">
                <a:solidFill>
                  <a:srgbClr val="FF0000"/>
                </a:solidFill>
              </a:rPr>
              <a:t> </a:t>
            </a:r>
            <a:endParaRPr lang="en-US" dirty="0" smtClean="0">
              <a:solidFill>
                <a:srgbClr val="FF0000"/>
              </a:solidFill>
              <a:effectLst/>
            </a:endParaRPr>
          </a:p>
          <a:p>
            <a:pPr marL="0" indent="0">
              <a:buNone/>
            </a:pPr>
            <a:r>
              <a:rPr lang="en-US" b="1" dirty="0" smtClean="0"/>
              <a:t>	–</a:t>
            </a:r>
            <a:r>
              <a:rPr lang="en-US" dirty="0" smtClean="0"/>
              <a:t> </a:t>
            </a:r>
            <a:r>
              <a:rPr lang="en-US" b="1" dirty="0"/>
              <a:t>Created new judicial positions </a:t>
            </a:r>
            <a:endParaRPr lang="en-US" dirty="0" smtClean="0">
              <a:effectLst/>
            </a:endParaRPr>
          </a:p>
          <a:p>
            <a:pPr marL="0" indent="0">
              <a:buNone/>
            </a:pPr>
            <a:r>
              <a:rPr lang="en-US" b="1" dirty="0"/>
              <a:t>	</a:t>
            </a:r>
            <a:r>
              <a:rPr lang="en-US" b="1" dirty="0" smtClean="0"/>
              <a:t>–</a:t>
            </a:r>
            <a:r>
              <a:rPr lang="en-US" dirty="0" smtClean="0"/>
              <a:t> </a:t>
            </a:r>
            <a:r>
              <a:rPr lang="en-US" b="1" dirty="0" smtClean="0"/>
              <a:t>Called the </a:t>
            </a:r>
            <a:r>
              <a:rPr lang="en-US" b="1" dirty="0" smtClean="0">
                <a:solidFill>
                  <a:srgbClr val="C00000"/>
                </a:solidFill>
              </a:rPr>
              <a:t>Midnight </a:t>
            </a:r>
            <a:r>
              <a:rPr lang="en-US" b="1" dirty="0">
                <a:solidFill>
                  <a:srgbClr val="C00000"/>
                </a:solidFill>
              </a:rPr>
              <a:t>Appointments </a:t>
            </a:r>
            <a:endParaRPr lang="en-US" dirty="0" smtClean="0">
              <a:solidFill>
                <a:srgbClr val="C00000"/>
              </a:solidFill>
              <a:effectLst/>
            </a:endParaRPr>
          </a:p>
          <a:p>
            <a:pPr marL="114300" indent="0">
              <a:buNone/>
            </a:pPr>
            <a:r>
              <a:rPr lang="en-US" b="1" dirty="0" smtClean="0"/>
              <a:t>	–</a:t>
            </a:r>
            <a:r>
              <a:rPr lang="en-US" dirty="0" smtClean="0"/>
              <a:t> </a:t>
            </a:r>
            <a:r>
              <a:rPr lang="en-US" b="1" dirty="0"/>
              <a:t>Attempt by Adams administration to put </a:t>
            </a:r>
            <a:endParaRPr lang="en-US" b="1" dirty="0" smtClean="0"/>
          </a:p>
          <a:p>
            <a:pPr marL="114300" indent="0">
              <a:buNone/>
            </a:pPr>
            <a:r>
              <a:rPr lang="en-US" b="1" dirty="0"/>
              <a:t>	</a:t>
            </a:r>
            <a:r>
              <a:rPr lang="en-US" b="1" dirty="0" smtClean="0"/>
              <a:t>Federalist judges </a:t>
            </a:r>
            <a:r>
              <a:rPr lang="en-US" b="1" dirty="0"/>
              <a:t>in place before leaving office </a:t>
            </a:r>
            <a:endParaRPr lang="en-US" dirty="0" smtClean="0">
              <a:effectLst/>
            </a:endParaRPr>
          </a:p>
          <a:p>
            <a:r>
              <a:rPr lang="en-US" b="1" dirty="0" smtClean="0"/>
              <a:t>One of the midnight judicial </a:t>
            </a:r>
            <a:r>
              <a:rPr lang="en-US" b="1" dirty="0"/>
              <a:t>appointees (William </a:t>
            </a:r>
            <a:r>
              <a:rPr lang="en-US" b="1" dirty="0">
                <a:solidFill>
                  <a:srgbClr val="C00000"/>
                </a:solidFill>
              </a:rPr>
              <a:t>Marbury</a:t>
            </a:r>
            <a:r>
              <a:rPr lang="en-US" b="1" dirty="0"/>
              <a:t>) sued Secretary of State James </a:t>
            </a:r>
            <a:r>
              <a:rPr lang="en-US" b="1" dirty="0">
                <a:solidFill>
                  <a:srgbClr val="C00000"/>
                </a:solidFill>
              </a:rPr>
              <a:t>Madison</a:t>
            </a:r>
            <a:r>
              <a:rPr lang="en-US" b="1" dirty="0"/>
              <a:t> for refusing to deliver his commission </a:t>
            </a:r>
            <a:endParaRPr lang="en-US" dirty="0" smtClean="0">
              <a:effectLst/>
            </a:endParaRPr>
          </a:p>
          <a:p>
            <a:r>
              <a:rPr lang="en-US" b="1" dirty="0" smtClean="0">
                <a:solidFill>
                  <a:srgbClr val="C00000"/>
                </a:solidFill>
              </a:rPr>
              <a:t>Marbury vs. Madison</a:t>
            </a:r>
            <a:r>
              <a:rPr lang="en-US" b="1" dirty="0" smtClean="0">
                <a:solidFill>
                  <a:srgbClr val="FF0000"/>
                </a:solidFill>
              </a:rPr>
              <a:t> </a:t>
            </a:r>
            <a:r>
              <a:rPr lang="en-US" b="1" dirty="0" smtClean="0"/>
              <a:t>(</a:t>
            </a:r>
            <a:r>
              <a:rPr lang="en-US" b="1" dirty="0"/>
              <a:t>1803) </a:t>
            </a:r>
            <a:endParaRPr lang="en-US" dirty="0" smtClean="0">
              <a:effectLst/>
            </a:endParaRPr>
          </a:p>
          <a:p>
            <a:endParaRPr lang="en-US" dirty="0"/>
          </a:p>
        </p:txBody>
      </p:sp>
    </p:spTree>
    <p:extLst>
      <p:ext uri="{BB962C8B-B14F-4D97-AF65-F5344CB8AC3E}">
        <p14:creationId xmlns:p14="http://schemas.microsoft.com/office/powerpoint/2010/main" val="172591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VS. MADISON (1803)</a:t>
            </a:r>
            <a:endParaRPr lang="en-US" dirty="0"/>
          </a:p>
        </p:txBody>
      </p:sp>
      <p:sp>
        <p:nvSpPr>
          <p:cNvPr id="3" name="Content Placeholder 2"/>
          <p:cNvSpPr>
            <a:spLocks noGrp="1"/>
          </p:cNvSpPr>
          <p:nvPr>
            <p:ph idx="1"/>
          </p:nvPr>
        </p:nvSpPr>
        <p:spPr>
          <a:xfrm>
            <a:off x="266218" y="1805652"/>
            <a:ext cx="8623139" cy="4806778"/>
          </a:xfrm>
        </p:spPr>
        <p:txBody>
          <a:bodyPr>
            <a:normAutofit/>
          </a:bodyPr>
          <a:lstStyle/>
          <a:p>
            <a:r>
              <a:rPr lang="en-US" b="1" dirty="0" smtClean="0"/>
              <a:t>Parts of the Judiciary Act of </a:t>
            </a:r>
            <a:r>
              <a:rPr lang="en-US" b="1" dirty="0"/>
              <a:t>1789 </a:t>
            </a:r>
            <a:r>
              <a:rPr lang="en-US" b="1" dirty="0" smtClean="0"/>
              <a:t>were </a:t>
            </a:r>
            <a:r>
              <a:rPr lang="en-US" b="1" dirty="0"/>
              <a:t>ruled </a:t>
            </a:r>
            <a:r>
              <a:rPr lang="en-US" b="1" dirty="0">
                <a:solidFill>
                  <a:srgbClr val="C00000"/>
                </a:solidFill>
              </a:rPr>
              <a:t>unconstitutional </a:t>
            </a:r>
            <a:endParaRPr lang="en-US" dirty="0">
              <a:solidFill>
                <a:srgbClr val="C00000"/>
              </a:solidFill>
            </a:endParaRPr>
          </a:p>
          <a:p>
            <a:r>
              <a:rPr lang="en-US" b="1" dirty="0" smtClean="0"/>
              <a:t>Important because it established </a:t>
            </a:r>
            <a:r>
              <a:rPr lang="en-US" b="1" dirty="0"/>
              <a:t>the idea of </a:t>
            </a:r>
            <a:r>
              <a:rPr lang="en-US" b="1" dirty="0" smtClean="0">
                <a:solidFill>
                  <a:srgbClr val="C00000"/>
                </a:solidFill>
              </a:rPr>
              <a:t>judicial </a:t>
            </a:r>
            <a:r>
              <a:rPr lang="en-US" b="1" dirty="0">
                <a:solidFill>
                  <a:srgbClr val="C00000"/>
                </a:solidFill>
              </a:rPr>
              <a:t>review </a:t>
            </a:r>
            <a:endParaRPr lang="en-US" dirty="0" smtClean="0">
              <a:solidFill>
                <a:srgbClr val="C00000"/>
              </a:solidFill>
              <a:effectLst/>
            </a:endParaRPr>
          </a:p>
          <a:p>
            <a:pPr lvl="1"/>
            <a:r>
              <a:rPr lang="en-US" dirty="0"/>
              <a:t>– </a:t>
            </a:r>
            <a:r>
              <a:rPr lang="en-US" sz="2200" b="1" dirty="0"/>
              <a:t>The Supreme Court has the </a:t>
            </a:r>
            <a:r>
              <a:rPr lang="en-US" sz="2200" b="1" dirty="0">
                <a:solidFill>
                  <a:schemeClr val="accent1"/>
                </a:solidFill>
              </a:rPr>
              <a:t>power to declare federal laws unconstitutional </a:t>
            </a:r>
            <a:endParaRPr lang="en-US" sz="2200" dirty="0" smtClean="0">
              <a:solidFill>
                <a:schemeClr val="accent1"/>
              </a:solidFill>
              <a:effectLst/>
            </a:endParaRPr>
          </a:p>
          <a:p>
            <a:pPr lvl="1"/>
            <a:r>
              <a:rPr lang="en-US" sz="2200" dirty="0"/>
              <a:t>– </a:t>
            </a:r>
            <a:r>
              <a:rPr lang="en-US" sz="2200" b="1" dirty="0">
                <a:solidFill>
                  <a:srgbClr val="C00000"/>
                </a:solidFill>
              </a:rPr>
              <a:t>Massive expansion of judicial power </a:t>
            </a:r>
            <a:endParaRPr lang="en-US" sz="2200" dirty="0" smtClean="0">
              <a:solidFill>
                <a:srgbClr val="C00000"/>
              </a:solidFill>
              <a:effectLst/>
            </a:endParaRPr>
          </a:p>
          <a:p>
            <a:r>
              <a:rPr lang="en-US" b="1" dirty="0" smtClean="0">
                <a:solidFill>
                  <a:srgbClr val="C00000"/>
                </a:solidFill>
              </a:rPr>
              <a:t>John Marshall, </a:t>
            </a:r>
            <a:r>
              <a:rPr lang="en-US" b="1" dirty="0" smtClean="0">
                <a:solidFill>
                  <a:schemeClr val="tx1">
                    <a:lumMod val="75000"/>
                    <a:lumOff val="25000"/>
                  </a:schemeClr>
                </a:solidFill>
              </a:rPr>
              <a:t>Chief Justice of Supreme Court from 1801-1835,</a:t>
            </a:r>
            <a:r>
              <a:rPr lang="en-US" b="1" dirty="0" smtClean="0">
                <a:solidFill>
                  <a:srgbClr val="C00000"/>
                </a:solidFill>
              </a:rPr>
              <a:t> </a:t>
            </a:r>
            <a:r>
              <a:rPr lang="en-US" b="1" dirty="0" smtClean="0"/>
              <a:t>will </a:t>
            </a:r>
            <a:r>
              <a:rPr lang="en-US" b="1" dirty="0"/>
              <a:t>dramatically increase power of the federal </a:t>
            </a:r>
            <a:r>
              <a:rPr lang="en-US" b="1" dirty="0" smtClean="0"/>
              <a:t>government</a:t>
            </a:r>
            <a:endParaRPr lang="en-US" dirty="0" smtClean="0">
              <a:effectLst/>
            </a:endParaRPr>
          </a:p>
          <a:p>
            <a:endParaRPr lang="en-US" dirty="0"/>
          </a:p>
        </p:txBody>
      </p:sp>
    </p:spTree>
    <p:extLst>
      <p:ext uri="{BB962C8B-B14F-4D97-AF65-F5344CB8AC3E}">
        <p14:creationId xmlns:p14="http://schemas.microsoft.com/office/powerpoint/2010/main" val="262147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JEFFERSONIAN WAS JEFFERSON?</a:t>
            </a:r>
            <a:endParaRPr lang="en-US" dirty="0"/>
          </a:p>
        </p:txBody>
      </p:sp>
      <p:sp>
        <p:nvSpPr>
          <p:cNvPr id="3" name="Content Placeholder 2"/>
          <p:cNvSpPr>
            <a:spLocks noGrp="1"/>
          </p:cNvSpPr>
          <p:nvPr>
            <p:ph idx="1"/>
          </p:nvPr>
        </p:nvSpPr>
        <p:spPr>
          <a:xfrm>
            <a:off x="289367" y="1759352"/>
            <a:ext cx="8588416" cy="5098648"/>
          </a:xfrm>
        </p:spPr>
        <p:txBody>
          <a:bodyPr>
            <a:normAutofit/>
          </a:bodyPr>
          <a:lstStyle/>
          <a:p>
            <a:pPr marL="0" indent="0">
              <a:buNone/>
            </a:pPr>
            <a:r>
              <a:rPr lang="en-US" b="1" u="sng" dirty="0"/>
              <a:t>Jeffersonian Democratic-Republicans</a:t>
            </a:r>
            <a:r>
              <a:rPr lang="en-US" b="1" u="sng" dirty="0" smtClean="0"/>
              <a:t>:</a:t>
            </a:r>
          </a:p>
          <a:p>
            <a:pPr marL="0" indent="0">
              <a:buNone/>
            </a:pPr>
            <a:r>
              <a:rPr lang="en-US" dirty="0" smtClean="0"/>
              <a:t>– </a:t>
            </a:r>
            <a:r>
              <a:rPr lang="en-US" b="1" dirty="0"/>
              <a:t>Strict interpretation of the Constitution </a:t>
            </a:r>
            <a:endParaRPr lang="en-US" b="1" dirty="0" smtClean="0"/>
          </a:p>
          <a:p>
            <a:pPr marL="0" indent="0">
              <a:buNone/>
            </a:pPr>
            <a:r>
              <a:rPr lang="en-US" dirty="0" smtClean="0"/>
              <a:t>– </a:t>
            </a:r>
            <a:r>
              <a:rPr lang="en-US" b="1" dirty="0"/>
              <a:t>Limited </a:t>
            </a:r>
            <a:r>
              <a:rPr lang="en-US" b="1" dirty="0" smtClean="0"/>
              <a:t>federal government</a:t>
            </a:r>
          </a:p>
          <a:p>
            <a:pPr marL="0" indent="0">
              <a:buNone/>
            </a:pPr>
            <a:r>
              <a:rPr lang="en-US" dirty="0"/>
              <a:t>– </a:t>
            </a:r>
            <a:r>
              <a:rPr lang="en-US" b="1" dirty="0" smtClean="0"/>
              <a:t>Advocated agrarian economy:  farmers</a:t>
            </a:r>
            <a:r>
              <a:rPr lang="en-US" b="1" dirty="0"/>
              <a:t>! </a:t>
            </a:r>
            <a:endParaRPr lang="en-US" b="1" dirty="0" smtClean="0"/>
          </a:p>
          <a:p>
            <a:pPr marL="0" indent="0">
              <a:buNone/>
            </a:pPr>
            <a:endParaRPr lang="en-US" dirty="0" smtClean="0">
              <a:effectLst/>
            </a:endParaRPr>
          </a:p>
          <a:p>
            <a:pPr marL="0" indent="0">
              <a:buNone/>
            </a:pPr>
            <a:r>
              <a:rPr lang="en-US" dirty="0"/>
              <a:t>•  </a:t>
            </a:r>
            <a:r>
              <a:rPr lang="en-US" b="1" dirty="0" smtClean="0"/>
              <a:t>Eliminated </a:t>
            </a:r>
            <a:r>
              <a:rPr lang="en-US" b="1" dirty="0"/>
              <a:t>excise taxes, lowered national debt </a:t>
            </a:r>
            <a:endParaRPr lang="en-US" dirty="0" smtClean="0">
              <a:effectLst/>
            </a:endParaRPr>
          </a:p>
          <a:p>
            <a:pPr marL="0" indent="0">
              <a:buNone/>
            </a:pPr>
            <a:r>
              <a:rPr lang="en-US" dirty="0"/>
              <a:t>•  </a:t>
            </a:r>
            <a:r>
              <a:rPr lang="en-US" b="1" dirty="0" smtClean="0"/>
              <a:t>Did not dismantle </a:t>
            </a:r>
            <a:r>
              <a:rPr lang="en-US" b="1" dirty="0"/>
              <a:t>all </a:t>
            </a:r>
            <a:r>
              <a:rPr lang="en-US" b="1" dirty="0" smtClean="0"/>
              <a:t>Federalist </a:t>
            </a:r>
            <a:r>
              <a:rPr lang="en-US" b="1" dirty="0"/>
              <a:t>policies: Kept </a:t>
            </a:r>
            <a:r>
              <a:rPr lang="en-US" b="1" dirty="0" smtClean="0"/>
              <a:t>the Bank of the United States (BUS) </a:t>
            </a:r>
            <a:r>
              <a:rPr lang="en-US" b="1" dirty="0"/>
              <a:t>&amp; debt plan </a:t>
            </a:r>
            <a:endParaRPr lang="en-US" dirty="0" smtClean="0">
              <a:effectLst/>
            </a:endParaRPr>
          </a:p>
          <a:p>
            <a:endParaRPr lang="en-US" dirty="0"/>
          </a:p>
        </p:txBody>
      </p:sp>
    </p:spTree>
    <p:extLst>
      <p:ext uri="{BB962C8B-B14F-4D97-AF65-F5344CB8AC3E}">
        <p14:creationId xmlns:p14="http://schemas.microsoft.com/office/powerpoint/2010/main" val="1378225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844952"/>
            <a:ext cx="8260672" cy="602847"/>
          </a:xfrm>
        </p:spPr>
        <p:txBody>
          <a:bodyPr>
            <a:normAutofit fontScale="90000"/>
          </a:bodyPr>
          <a:lstStyle/>
          <a:p>
            <a:r>
              <a:rPr lang="en-US" dirty="0">
                <a:hlinkClick r:id="rId2"/>
              </a:rPr>
              <a:t>The Historical Audacity of the Louisiana Purchase</a:t>
            </a:r>
            <a:r>
              <a:rPr lang="en-US" dirty="0"/>
              <a:t/>
            </a:r>
            <a:br>
              <a:rPr lang="en-US" dirty="0"/>
            </a:br>
            <a:endParaRPr lang="en-US" dirty="0"/>
          </a:p>
        </p:txBody>
      </p:sp>
      <p:pic>
        <p:nvPicPr>
          <p:cNvPr id="102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500" y="2090737"/>
            <a:ext cx="3971322" cy="42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72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964"/>
            <a:ext cx="8229600" cy="1122745"/>
          </a:xfrm>
        </p:spPr>
        <p:txBody>
          <a:bodyPr/>
          <a:lstStyle/>
          <a:p>
            <a:r>
              <a:rPr lang="en-US" dirty="0" smtClean="0"/>
              <a:t>LOUISIANA PURCHASE</a:t>
            </a:r>
            <a:endParaRPr lang="en-US" dirty="0"/>
          </a:p>
        </p:txBody>
      </p:sp>
      <p:sp>
        <p:nvSpPr>
          <p:cNvPr id="3" name="Content Placeholder 2"/>
          <p:cNvSpPr>
            <a:spLocks noGrp="1"/>
          </p:cNvSpPr>
          <p:nvPr>
            <p:ph idx="1"/>
          </p:nvPr>
        </p:nvSpPr>
        <p:spPr>
          <a:xfrm>
            <a:off x="277792" y="1851948"/>
            <a:ext cx="5234008" cy="3009419"/>
          </a:xfrm>
        </p:spPr>
        <p:txBody>
          <a:bodyPr>
            <a:normAutofit/>
          </a:bodyPr>
          <a:lstStyle/>
          <a:p>
            <a:pPr lvl="0"/>
            <a:r>
              <a:rPr lang="en-US" b="1" dirty="0" smtClean="0"/>
              <a:t>Jefferson </a:t>
            </a:r>
            <a:r>
              <a:rPr lang="en-US" b="1" dirty="0"/>
              <a:t>attempted to buy </a:t>
            </a:r>
            <a:r>
              <a:rPr lang="en-US" b="1" dirty="0">
                <a:solidFill>
                  <a:srgbClr val="C00000"/>
                </a:solidFill>
              </a:rPr>
              <a:t>New Orleans </a:t>
            </a:r>
            <a:r>
              <a:rPr lang="en-US" b="1" dirty="0"/>
              <a:t>from </a:t>
            </a:r>
            <a:r>
              <a:rPr lang="en-US" b="1" dirty="0" smtClean="0"/>
              <a:t>France</a:t>
            </a:r>
          </a:p>
          <a:p>
            <a:r>
              <a:rPr lang="en-US" b="1" dirty="0"/>
              <a:t>Napoleon offered to sell all of the </a:t>
            </a:r>
            <a:r>
              <a:rPr lang="en-US" b="1" dirty="0">
                <a:solidFill>
                  <a:srgbClr val="C00000"/>
                </a:solidFill>
              </a:rPr>
              <a:t>Louisiana territory </a:t>
            </a:r>
            <a:r>
              <a:rPr lang="en-US" b="1" dirty="0"/>
              <a:t>for $15 million </a:t>
            </a:r>
            <a:endParaRPr lang="en-US" dirty="0"/>
          </a:p>
          <a:p>
            <a:pPr marL="0" indent="0">
              <a:buNone/>
            </a:pPr>
            <a:r>
              <a:rPr lang="en-US" b="1" dirty="0"/>
              <a:t>	</a:t>
            </a:r>
            <a:r>
              <a:rPr lang="en-US" sz="2100" dirty="0"/>
              <a:t>• </a:t>
            </a:r>
            <a:r>
              <a:rPr lang="en-US" sz="2100" b="1" dirty="0">
                <a:solidFill>
                  <a:srgbClr val="C00000"/>
                </a:solidFill>
              </a:rPr>
              <a:t>Haitian Revolution </a:t>
            </a:r>
            <a:endParaRPr lang="en-US" sz="2100" dirty="0">
              <a:solidFill>
                <a:srgbClr val="C00000"/>
              </a:solidFill>
            </a:endParaRPr>
          </a:p>
          <a:p>
            <a:pPr marL="297180" lvl="1" indent="0">
              <a:buNone/>
            </a:pPr>
            <a:r>
              <a:rPr lang="en-US" dirty="0"/>
              <a:t>	• </a:t>
            </a:r>
            <a:r>
              <a:rPr lang="en-US" b="1" dirty="0"/>
              <a:t>Fight against England </a:t>
            </a:r>
            <a:endParaRPr lang="en-US" dirty="0"/>
          </a:p>
          <a:p>
            <a:pPr lvl="0"/>
            <a:endParaRPr lang="en-US" dirty="0">
              <a:solidFill>
                <a:srgbClr val="3B3B3B"/>
              </a:solidFill>
            </a:endParaRPr>
          </a:p>
          <a:p>
            <a:endParaRPr lang="en-US" b="1" dirty="0" smtClean="0"/>
          </a:p>
          <a:p>
            <a:endParaRPr lang="en-US" dirty="0"/>
          </a:p>
        </p:txBody>
      </p:sp>
      <p:pic>
        <p:nvPicPr>
          <p:cNvPr id="4" name="Picture 3"/>
          <p:cNvPicPr>
            <a:picLocks noChangeAspect="1"/>
          </p:cNvPicPr>
          <p:nvPr/>
        </p:nvPicPr>
        <p:blipFill>
          <a:blip r:embed="rId2"/>
          <a:stretch>
            <a:fillRect/>
          </a:stretch>
        </p:blipFill>
        <p:spPr>
          <a:xfrm>
            <a:off x="5163753" y="2176038"/>
            <a:ext cx="3667731" cy="2257065"/>
          </a:xfrm>
          <a:prstGeom prst="rect">
            <a:avLst/>
          </a:prstGeom>
        </p:spPr>
      </p:pic>
      <p:sp>
        <p:nvSpPr>
          <p:cNvPr id="6" name="TextBox 5"/>
          <p:cNvSpPr txBox="1"/>
          <p:nvPr/>
        </p:nvSpPr>
        <p:spPr>
          <a:xfrm>
            <a:off x="457200" y="4722471"/>
            <a:ext cx="8374284" cy="1846659"/>
          </a:xfrm>
          <a:prstGeom prst="rect">
            <a:avLst/>
          </a:prstGeom>
          <a:noFill/>
        </p:spPr>
        <p:txBody>
          <a:bodyPr wrap="square" rtlCol="0">
            <a:spAutoFit/>
          </a:bodyPr>
          <a:lstStyle/>
          <a:p>
            <a:pPr marL="285750" lvl="0" indent="-285750">
              <a:buFont typeface="Arial" panose="020B0604020202020204" pitchFamily="34" charset="0"/>
              <a:buChar char="•"/>
            </a:pPr>
            <a:r>
              <a:rPr lang="en-US" sz="2400" b="1" dirty="0">
                <a:solidFill>
                  <a:srgbClr val="3B3B3B"/>
                </a:solidFill>
              </a:rPr>
              <a:t>Although the Constitution does not say the president could purchase foreign land, TJ supported the deal </a:t>
            </a:r>
          </a:p>
          <a:p>
            <a:r>
              <a:rPr lang="en-US" sz="2400" dirty="0" smtClean="0">
                <a:solidFill>
                  <a:srgbClr val="3B3B3B"/>
                </a:solidFill>
              </a:rPr>
              <a:t>	</a:t>
            </a:r>
            <a:r>
              <a:rPr lang="en-US" sz="2400" dirty="0">
                <a:solidFill>
                  <a:srgbClr val="3B3B3B"/>
                </a:solidFill>
              </a:rPr>
              <a:t> – </a:t>
            </a:r>
            <a:r>
              <a:rPr lang="en-US" sz="2400" b="1" dirty="0" smtClean="0">
                <a:solidFill>
                  <a:srgbClr val="3B3B3B"/>
                </a:solidFill>
              </a:rPr>
              <a:t>In this case, Jefferson </a:t>
            </a:r>
            <a:r>
              <a:rPr lang="en-US" sz="2400" b="1" dirty="0">
                <a:solidFill>
                  <a:srgbClr val="3B3B3B"/>
                </a:solidFill>
              </a:rPr>
              <a:t>used </a:t>
            </a:r>
            <a:r>
              <a:rPr lang="en-US" sz="2400" b="1" dirty="0">
                <a:solidFill>
                  <a:srgbClr val="C00000"/>
                </a:solidFill>
              </a:rPr>
              <a:t>loose interpretation </a:t>
            </a:r>
            <a:r>
              <a:rPr lang="en-US" sz="2400" b="1" dirty="0" smtClean="0">
                <a:solidFill>
                  <a:srgbClr val="3B3B3B"/>
                </a:solidFill>
              </a:rPr>
              <a:t>of 	the Constitution </a:t>
            </a:r>
            <a:r>
              <a:rPr lang="en-US" sz="2400" b="1" dirty="0">
                <a:solidFill>
                  <a:srgbClr val="3B3B3B"/>
                </a:solidFill>
              </a:rPr>
              <a:t>&amp; </a:t>
            </a:r>
            <a:r>
              <a:rPr lang="en-US" sz="2400" b="1" dirty="0">
                <a:solidFill>
                  <a:srgbClr val="C00000"/>
                </a:solidFill>
              </a:rPr>
              <a:t>implied powers </a:t>
            </a:r>
            <a:r>
              <a:rPr lang="en-US" sz="2400" b="1" dirty="0">
                <a:solidFill>
                  <a:srgbClr val="3B3B3B"/>
                </a:solidFill>
              </a:rPr>
              <a:t>to make the deal </a:t>
            </a:r>
            <a:endParaRPr lang="en-US" sz="2400" dirty="0">
              <a:solidFill>
                <a:srgbClr val="3B3B3B"/>
              </a:solidFill>
            </a:endParaRPr>
          </a:p>
          <a:p>
            <a:endParaRPr lang="en-US" dirty="0"/>
          </a:p>
        </p:txBody>
      </p:sp>
    </p:spTree>
    <p:extLst>
      <p:ext uri="{BB962C8B-B14F-4D97-AF65-F5344CB8AC3E}">
        <p14:creationId xmlns:p14="http://schemas.microsoft.com/office/powerpoint/2010/main" val="170480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Purchase--RESULTS</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Doubled</a:t>
            </a:r>
            <a:r>
              <a:rPr lang="en-US" b="1" dirty="0" smtClean="0">
                <a:solidFill>
                  <a:srgbClr val="FF0000"/>
                </a:solidFill>
              </a:rPr>
              <a:t> </a:t>
            </a:r>
            <a:r>
              <a:rPr lang="en-US" b="1" dirty="0"/>
              <a:t>the size of the U.S. </a:t>
            </a:r>
          </a:p>
          <a:p>
            <a:r>
              <a:rPr lang="en-US" b="1" dirty="0" smtClean="0"/>
              <a:t>Supported </a:t>
            </a:r>
            <a:r>
              <a:rPr lang="en-US" b="1" dirty="0"/>
              <a:t>Jefferson’s vision of a </a:t>
            </a:r>
            <a:r>
              <a:rPr lang="en-US" b="1" dirty="0">
                <a:solidFill>
                  <a:srgbClr val="C00000"/>
                </a:solidFill>
              </a:rPr>
              <a:t>agrarian society </a:t>
            </a:r>
            <a:r>
              <a:rPr lang="en-US" b="1" dirty="0"/>
              <a:t>of independent farmers </a:t>
            </a:r>
          </a:p>
          <a:p>
            <a:r>
              <a:rPr lang="en-US" b="1" dirty="0"/>
              <a:t>Avoided a potential threat (France) along the nation’s borders </a:t>
            </a:r>
          </a:p>
          <a:p>
            <a:r>
              <a:rPr lang="en-US" b="1" dirty="0"/>
              <a:t>Further weakened the Federalist </a:t>
            </a:r>
            <a:r>
              <a:rPr lang="en-US" b="1" dirty="0" smtClean="0"/>
              <a:t>party</a:t>
            </a:r>
          </a:p>
          <a:p>
            <a:r>
              <a:rPr lang="en-US" b="1" dirty="0" smtClean="0">
                <a:solidFill>
                  <a:srgbClr val="C00000"/>
                </a:solidFill>
              </a:rPr>
              <a:t>Lewis </a:t>
            </a:r>
            <a:r>
              <a:rPr lang="en-US" b="1" dirty="0">
                <a:solidFill>
                  <a:srgbClr val="C00000"/>
                </a:solidFill>
              </a:rPr>
              <a:t>and Clark </a:t>
            </a:r>
            <a:r>
              <a:rPr lang="en-US" b="1" dirty="0"/>
              <a:t>led a scientific exploration of the trans-Mississippi West. </a:t>
            </a:r>
            <a:endParaRPr lang="en-US" dirty="0"/>
          </a:p>
          <a:p>
            <a:endParaRPr lang="en-US" dirty="0"/>
          </a:p>
        </p:txBody>
      </p:sp>
    </p:spTree>
    <p:extLst>
      <p:ext uri="{BB962C8B-B14F-4D97-AF65-F5344CB8AC3E}">
        <p14:creationId xmlns:p14="http://schemas.microsoft.com/office/powerpoint/2010/main" val="1745452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1676</TotalTime>
  <Words>609</Words>
  <Application>Microsoft Office PowerPoint</Application>
  <PresentationFormat>On-screen Show (4:3)</PresentationFormat>
  <Paragraphs>108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 Antiqua</vt:lpstr>
      <vt:lpstr>Century Gothic</vt:lpstr>
      <vt:lpstr>Apothecary</vt:lpstr>
      <vt:lpstr>APUSH BELL RINGER 10/31 </vt:lpstr>
      <vt:lpstr>JEFFERSONIAN AMERICA </vt:lpstr>
      <vt:lpstr>ELECTION OF 1800</vt:lpstr>
      <vt:lpstr>FEDERALISTs  AND THE JUDICIAL BRANCH</vt:lpstr>
      <vt:lpstr>MARBURY VS. MADISON (1803)</vt:lpstr>
      <vt:lpstr>HOW JEFFERSONIAN WAS JEFFERSON?</vt:lpstr>
      <vt:lpstr>The Historical Audacity of the Louisiana Purchase </vt:lpstr>
      <vt:lpstr>LOUISIANA PURCHASE</vt:lpstr>
      <vt:lpstr>Louisiana Purchase--RESULTS</vt:lpstr>
      <vt:lpstr>Lewis and Clark Expedition 1804-1806</vt:lpstr>
      <vt:lpstr>Aaron Burr does some crazy &amp;%$#!</vt:lpstr>
      <vt:lpstr>Jefferson and the Barbary Pirates </vt:lpstr>
      <vt:lpstr>Violation of American Neutrality</vt:lpstr>
      <vt:lpstr>Jefferson’s Response</vt:lpstr>
      <vt:lpstr>President James Madison</vt:lpstr>
      <vt:lpstr>Native Resistance on the Frontier</vt:lpstr>
      <vt:lpstr>War of 1812 Declared!</vt:lpstr>
      <vt:lpstr>Federalist attack ads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Lecture</dc:title>
  <dc:creator>Ramirez, Marcia P.</dc:creator>
  <cp:lastModifiedBy>Leonard Richards</cp:lastModifiedBy>
  <cp:revision>30</cp:revision>
  <cp:lastPrinted>2015-11-12T14:37:22Z</cp:lastPrinted>
  <dcterms:created xsi:type="dcterms:W3CDTF">2015-10-26T20:03:17Z</dcterms:created>
  <dcterms:modified xsi:type="dcterms:W3CDTF">2017-11-01T22:30:43Z</dcterms:modified>
</cp:coreProperties>
</file>