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5"/>
  </p:notesMasterIdLst>
  <p:sldIdLst>
    <p:sldId id="256" r:id="rId2"/>
    <p:sldId id="257" r:id="rId3"/>
    <p:sldId id="283" r:id="rId4"/>
    <p:sldId id="258" r:id="rId5"/>
    <p:sldId id="284" r:id="rId6"/>
    <p:sldId id="259" r:id="rId7"/>
    <p:sldId id="285" r:id="rId8"/>
    <p:sldId id="260" r:id="rId9"/>
    <p:sldId id="286" r:id="rId10"/>
    <p:sldId id="261" r:id="rId11"/>
    <p:sldId id="287" r:id="rId12"/>
    <p:sldId id="262" r:id="rId13"/>
    <p:sldId id="288" r:id="rId14"/>
    <p:sldId id="263" r:id="rId15"/>
    <p:sldId id="289" r:id="rId16"/>
    <p:sldId id="264" r:id="rId17"/>
    <p:sldId id="290" r:id="rId18"/>
    <p:sldId id="265" r:id="rId19"/>
    <p:sldId id="291" r:id="rId20"/>
    <p:sldId id="266" r:id="rId21"/>
    <p:sldId id="292" r:id="rId22"/>
    <p:sldId id="267" r:id="rId23"/>
    <p:sldId id="293" r:id="rId24"/>
    <p:sldId id="268" r:id="rId25"/>
    <p:sldId id="294" r:id="rId26"/>
    <p:sldId id="269" r:id="rId27"/>
    <p:sldId id="295" r:id="rId28"/>
    <p:sldId id="270" r:id="rId29"/>
    <p:sldId id="296" r:id="rId30"/>
    <p:sldId id="271" r:id="rId31"/>
    <p:sldId id="297" r:id="rId32"/>
    <p:sldId id="272" r:id="rId33"/>
    <p:sldId id="298" r:id="rId34"/>
    <p:sldId id="273" r:id="rId35"/>
    <p:sldId id="300" r:id="rId36"/>
    <p:sldId id="274" r:id="rId37"/>
    <p:sldId id="301" r:id="rId38"/>
    <p:sldId id="275" r:id="rId39"/>
    <p:sldId id="302" r:id="rId40"/>
    <p:sldId id="276" r:id="rId41"/>
    <p:sldId id="303" r:id="rId42"/>
    <p:sldId id="277" r:id="rId43"/>
    <p:sldId id="304" r:id="rId44"/>
    <p:sldId id="279" r:id="rId45"/>
    <p:sldId id="305" r:id="rId46"/>
    <p:sldId id="280" r:id="rId47"/>
    <p:sldId id="306" r:id="rId48"/>
    <p:sldId id="281" r:id="rId49"/>
    <p:sldId id="307" r:id="rId50"/>
    <p:sldId id="282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1020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A954A3E-7F53-4C35-9F66-FAB0BFF3B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A91282-E9BF-41DD-8E20-D684AD157D27}" type="slidenum">
              <a:rPr lang="en-US"/>
              <a:pPr/>
              <a:t>1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FF4876-EA16-47C8-86F5-C95050348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6A1A3-60BB-49D7-91DC-9BF31B88F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9A934-41CC-424E-B658-A462F22B3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0F2F3-D2B1-4B7A-84B6-877CE874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77C64-1FA3-4B8D-89ED-C0240A728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78E3-09BE-4CDE-B8B8-A8258952A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F59F-26DF-44EC-AA74-249199493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43B2B-7445-4257-84B1-370595E46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20993-38D4-462C-A3EA-7E0EF77D4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CD48E-DB6B-406A-834E-3D067E1B0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29D81-7163-4FDC-9356-E8AA62BF0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66F0E-D25D-4870-95AE-C2815FAB3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34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34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4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5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5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5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5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5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D2D4BFA-8822-4361-8727-28D59D2E8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32.xml"/><Relationship Id="rId18" Type="http://schemas.openxmlformats.org/officeDocument/2006/relationships/slide" Target="slide34.xml"/><Relationship Id="rId26" Type="http://schemas.openxmlformats.org/officeDocument/2006/relationships/slide" Target="slide38.xml"/><Relationship Id="rId3" Type="http://schemas.openxmlformats.org/officeDocument/2006/relationships/notesSlide" Target="../notesSlides/notesSlide1.xml"/><Relationship Id="rId21" Type="http://schemas.openxmlformats.org/officeDocument/2006/relationships/slide" Target="slide26.xml"/><Relationship Id="rId7" Type="http://schemas.openxmlformats.org/officeDocument/2006/relationships/slide" Target="slide2.xml"/><Relationship Id="rId12" Type="http://schemas.openxmlformats.org/officeDocument/2006/relationships/slide" Target="slide12.xml"/><Relationship Id="rId17" Type="http://schemas.openxmlformats.org/officeDocument/2006/relationships/slide" Target="slide24.xml"/><Relationship Id="rId25" Type="http://schemas.openxmlformats.org/officeDocument/2006/relationships/slide" Target="slide28.xml"/><Relationship Id="rId2" Type="http://schemas.openxmlformats.org/officeDocument/2006/relationships/slideLayout" Target="../slideLayouts/slideLayout12.xml"/><Relationship Id="rId16" Type="http://schemas.openxmlformats.org/officeDocument/2006/relationships/slide" Target="slide14.xml"/><Relationship Id="rId20" Type="http://schemas.openxmlformats.org/officeDocument/2006/relationships/slide" Target="slide16.xml"/><Relationship Id="rId29" Type="http://schemas.openxmlformats.org/officeDocument/2006/relationships/slide" Target="slide3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slide" Target="slide10.xml"/><Relationship Id="rId24" Type="http://schemas.openxmlformats.org/officeDocument/2006/relationships/slide" Target="slide18.xml"/><Relationship Id="rId32" Type="http://schemas.openxmlformats.org/officeDocument/2006/relationships/slide" Target="slide52.xml"/><Relationship Id="rId5" Type="http://schemas.openxmlformats.org/officeDocument/2006/relationships/oleObject" Target="../embeddings/Microsoft_Word_97_-_2003_Document1.doc"/><Relationship Id="rId15" Type="http://schemas.openxmlformats.org/officeDocument/2006/relationships/slide" Target="slide42.xml"/><Relationship Id="rId23" Type="http://schemas.openxmlformats.org/officeDocument/2006/relationships/slide" Target="slide46.xml"/><Relationship Id="rId28" Type="http://schemas.openxmlformats.org/officeDocument/2006/relationships/slide" Target="slide20.xml"/><Relationship Id="rId10" Type="http://schemas.openxmlformats.org/officeDocument/2006/relationships/slide" Target="slide8.xml"/><Relationship Id="rId19" Type="http://schemas.openxmlformats.org/officeDocument/2006/relationships/slide" Target="slide44.xml"/><Relationship Id="rId31" Type="http://schemas.openxmlformats.org/officeDocument/2006/relationships/slide" Target="slide50.xml"/><Relationship Id="rId4" Type="http://schemas.openxmlformats.org/officeDocument/2006/relationships/audio" Target="../media/audio1.wav"/><Relationship Id="rId9" Type="http://schemas.openxmlformats.org/officeDocument/2006/relationships/slide" Target="slide6.xml"/><Relationship Id="rId14" Type="http://schemas.openxmlformats.org/officeDocument/2006/relationships/slide" Target="slide22.xml"/><Relationship Id="rId22" Type="http://schemas.openxmlformats.org/officeDocument/2006/relationships/slide" Target="slide36.xml"/><Relationship Id="rId27" Type="http://schemas.openxmlformats.org/officeDocument/2006/relationships/slide" Target="slide48.xml"/><Relationship Id="rId30" Type="http://schemas.openxmlformats.org/officeDocument/2006/relationships/slide" Target="slide4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My%20Documents\final_Q.wav" TargetMode="External"/><Relationship Id="rId5" Type="http://schemas.openxmlformats.org/officeDocument/2006/relationships/image" Target="../media/image2.jpeg"/><Relationship Id="rId4" Type="http://schemas.openxmlformats.org/officeDocument/2006/relationships/slide" Target="slide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8000" dirty="0" smtClean="0">
                <a:solidFill>
                  <a:schemeClr val="folHlink"/>
                </a:solidFill>
              </a:rPr>
              <a:t>Jeopardy</a:t>
            </a:r>
            <a:endParaRPr lang="en-US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17077807"/>
              </p:ext>
            </p:extLst>
          </p:nvPr>
        </p:nvGraphicFramePr>
        <p:xfrm>
          <a:off x="762000" y="1676400"/>
          <a:ext cx="7775575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5" imgW="7928640" imgH="4730760" progId="Word.Document.8">
                  <p:embed/>
                </p:oleObj>
              </mc:Choice>
              <mc:Fallback>
                <p:oleObj name="Document" r:id="rId5" imgW="7928640" imgH="47307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7775575" cy="463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44828" y="1679673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solidFill>
                  <a:schemeClr val="bg2"/>
                </a:solidFill>
              </a:rPr>
              <a:t>Pre Columbian America</a:t>
            </a:r>
            <a:endParaRPr lang="en-US" sz="1800" dirty="0" smtClean="0">
              <a:solidFill>
                <a:schemeClr val="bg2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362200" y="1679674"/>
            <a:ext cx="14478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chemeClr val="bg2"/>
                </a:solidFill>
              </a:rPr>
              <a:t>Columbian </a:t>
            </a:r>
          </a:p>
          <a:p>
            <a:pPr algn="ctr"/>
            <a:r>
              <a:rPr lang="en-US" sz="1800" dirty="0" smtClean="0">
                <a:solidFill>
                  <a:schemeClr val="bg2"/>
                </a:solidFill>
              </a:rPr>
              <a:t>Arrival </a:t>
            </a:r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257800" y="1581611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solidFill>
                  <a:schemeClr val="bg2"/>
                </a:solidFill>
              </a:rPr>
              <a:t>Famous People of P1</a:t>
            </a:r>
            <a:endParaRPr lang="en-US" sz="18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976056" y="1720110"/>
            <a:ext cx="16345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2"/>
                </a:solidFill>
              </a:rPr>
              <a:t>What Colony am I?</a:t>
            </a:r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8382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7" action="ppaction://hlinksldjump"/>
              </a:rPr>
              <a:t>Q $100</a:t>
            </a:r>
            <a:endParaRPr lang="en-US"/>
          </a:p>
        </p:txBody>
      </p:sp>
      <p:sp>
        <p:nvSpPr>
          <p:cNvPr id="1033" name="Text Box 11"/>
          <p:cNvSpPr txBox="1">
            <a:spLocks noChangeArrowheads="1"/>
          </p:cNvSpPr>
          <p:nvPr/>
        </p:nvSpPr>
        <p:spPr bwMode="auto">
          <a:xfrm>
            <a:off x="898525" y="3241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8" action="ppaction://hlinksldjump"/>
              </a:rPr>
              <a:t>Q $200</a:t>
            </a:r>
            <a:endParaRPr lang="en-US" dirty="0"/>
          </a:p>
        </p:txBody>
      </p:sp>
      <p:sp>
        <p:nvSpPr>
          <p:cNvPr id="1034" name="Text Box 12"/>
          <p:cNvSpPr txBox="1">
            <a:spLocks noChangeArrowheads="1"/>
          </p:cNvSpPr>
          <p:nvPr/>
        </p:nvSpPr>
        <p:spPr bwMode="auto">
          <a:xfrm>
            <a:off x="898525" y="4003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9" action="ppaction://hlinksldjump"/>
              </a:rPr>
              <a:t>Q $300</a:t>
            </a:r>
            <a:endParaRPr lang="en-US"/>
          </a:p>
        </p:txBody>
      </p:sp>
      <p:sp>
        <p:nvSpPr>
          <p:cNvPr id="1035" name="Text Box 13"/>
          <p:cNvSpPr txBox="1">
            <a:spLocks noChangeArrowheads="1"/>
          </p:cNvSpPr>
          <p:nvPr/>
        </p:nvSpPr>
        <p:spPr bwMode="auto">
          <a:xfrm>
            <a:off x="898525" y="4765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10" action="ppaction://hlinksldjump"/>
              </a:rPr>
              <a:t>Q $400</a:t>
            </a:r>
            <a:endParaRPr lang="en-US"/>
          </a:p>
        </p:txBody>
      </p:sp>
      <p:sp>
        <p:nvSpPr>
          <p:cNvPr id="1036" name="Text Box 14"/>
          <p:cNvSpPr txBox="1">
            <a:spLocks noChangeArrowheads="1"/>
          </p:cNvSpPr>
          <p:nvPr/>
        </p:nvSpPr>
        <p:spPr bwMode="auto">
          <a:xfrm>
            <a:off x="898525" y="5527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11" action="ppaction://hlinksldjump"/>
              </a:rPr>
              <a:t>Q $500</a:t>
            </a:r>
            <a:endParaRPr lang="en-US"/>
          </a:p>
        </p:txBody>
      </p:sp>
      <p:sp>
        <p:nvSpPr>
          <p:cNvPr id="1037" name="Rectangle 15"/>
          <p:cNvSpPr>
            <a:spLocks noChangeArrowheads="1"/>
          </p:cNvSpPr>
          <p:nvPr/>
        </p:nvSpPr>
        <p:spPr bwMode="auto">
          <a:xfrm>
            <a:off x="2514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12" action="ppaction://hlinksldjump"/>
              </a:rPr>
              <a:t>Q $100</a:t>
            </a:r>
            <a:endParaRPr lang="en-US" dirty="0"/>
          </a:p>
        </p:txBody>
      </p:sp>
      <p:sp>
        <p:nvSpPr>
          <p:cNvPr id="1038" name="Rectangle 16"/>
          <p:cNvSpPr>
            <a:spLocks noChangeArrowheads="1"/>
          </p:cNvSpPr>
          <p:nvPr/>
        </p:nvSpPr>
        <p:spPr bwMode="auto">
          <a:xfrm>
            <a:off x="5562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13" action="ppaction://hlinksldjump"/>
              </a:rPr>
              <a:t>Q $100</a:t>
            </a:r>
            <a:endParaRPr lang="en-US"/>
          </a:p>
        </p:txBody>
      </p:sp>
      <p:sp>
        <p:nvSpPr>
          <p:cNvPr id="1039" name="Rectangle 17"/>
          <p:cNvSpPr>
            <a:spLocks noChangeArrowheads="1"/>
          </p:cNvSpPr>
          <p:nvPr/>
        </p:nvSpPr>
        <p:spPr bwMode="auto">
          <a:xfrm>
            <a:off x="4038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14" action="ppaction://hlinksldjump"/>
              </a:rPr>
              <a:t>Q $100</a:t>
            </a:r>
            <a:endParaRPr lang="en-US"/>
          </a:p>
        </p:txBody>
      </p:sp>
      <p:sp>
        <p:nvSpPr>
          <p:cNvPr id="1040" name="Rectangle 18"/>
          <p:cNvSpPr>
            <a:spLocks noChangeArrowheads="1"/>
          </p:cNvSpPr>
          <p:nvPr/>
        </p:nvSpPr>
        <p:spPr bwMode="auto">
          <a:xfrm>
            <a:off x="70104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15" action="ppaction://hlinksldjump"/>
              </a:rPr>
              <a:t>Q $100</a:t>
            </a:r>
            <a:endParaRPr lang="en-US"/>
          </a:p>
        </p:txBody>
      </p:sp>
      <p:sp>
        <p:nvSpPr>
          <p:cNvPr id="1041" name="Rectangle 19"/>
          <p:cNvSpPr>
            <a:spLocks noChangeArrowheads="1"/>
          </p:cNvSpPr>
          <p:nvPr/>
        </p:nvSpPr>
        <p:spPr bwMode="auto">
          <a:xfrm>
            <a:off x="2514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16" action="ppaction://hlinksldjump"/>
              </a:rPr>
              <a:t>Q $200</a:t>
            </a:r>
            <a:endParaRPr lang="en-US"/>
          </a:p>
        </p:txBody>
      </p:sp>
      <p:sp>
        <p:nvSpPr>
          <p:cNvPr id="1042" name="Rectangle 20"/>
          <p:cNvSpPr>
            <a:spLocks noChangeArrowheads="1"/>
          </p:cNvSpPr>
          <p:nvPr/>
        </p:nvSpPr>
        <p:spPr bwMode="auto">
          <a:xfrm>
            <a:off x="4038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17" action="ppaction://hlinksldjump"/>
              </a:rPr>
              <a:t>Q $200</a:t>
            </a:r>
            <a:endParaRPr lang="en-US"/>
          </a:p>
        </p:txBody>
      </p:sp>
      <p:sp>
        <p:nvSpPr>
          <p:cNvPr id="1043" name="Rectangle 21"/>
          <p:cNvSpPr>
            <a:spLocks noChangeArrowheads="1"/>
          </p:cNvSpPr>
          <p:nvPr/>
        </p:nvSpPr>
        <p:spPr bwMode="auto">
          <a:xfrm>
            <a:off x="5562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18" action="ppaction://hlinksldjump"/>
              </a:rPr>
              <a:t>Q $200</a:t>
            </a:r>
            <a:endParaRPr lang="en-US"/>
          </a:p>
        </p:txBody>
      </p:sp>
      <p:sp>
        <p:nvSpPr>
          <p:cNvPr id="1044" name="Rectangle 22"/>
          <p:cNvSpPr>
            <a:spLocks noChangeArrowheads="1"/>
          </p:cNvSpPr>
          <p:nvPr/>
        </p:nvSpPr>
        <p:spPr bwMode="auto">
          <a:xfrm>
            <a:off x="70104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19" action="ppaction://hlinksldjump"/>
              </a:rPr>
              <a:t>Q $200</a:t>
            </a:r>
            <a:endParaRPr lang="en-US" dirty="0"/>
          </a:p>
        </p:txBody>
      </p:sp>
      <p:sp>
        <p:nvSpPr>
          <p:cNvPr id="1045" name="Rectangle 23"/>
          <p:cNvSpPr>
            <a:spLocks noChangeArrowheads="1"/>
          </p:cNvSpPr>
          <p:nvPr/>
        </p:nvSpPr>
        <p:spPr bwMode="auto">
          <a:xfrm>
            <a:off x="2514600" y="3962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0" action="ppaction://hlinksldjump"/>
              </a:rPr>
              <a:t>Q $300</a:t>
            </a:r>
            <a:endParaRPr lang="en-US"/>
          </a:p>
        </p:txBody>
      </p:sp>
      <p:sp>
        <p:nvSpPr>
          <p:cNvPr id="1046" name="Rectangle 24"/>
          <p:cNvSpPr>
            <a:spLocks noChangeArrowheads="1"/>
          </p:cNvSpPr>
          <p:nvPr/>
        </p:nvSpPr>
        <p:spPr bwMode="auto">
          <a:xfrm>
            <a:off x="3962400" y="3962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1" action="ppaction://hlinksldjump"/>
              </a:rPr>
              <a:t>Q $300</a:t>
            </a:r>
            <a:endParaRPr lang="en-US"/>
          </a:p>
        </p:txBody>
      </p:sp>
      <p:sp>
        <p:nvSpPr>
          <p:cNvPr id="1047" name="Rectangle 25"/>
          <p:cNvSpPr>
            <a:spLocks noChangeArrowheads="1"/>
          </p:cNvSpPr>
          <p:nvPr/>
        </p:nvSpPr>
        <p:spPr bwMode="auto">
          <a:xfrm>
            <a:off x="5538788" y="3962400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2" action="ppaction://hlinksldjump"/>
              </a:rPr>
              <a:t>Q $300</a:t>
            </a:r>
            <a:endParaRPr lang="en-US"/>
          </a:p>
        </p:txBody>
      </p:sp>
      <p:sp>
        <p:nvSpPr>
          <p:cNvPr id="1048" name="Rectangle 26"/>
          <p:cNvSpPr>
            <a:spLocks noChangeArrowheads="1"/>
          </p:cNvSpPr>
          <p:nvPr/>
        </p:nvSpPr>
        <p:spPr bwMode="auto">
          <a:xfrm>
            <a:off x="7010400" y="4038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3" action="ppaction://hlinksldjump"/>
              </a:rPr>
              <a:t>Q $300</a:t>
            </a:r>
            <a:endParaRPr lang="en-US"/>
          </a:p>
        </p:txBody>
      </p:sp>
      <p:sp>
        <p:nvSpPr>
          <p:cNvPr id="1049" name="Rectangle 27"/>
          <p:cNvSpPr>
            <a:spLocks noChangeArrowheads="1"/>
          </p:cNvSpPr>
          <p:nvPr/>
        </p:nvSpPr>
        <p:spPr bwMode="auto">
          <a:xfrm>
            <a:off x="2514600" y="4724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4" action="ppaction://hlinksldjump"/>
              </a:rPr>
              <a:t>Q $400</a:t>
            </a:r>
            <a:endParaRPr lang="en-US"/>
          </a:p>
        </p:txBody>
      </p:sp>
      <p:sp>
        <p:nvSpPr>
          <p:cNvPr id="1050" name="Rectangle 28"/>
          <p:cNvSpPr>
            <a:spLocks noChangeArrowheads="1"/>
          </p:cNvSpPr>
          <p:nvPr/>
        </p:nvSpPr>
        <p:spPr bwMode="auto">
          <a:xfrm>
            <a:off x="40386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5" action="ppaction://hlinksldjump"/>
              </a:rPr>
              <a:t>Q $400</a:t>
            </a:r>
            <a:endParaRPr lang="en-US"/>
          </a:p>
        </p:txBody>
      </p:sp>
      <p:sp>
        <p:nvSpPr>
          <p:cNvPr id="1051" name="Rectangle 29"/>
          <p:cNvSpPr>
            <a:spLocks noChangeArrowheads="1"/>
          </p:cNvSpPr>
          <p:nvPr/>
        </p:nvSpPr>
        <p:spPr bwMode="auto">
          <a:xfrm>
            <a:off x="55626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6" action="ppaction://hlinksldjump"/>
              </a:rPr>
              <a:t>Q $400</a:t>
            </a:r>
            <a:endParaRPr lang="en-US"/>
          </a:p>
        </p:txBody>
      </p:sp>
      <p:sp>
        <p:nvSpPr>
          <p:cNvPr id="1052" name="Rectangle 30"/>
          <p:cNvSpPr>
            <a:spLocks noChangeArrowheads="1"/>
          </p:cNvSpPr>
          <p:nvPr/>
        </p:nvSpPr>
        <p:spPr bwMode="auto">
          <a:xfrm>
            <a:off x="70104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7" action="ppaction://hlinksldjump"/>
              </a:rPr>
              <a:t>Q $400</a:t>
            </a:r>
            <a:endParaRPr lang="en-US"/>
          </a:p>
        </p:txBody>
      </p:sp>
      <p:sp>
        <p:nvSpPr>
          <p:cNvPr id="1053" name="Rectangle 31"/>
          <p:cNvSpPr>
            <a:spLocks noChangeArrowheads="1"/>
          </p:cNvSpPr>
          <p:nvPr/>
        </p:nvSpPr>
        <p:spPr bwMode="auto">
          <a:xfrm>
            <a:off x="25146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8" action="ppaction://hlinksldjump"/>
              </a:rPr>
              <a:t>Q $500</a:t>
            </a:r>
            <a:endParaRPr lang="en-US"/>
          </a:p>
        </p:txBody>
      </p:sp>
      <p:sp>
        <p:nvSpPr>
          <p:cNvPr id="1054" name="Rectangle 32"/>
          <p:cNvSpPr>
            <a:spLocks noChangeArrowheads="1"/>
          </p:cNvSpPr>
          <p:nvPr/>
        </p:nvSpPr>
        <p:spPr bwMode="auto">
          <a:xfrm>
            <a:off x="40386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9" action="ppaction://hlinksldjump"/>
              </a:rPr>
              <a:t>Q $500</a:t>
            </a:r>
            <a:endParaRPr lang="en-US"/>
          </a:p>
        </p:txBody>
      </p:sp>
      <p:sp>
        <p:nvSpPr>
          <p:cNvPr id="1055" name="Rectangle 33"/>
          <p:cNvSpPr>
            <a:spLocks noChangeArrowheads="1"/>
          </p:cNvSpPr>
          <p:nvPr/>
        </p:nvSpPr>
        <p:spPr bwMode="auto">
          <a:xfrm>
            <a:off x="55626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30" action="ppaction://hlinksldjump"/>
              </a:rPr>
              <a:t>Q $500</a:t>
            </a:r>
            <a:endParaRPr lang="en-US"/>
          </a:p>
        </p:txBody>
      </p:sp>
      <p:sp>
        <p:nvSpPr>
          <p:cNvPr id="1056" name="Rectangle 34"/>
          <p:cNvSpPr>
            <a:spLocks noChangeArrowheads="1"/>
          </p:cNvSpPr>
          <p:nvPr/>
        </p:nvSpPr>
        <p:spPr bwMode="auto">
          <a:xfrm>
            <a:off x="70104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31" action="ppaction://hlinksldjump"/>
              </a:rPr>
              <a:t>Q $500</a:t>
            </a:r>
            <a:endParaRPr lang="en-US"/>
          </a:p>
        </p:txBody>
      </p:sp>
      <p:sp>
        <p:nvSpPr>
          <p:cNvPr id="1057" name="Text Box 47"/>
          <p:cNvSpPr txBox="1">
            <a:spLocks noChangeArrowheads="1"/>
          </p:cNvSpPr>
          <p:nvPr/>
        </p:nvSpPr>
        <p:spPr bwMode="auto">
          <a:xfrm>
            <a:off x="6765925" y="6324600"/>
            <a:ext cx="1995488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32" action="ppaction://hlinksldjump"/>
              </a:rPr>
              <a:t>Final Jeopardy</a:t>
            </a:r>
            <a:endParaRPr lang="en-US"/>
          </a:p>
        </p:txBody>
      </p:sp>
      <p:sp>
        <p:nvSpPr>
          <p:cNvPr id="1058" name="Rectangle 48"/>
          <p:cNvSpPr>
            <a:spLocks noChangeArrowheads="1"/>
          </p:cNvSpPr>
          <p:nvPr/>
        </p:nvSpPr>
        <p:spPr bwMode="auto">
          <a:xfrm>
            <a:off x="3973132" y="1689333"/>
            <a:ext cx="137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British</a:t>
            </a:r>
          </a:p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America</a:t>
            </a:r>
            <a:endParaRPr lang="en-US" sz="2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e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build="p" autoUpdateAnimBg="0"/>
      <p:bldP spid="2053" grpId="0" build="p" autoUpdateAnimBg="0"/>
      <p:bldP spid="2055" grpId="0" build="p" autoUpdateAnimBg="0"/>
      <p:bldP spid="2056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Question from H1</a:t>
            </a:r>
          </a:p>
        </p:txBody>
      </p:sp>
      <p:pic>
        <p:nvPicPr>
          <p:cNvPr id="1229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1" y="2209800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describes most Native North American religious beliefs that focused on the spirit of the natural world.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Answer from H1</a:t>
            </a:r>
          </a:p>
        </p:txBody>
      </p:sp>
      <p:pic>
        <p:nvPicPr>
          <p:cNvPr id="1331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47800" y="2438400"/>
            <a:ext cx="693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Animism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Question from H2</a:t>
            </a:r>
          </a:p>
        </p:txBody>
      </p:sp>
      <p:pic>
        <p:nvPicPr>
          <p:cNvPr id="1433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37952" y="2057400"/>
            <a:ext cx="617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Christopher Columbus the Italian Explorer who sailed for Spain arrive in America in what year?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Answer from H2</a:t>
            </a:r>
          </a:p>
        </p:txBody>
      </p:sp>
      <p:pic>
        <p:nvPicPr>
          <p:cNvPr id="1536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612315" y="2286000"/>
            <a:ext cx="15692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1492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Question from H2</a:t>
            </a:r>
          </a:p>
        </p:txBody>
      </p:sp>
      <p:pic>
        <p:nvPicPr>
          <p:cNvPr id="1638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" y="1904999"/>
            <a:ext cx="7467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arrival of this animal allowed for variou</a:t>
            </a:r>
            <a:r>
              <a:rPr lang="en-US" dirty="0" smtClean="0"/>
              <a:t>s Native American groups to hunt for food faster and to become nomadic.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Answer from H2</a:t>
            </a:r>
          </a:p>
        </p:txBody>
      </p:sp>
      <p:pic>
        <p:nvPicPr>
          <p:cNvPr id="1741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895600" y="2578389"/>
            <a:ext cx="39573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Horses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Question from H2</a:t>
            </a:r>
          </a:p>
        </p:txBody>
      </p:sp>
      <p:pic>
        <p:nvPicPr>
          <p:cNvPr id="1843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295400" y="1589312"/>
            <a:ext cx="616545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bloody revolt in the Southwestern part of the United States, ended with the </a:t>
            </a:r>
            <a:r>
              <a:rPr lang="en-US" dirty="0" err="1" smtClean="0"/>
              <a:t>reltaltaiton</a:t>
            </a:r>
            <a:r>
              <a:rPr lang="en-US" dirty="0" smtClean="0"/>
              <a:t> of the Spanish mutilating or enslaving the native survivors.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Answer from H2</a:t>
            </a:r>
          </a:p>
        </p:txBody>
      </p:sp>
      <p:pic>
        <p:nvPicPr>
          <p:cNvPr id="1945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200400" y="2057400"/>
            <a:ext cx="19351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Pueblo Revolt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Question from H2</a:t>
            </a:r>
          </a:p>
        </p:txBody>
      </p:sp>
      <p:pic>
        <p:nvPicPr>
          <p:cNvPr id="2048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8505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What was the biggest negative impact of the Columbian Exchange?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Answer from H2</a:t>
            </a:r>
          </a:p>
        </p:txBody>
      </p:sp>
      <p:pic>
        <p:nvPicPr>
          <p:cNvPr id="2150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1447800" y="2057400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spread of smallpox aiding in the death of over 80% of the Native American population in the Americas.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Question from H1</a:t>
            </a:r>
          </a:p>
        </p:txBody>
      </p:sp>
      <p:pic>
        <p:nvPicPr>
          <p:cNvPr id="409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990600" y="1524000"/>
            <a:ext cx="8001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Which of the following statements about pre-Columbian American Indians is true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American </a:t>
            </a:r>
            <a:r>
              <a:rPr lang="en-US" dirty="0"/>
              <a:t>Indian nations coexisted peacefully on the North American continent</a:t>
            </a:r>
            <a:r>
              <a:rPr lang="en-US" dirty="0" smtClean="0"/>
              <a:t>.</a:t>
            </a:r>
          </a:p>
          <a:p>
            <a:pPr marL="457200" indent="-457200">
              <a:buAutoNum type="alphaUcPeriod"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 American </a:t>
            </a:r>
            <a:r>
              <a:rPr lang="en-US" dirty="0"/>
              <a:t>Indians were predominantly </a:t>
            </a:r>
            <a:r>
              <a:rPr lang="en-US" dirty="0" smtClean="0"/>
              <a:t>nomadic.</a:t>
            </a:r>
          </a:p>
          <a:p>
            <a:pPr marL="457200" indent="-457200">
              <a:buAutoNum type="alphaUcPeriod"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lifestyle of each American Indian community was greatly influenced by the environment in which it </a:t>
            </a:r>
            <a:r>
              <a:rPr lang="en-US" dirty="0" smtClean="0"/>
              <a:t>lived.</a:t>
            </a:r>
          </a:p>
          <a:p>
            <a:pPr marL="457200" indent="-457200">
              <a:buAutoNum type="alphaUcPeriod"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Pre-Columbian </a:t>
            </a:r>
            <a:r>
              <a:rPr lang="en-US" dirty="0"/>
              <a:t>American Indians did not have a monetary system to enhance trade.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Question from H2</a:t>
            </a:r>
          </a:p>
        </p:txBody>
      </p:sp>
      <p:pic>
        <p:nvPicPr>
          <p:cNvPr id="2253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9600" y="1717182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death during the Columbian Exchange led to the influx of new forced laborers from which continent?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Answer from H2</a:t>
            </a:r>
          </a:p>
        </p:txBody>
      </p:sp>
      <p:pic>
        <p:nvPicPr>
          <p:cNvPr id="2355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1524000" y="2888001"/>
            <a:ext cx="617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Africa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Question from H3</a:t>
            </a:r>
          </a:p>
        </p:txBody>
      </p:sp>
      <p:pic>
        <p:nvPicPr>
          <p:cNvPr id="2457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743200" y="1981200"/>
            <a:ext cx="342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John Smith led the joint-stock voyage to jumpstart and receive wealth from this colony?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Answer from H3</a:t>
            </a:r>
          </a:p>
        </p:txBody>
      </p:sp>
      <p:pic>
        <p:nvPicPr>
          <p:cNvPr id="2560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667000" y="1981200"/>
            <a:ext cx="373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Jamestown (Virginia)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152400"/>
            <a:ext cx="7772400" cy="1143000"/>
          </a:xfrm>
        </p:spPr>
        <p:txBody>
          <a:bodyPr/>
          <a:lstStyle/>
          <a:p>
            <a:r>
              <a:rPr lang="en-US" dirty="0" smtClean="0"/>
              <a:t>$200 Question from H3</a:t>
            </a:r>
          </a:p>
        </p:txBody>
      </p:sp>
      <p:pic>
        <p:nvPicPr>
          <p:cNvPr id="2662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14400" y="1752600"/>
            <a:ext cx="77713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47800" y="1524000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Virginia Company means of attracting new settlers in  Virginia was by using this system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Answer from H3</a:t>
            </a:r>
          </a:p>
        </p:txBody>
      </p:sp>
      <p:pic>
        <p:nvPicPr>
          <p:cNvPr id="2765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905000" y="1752599"/>
            <a:ext cx="510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Land Grants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Question from H3</a:t>
            </a:r>
          </a:p>
        </p:txBody>
      </p:sp>
      <p:pic>
        <p:nvPicPr>
          <p:cNvPr id="2867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905000" y="20574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Famous tobacco exporter John Rolfe married this Algonquian speaking women who was the daughter of Chief Powhatan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Answer from H3</a:t>
            </a:r>
          </a:p>
        </p:txBody>
      </p:sp>
      <p:pic>
        <p:nvPicPr>
          <p:cNvPr id="2969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505200" y="3505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2971800" y="2362739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Pocahontas  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Question from H3</a:t>
            </a:r>
          </a:p>
        </p:txBody>
      </p:sp>
      <p:pic>
        <p:nvPicPr>
          <p:cNvPr id="3072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331890" y="1752600"/>
            <a:ext cx="58937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Many Puritans embraced this idea that God saved only a few chosen people.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Answer from H3</a:t>
            </a:r>
          </a:p>
        </p:txBody>
      </p:sp>
      <p:pic>
        <p:nvPicPr>
          <p:cNvPr id="3174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276600" y="2074485"/>
            <a:ext cx="2020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Predestination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Answer from H1</a:t>
            </a:r>
          </a:p>
        </p:txBody>
      </p:sp>
      <p:pic>
        <p:nvPicPr>
          <p:cNvPr id="512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743201" y="2257785"/>
            <a:ext cx="419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C. The </a:t>
            </a:r>
            <a:r>
              <a:rPr lang="en-US" dirty="0"/>
              <a:t>lifestyle of each American Indian community was greatly influenced by the environment in which it lived.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Question from H3</a:t>
            </a:r>
          </a:p>
        </p:txBody>
      </p:sp>
      <p:pic>
        <p:nvPicPr>
          <p:cNvPr id="3277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Box 6"/>
          <p:cNvSpPr txBox="1">
            <a:spLocks noChangeArrowheads="1"/>
          </p:cNvSpPr>
          <p:nvPr/>
        </p:nvSpPr>
        <p:spPr bwMode="auto">
          <a:xfrm>
            <a:off x="2209800" y="2895600"/>
            <a:ext cx="457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Most British colonies were structured under this agreement that allows investors to pool their resources into a representative system.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Answer from H3</a:t>
            </a:r>
          </a:p>
        </p:txBody>
      </p:sp>
      <p:pic>
        <p:nvPicPr>
          <p:cNvPr id="3379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Box 6"/>
          <p:cNvSpPr txBox="1">
            <a:spLocks noChangeArrowheads="1"/>
          </p:cNvSpPr>
          <p:nvPr/>
        </p:nvSpPr>
        <p:spPr bwMode="auto">
          <a:xfrm>
            <a:off x="2667000" y="1600200"/>
            <a:ext cx="426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i="1" dirty="0"/>
          </a:p>
          <a:p>
            <a:r>
              <a:rPr lang="en-US" dirty="0" smtClean="0"/>
              <a:t>Joint Stock Company</a:t>
            </a:r>
            <a:endParaRPr lang="en-US" dirty="0" smtClean="0"/>
          </a:p>
          <a:p>
            <a:endParaRPr lang="en-US" i="1" dirty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Question from H4</a:t>
            </a:r>
          </a:p>
        </p:txBody>
      </p:sp>
      <p:pic>
        <p:nvPicPr>
          <p:cNvPr id="3481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286000" y="1600200"/>
            <a:ext cx="510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woman claimed that God revealed the divine truth to individual people and questioned the roles of women in the Puritan church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Answer from H4</a:t>
            </a:r>
          </a:p>
        </p:txBody>
      </p:sp>
      <p:pic>
        <p:nvPicPr>
          <p:cNvPr id="3584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287332" y="2061865"/>
            <a:ext cx="25800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Anne Hutchinson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9302"/>
            <a:ext cx="7772400" cy="1143000"/>
          </a:xfrm>
        </p:spPr>
        <p:txBody>
          <a:bodyPr/>
          <a:lstStyle/>
          <a:p>
            <a:r>
              <a:rPr lang="en-US" dirty="0" smtClean="0"/>
              <a:t>$200 Question from H4</a:t>
            </a:r>
          </a:p>
        </p:txBody>
      </p:sp>
      <p:pic>
        <p:nvPicPr>
          <p:cNvPr id="3686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90600" y="1339575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/>
              </a:rPr>
              <a:t>This man was killed by the Purtians that his father had once befriended during the first Thanksgiving.  He was also know as Metacom among his people.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Answer from H4</a:t>
            </a:r>
          </a:p>
        </p:txBody>
      </p:sp>
      <p:pic>
        <p:nvPicPr>
          <p:cNvPr id="3789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524000" y="2091898"/>
            <a:ext cx="563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King Philip </a:t>
            </a:r>
            <a:endParaRPr lang="en-US" dirty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dirty="0" smtClean="0"/>
              <a:t>$300 Question from H4</a:t>
            </a:r>
          </a:p>
        </p:txBody>
      </p:sp>
      <p:pic>
        <p:nvPicPr>
          <p:cNvPr id="3891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889125" y="3317875"/>
            <a:ext cx="306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17" name="TextBox 6"/>
          <p:cNvSpPr txBox="1">
            <a:spLocks noChangeArrowheads="1"/>
          </p:cNvSpPr>
          <p:nvPr/>
        </p:nvSpPr>
        <p:spPr bwMode="auto">
          <a:xfrm>
            <a:off x="990600" y="1326327"/>
            <a:ext cx="6781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individual lead a rebellion against Governor Berkeley of Virginia over the raiding of farmers land by Native Americans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Answer from H4</a:t>
            </a:r>
          </a:p>
        </p:txBody>
      </p:sp>
      <p:pic>
        <p:nvPicPr>
          <p:cNvPr id="3993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828800" y="2286000"/>
            <a:ext cx="541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Nathaniel Bacon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Question from H4</a:t>
            </a:r>
          </a:p>
        </p:txBody>
      </p:sp>
      <p:pic>
        <p:nvPicPr>
          <p:cNvPr id="4096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6621" y="1576433"/>
            <a:ext cx="69309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person established the Catholic colony of Maryland for religious freedom based on the </a:t>
            </a:r>
            <a:r>
              <a:rPr lang="en-US" dirty="0" err="1" smtClean="0"/>
              <a:t>Marlyand</a:t>
            </a:r>
            <a:r>
              <a:rPr lang="en-US" dirty="0" smtClean="0"/>
              <a:t> Toleration Act of 1649.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Answer from H4</a:t>
            </a:r>
          </a:p>
        </p:txBody>
      </p:sp>
      <p:pic>
        <p:nvPicPr>
          <p:cNvPr id="4198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733800" y="2286000"/>
            <a:ext cx="30444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/>
              <a:t>Lord Baltimore</a:t>
            </a:r>
            <a:endParaRPr lang="en-US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Question from H1</a:t>
            </a:r>
          </a:p>
        </p:txBody>
      </p:sp>
      <p:pic>
        <p:nvPicPr>
          <p:cNvPr id="614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564783"/>
            <a:ext cx="6962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This was the reason as to why Jamestown was founded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236220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Native American groups migrated along what frozen strip of landmass?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122238"/>
            <a:ext cx="7772400" cy="1143000"/>
          </a:xfrm>
        </p:spPr>
        <p:txBody>
          <a:bodyPr/>
          <a:lstStyle/>
          <a:p>
            <a:r>
              <a:rPr lang="en-US" dirty="0" smtClean="0"/>
              <a:t>$500 Question from H4</a:t>
            </a:r>
          </a:p>
        </p:txBody>
      </p:sp>
      <p:pic>
        <p:nvPicPr>
          <p:cNvPr id="4301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England grew significantly through commerce and manufacturing under this female monarch.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3014" name="AutoShape 6" descr="https://encrypted-tbn1.gstatic.com/images?q=tbn:ANd9GcT1UCftqRwqn6jZIjquDbM3UcNqCOh2iXROrBkEO8jglpfMHTvc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Answer from H4</a:t>
            </a:r>
          </a:p>
        </p:txBody>
      </p:sp>
      <p:pic>
        <p:nvPicPr>
          <p:cNvPr id="4403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76400" y="2209800"/>
            <a:ext cx="579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Queen Elizabeth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Question from H5</a:t>
            </a:r>
          </a:p>
        </p:txBody>
      </p:sp>
      <p:pic>
        <p:nvPicPr>
          <p:cNvPr id="4505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24000" y="16764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Huge tobacco growth, establishment of the Jamestown colony, home to the Powhatan Indians and </a:t>
            </a:r>
            <a:r>
              <a:rPr lang="en-US" dirty="0" err="1" smtClean="0"/>
              <a:t>Pocahantas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Which colony am I?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$100 Answer from H5</a:t>
            </a:r>
          </a:p>
        </p:txBody>
      </p:sp>
      <p:pic>
        <p:nvPicPr>
          <p:cNvPr id="4608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676400" y="2057400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Virginia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Question from H5</a:t>
            </a:r>
          </a:p>
        </p:txBody>
      </p:sp>
      <p:pic>
        <p:nvPicPr>
          <p:cNvPr id="4710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676400" y="1619071"/>
            <a:ext cx="5715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Pennsylvania, New York, and New Jersey are collectively called these colonies that allow for religious and ethnic diversity.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Answer from H5</a:t>
            </a:r>
          </a:p>
        </p:txBody>
      </p:sp>
      <p:pic>
        <p:nvPicPr>
          <p:cNvPr id="4813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362200" y="21336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Middle Colonies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Question from H5</a:t>
            </a:r>
          </a:p>
        </p:txBody>
      </p:sp>
      <p:pic>
        <p:nvPicPr>
          <p:cNvPr id="4915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524000" y="1973600"/>
            <a:ext cx="565975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New England colonies were founded by individuals who were seeking what?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Answer from H5</a:t>
            </a:r>
          </a:p>
        </p:txBody>
      </p:sp>
      <p:pic>
        <p:nvPicPr>
          <p:cNvPr id="5017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057400" y="23622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Religious freedom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Question from H5</a:t>
            </a:r>
          </a:p>
        </p:txBody>
      </p:sp>
      <p:pic>
        <p:nvPicPr>
          <p:cNvPr id="5120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19200" y="17526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were the two major crops that were grown and exported by southern colonies?</a:t>
            </a:r>
            <a:endParaRPr lang="en-US" dirty="0"/>
          </a:p>
          <a:p>
            <a:pPr marL="457200" indent="-457200">
              <a:buAutoNum type="alphaUcParenR"/>
            </a:pPr>
            <a:endParaRPr lang="en-US" dirty="0" smtClean="0"/>
          </a:p>
          <a:p>
            <a:pPr marL="457200" indent="-457200">
              <a:buAutoNum type="alphaUcParenR"/>
            </a:pPr>
            <a:endParaRPr lang="en-US" dirty="0" smtClean="0"/>
          </a:p>
          <a:p>
            <a:pPr marL="457200" indent="-457200">
              <a:buAutoNum type="alphaUcParenR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Answer from H5</a:t>
            </a:r>
          </a:p>
        </p:txBody>
      </p:sp>
      <p:pic>
        <p:nvPicPr>
          <p:cNvPr id="5222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752600" y="1928456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Rice and tobacco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$200 Answer from H1</a:t>
            </a:r>
          </a:p>
        </p:txBody>
      </p:sp>
      <p:pic>
        <p:nvPicPr>
          <p:cNvPr id="717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Bering Strait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Question from H5</a:t>
            </a:r>
          </a:p>
        </p:txBody>
      </p:sp>
      <p:pic>
        <p:nvPicPr>
          <p:cNvPr id="5325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066800" y="1752600"/>
            <a:ext cx="6781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was the biggest food source in the New England colonies (Massachusetts Bay Colony).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$500 Answer from H5</a:t>
            </a:r>
          </a:p>
        </p:txBody>
      </p:sp>
      <p:pic>
        <p:nvPicPr>
          <p:cNvPr id="5427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886200" y="2133600"/>
            <a:ext cx="14670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/>
              <a:t>fishing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mtClean="0"/>
              <a:t>Final Jeopardy</a:t>
            </a:r>
            <a:endParaRPr lang="en-US" smtClean="0"/>
          </a:p>
        </p:txBody>
      </p:sp>
      <p:pic>
        <p:nvPicPr>
          <p:cNvPr id="59396" name="final_Q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86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5" descr="m_butto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0" y="16764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Spain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3048000"/>
            <a:ext cx="518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Clue: </a:t>
            </a:r>
          </a:p>
          <a:p>
            <a:r>
              <a:rPr lang="en-US" dirty="0" smtClean="0"/>
              <a:t>This person was a humanist, a philosopher, and a huge supporter of the Encomienda system in the New World. He was a rival of </a:t>
            </a:r>
            <a:r>
              <a:rPr lang="en-US" dirty="0" err="1" smtClean="0"/>
              <a:t>Bartholome</a:t>
            </a:r>
            <a:r>
              <a:rPr lang="en-US" dirty="0" smtClean="0"/>
              <a:t> de las Casas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9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593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396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mtClean="0"/>
              <a:t>Final Jeopardy Answer</a:t>
            </a:r>
            <a:endParaRPr lang="en-US" smtClean="0"/>
          </a:p>
        </p:txBody>
      </p:sp>
      <p:pic>
        <p:nvPicPr>
          <p:cNvPr id="56324" name="Picture 4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831206" y="1586371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Juan </a:t>
            </a:r>
            <a:r>
              <a:rPr lang="en-US" dirty="0" err="1" smtClean="0"/>
              <a:t>Gines</a:t>
            </a:r>
            <a:r>
              <a:rPr lang="en-US" dirty="0" smtClean="0"/>
              <a:t> de Sepulveda</a:t>
            </a:r>
            <a:endParaRPr lang="en-US" dirty="0"/>
          </a:p>
        </p:txBody>
      </p:sp>
      <p:pic>
        <p:nvPicPr>
          <p:cNvPr id="2050" name="Picture 2" descr="Juan Ginés de Sepúlved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278" y="2121535"/>
            <a:ext cx="3263721" cy="453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Question from H1</a:t>
            </a:r>
          </a:p>
        </p:txBody>
      </p:sp>
      <p:pic>
        <p:nvPicPr>
          <p:cNvPr id="819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6781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group of  Algonquin Indians were found primarily in the Eastern part </a:t>
            </a:r>
            <a:r>
              <a:rPr lang="en-US" dirty="0"/>
              <a:t> </a:t>
            </a:r>
            <a:r>
              <a:rPr lang="en-US" dirty="0" smtClean="0"/>
              <a:t>of the United States. They are known for helping and later going to war with the Purtians.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$300 Answer from H1</a:t>
            </a:r>
          </a:p>
        </p:txBody>
      </p:sp>
      <p:pic>
        <p:nvPicPr>
          <p:cNvPr id="921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505200" y="2590800"/>
            <a:ext cx="1790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Wampanoag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Question from H1</a:t>
            </a:r>
          </a:p>
        </p:txBody>
      </p:sp>
      <p:pic>
        <p:nvPicPr>
          <p:cNvPr id="1024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90600" y="1828800"/>
            <a:ext cx="5486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These Native Americans would rule over most of Mexico before the arrival of the Spanish conquistadors. The would have a powerful empire that used sacrifice as a religious ritual.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$400 Answer from H1</a:t>
            </a:r>
          </a:p>
        </p:txBody>
      </p:sp>
      <p:pic>
        <p:nvPicPr>
          <p:cNvPr id="1126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876800" y="2510393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Aztec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2174</TotalTime>
  <Words>996</Words>
  <Application>Microsoft Office PowerPoint</Application>
  <PresentationFormat>On-screen Show (4:3)</PresentationFormat>
  <Paragraphs>157</Paragraphs>
  <Slides>53</Slides>
  <Notes>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Pulse</vt:lpstr>
      <vt:lpstr>Document</vt:lpstr>
      <vt:lpstr>Jeopardy</vt:lpstr>
      <vt:lpstr>$100 Question from H1</vt:lpstr>
      <vt:lpstr>$100 Answer from H1</vt:lpstr>
      <vt:lpstr>$200 Question from H1</vt:lpstr>
      <vt:lpstr>$200 Answer from H1</vt:lpstr>
      <vt:lpstr>$300 Question from H1</vt:lpstr>
      <vt:lpstr>$300 Answer from H1</vt:lpstr>
      <vt:lpstr>$400 Question from H1</vt:lpstr>
      <vt:lpstr>$400 Answer from H1</vt:lpstr>
      <vt:lpstr>$500 Question from H1</vt:lpstr>
      <vt:lpstr>$500 Answer from H1</vt:lpstr>
      <vt:lpstr>$100 Question from H2</vt:lpstr>
      <vt:lpstr>$100 Answer from H2</vt:lpstr>
      <vt:lpstr>$200 Question from H2</vt:lpstr>
      <vt:lpstr>$200 Answer from H2</vt:lpstr>
      <vt:lpstr>$300 Question from H2</vt:lpstr>
      <vt:lpstr>$300 Answer from H2</vt:lpstr>
      <vt:lpstr>$400 Question from H2</vt:lpstr>
      <vt:lpstr>$400 Answer from H2</vt:lpstr>
      <vt:lpstr>$500 Question from H2</vt:lpstr>
      <vt:lpstr>$500 Answer from H2</vt:lpstr>
      <vt:lpstr>$100 Question from H3</vt:lpstr>
      <vt:lpstr>$100 Answer from H3</vt:lpstr>
      <vt:lpstr>$200 Question from H3</vt:lpstr>
      <vt:lpstr>$200 Answer from H3</vt:lpstr>
      <vt:lpstr>$300 Question from H3</vt:lpstr>
      <vt:lpstr>$300 Answer from H3</vt:lpstr>
      <vt:lpstr>$400 Question from H3</vt:lpstr>
      <vt:lpstr>$400 Answer from H3</vt:lpstr>
      <vt:lpstr>$500 Question from H3</vt:lpstr>
      <vt:lpstr>$500 Answer from H3</vt:lpstr>
      <vt:lpstr>$100 Question from H4</vt:lpstr>
      <vt:lpstr>$100 Answer from H4</vt:lpstr>
      <vt:lpstr>$200 Question from H4</vt:lpstr>
      <vt:lpstr>$200 Answer from H4</vt:lpstr>
      <vt:lpstr>$300 Question from H4</vt:lpstr>
      <vt:lpstr>$300 Answer from H4</vt:lpstr>
      <vt:lpstr>$400 Question from H4</vt:lpstr>
      <vt:lpstr>$400 Answer from H4</vt:lpstr>
      <vt:lpstr>$500 Question from H4</vt:lpstr>
      <vt:lpstr>$500 Answer from H4</vt:lpstr>
      <vt:lpstr>$100 Question from H5</vt:lpstr>
      <vt:lpstr>$100 Answer from H5</vt:lpstr>
      <vt:lpstr>$200 Question from H5</vt:lpstr>
      <vt:lpstr>$200 Answer from H5</vt:lpstr>
      <vt:lpstr>$300 Question from H5</vt:lpstr>
      <vt:lpstr>$300 Answer from H5</vt:lpstr>
      <vt:lpstr>$400 Question from H5</vt:lpstr>
      <vt:lpstr>$400 Answer from H5</vt:lpstr>
      <vt:lpstr>$500 Question from H5</vt:lpstr>
      <vt:lpstr>$500 Answer from H5</vt:lpstr>
      <vt:lpstr>Final Jeopardy</vt:lpstr>
      <vt:lpstr>Final Jeopardy Answer</vt:lpstr>
    </vt:vector>
  </TitlesOfParts>
  <Company>Seminole Coutny Public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SCPS</dc:creator>
  <cp:lastModifiedBy>Leonard Richards</cp:lastModifiedBy>
  <cp:revision>138</cp:revision>
  <dcterms:created xsi:type="dcterms:W3CDTF">1998-09-17T14:16:32Z</dcterms:created>
  <dcterms:modified xsi:type="dcterms:W3CDTF">2016-09-22T02:40:26Z</dcterms:modified>
</cp:coreProperties>
</file>