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5"/>
  </p:notes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3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954A3E-7F53-4C35-9F66-FAB0BFF3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4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91282-E9BF-41DD-8E20-D684AD157D27}" type="slidenum">
              <a:rPr lang="en-US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F4876-EA16-47C8-86F5-C9505034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A1A3-60BB-49D7-91DC-9BF31B88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A934-41CC-424E-B658-A462F22B3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F2F3-D2B1-4B7A-84B6-877CE874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7C64-1FA3-4B8D-89ED-C0240A728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E3-09BE-4CDE-B8B8-A8258952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F59F-26DF-44EC-AA74-24919949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3B2B-7445-4257-84B1-370595E46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0993-38D4-462C-A3EA-7E0EF77D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D48E-DB6B-406A-834E-3D067E1B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9D81-7163-4FDC-9356-E8AA62BF0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66F0E-D25D-4870-95AE-C2815FAB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2D4BFA-8822-4361-8727-28D59D2E8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26" Type="http://schemas.openxmlformats.org/officeDocument/2006/relationships/slide" Target="slide38.xml"/><Relationship Id="rId3" Type="http://schemas.openxmlformats.org/officeDocument/2006/relationships/notesSlide" Target="../notesSlides/notesSlide1.xml"/><Relationship Id="rId21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2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32" Type="http://schemas.openxmlformats.org/officeDocument/2006/relationships/slide" Target="slide52.xml"/><Relationship Id="rId5" Type="http://schemas.openxmlformats.org/officeDocument/2006/relationships/oleObject" Target="../embeddings/Microsoft_Word_97_-_2003_Document1.doc"/><Relationship Id="rId15" Type="http://schemas.openxmlformats.org/officeDocument/2006/relationships/slide" Target="slide42.xml"/><Relationship Id="rId23" Type="http://schemas.openxmlformats.org/officeDocument/2006/relationships/slide" Target="slide46.xml"/><Relationship Id="rId28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44.xml"/><Relationship Id="rId31" Type="http://schemas.openxmlformats.org/officeDocument/2006/relationships/slide" Target="slide50.xml"/><Relationship Id="rId4" Type="http://schemas.openxmlformats.org/officeDocument/2006/relationships/audio" Target="../media/audio1.wav"/><Relationship Id="rId9" Type="http://schemas.openxmlformats.org/officeDocument/2006/relationships/slide" Target="slide6.xml"/><Relationship Id="rId14" Type="http://schemas.openxmlformats.org/officeDocument/2006/relationships/slide" Target="slide22.xml"/><Relationship Id="rId22" Type="http://schemas.openxmlformats.org/officeDocument/2006/relationships/slide" Target="slide36.xml"/><Relationship Id="rId27" Type="http://schemas.openxmlformats.org/officeDocument/2006/relationships/slide" Target="slide48.xml"/><Relationship Id="rId30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y%20Documents\final_Q.wav" TargetMode="External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 dirty="0" smtClean="0">
                <a:solidFill>
                  <a:schemeClr val="folHlink"/>
                </a:solidFill>
              </a:rPr>
              <a:t>Jeopardy</a:t>
            </a:r>
            <a:endParaRPr lang="en-US" dirty="0" smtClean="0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17077807"/>
              </p:ext>
            </p:extLst>
          </p:nvPr>
        </p:nvGraphicFramePr>
        <p:xfrm>
          <a:off x="762000" y="1676400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5" imgW="7928640" imgH="4730760" progId="Word.Document.8">
                  <p:embed/>
                </p:oleObj>
              </mc:Choice>
              <mc:Fallback>
                <p:oleObj name="Document" r:id="rId5" imgW="7928640" imgH="47307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775575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67497" y="1600200"/>
            <a:ext cx="13019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Thirteen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O.C</a:t>
            </a:r>
            <a:r>
              <a:rPr lang="en-US" dirty="0">
                <a:solidFill>
                  <a:schemeClr val="bg2"/>
                </a:solidFill>
              </a:rPr>
              <a:t>s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2200" y="1679674"/>
            <a:ext cx="1447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Slavery in the Colonies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57800" y="1581611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Protestant Reformation in American</a:t>
            </a:r>
            <a:endParaRPr lang="en-US" sz="1800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976056" y="1720110"/>
            <a:ext cx="1634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Diversity and Enlightenment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7" action="ppaction://hlinksldjump"/>
              </a:rPr>
              <a:t>Q $100</a:t>
            </a:r>
            <a:endParaRPr lang="en-US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8" action="ppaction://hlinksldjump"/>
              </a:rPr>
              <a:t>Q $200</a:t>
            </a:r>
            <a:endParaRPr lang="en-US" dirty="0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Q $300</a:t>
            </a:r>
            <a:endParaRPr lang="en-US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Q $400</a:t>
            </a:r>
            <a:endParaRPr lang="en-US"/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1" action="ppaction://hlinksldjump"/>
              </a:rPr>
              <a:t>Q $500</a:t>
            </a:r>
            <a:endParaRPr lang="en-US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2" action="ppaction://hlinksldjump"/>
              </a:rPr>
              <a:t>Q $100</a:t>
            </a:r>
            <a:endParaRPr lang="en-US" dirty="0"/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4" action="ppaction://hlinksldjump"/>
              </a:rPr>
              <a:t>Q $100</a:t>
            </a:r>
            <a:endParaRPr lang="en-US"/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5" action="ppaction://hlinksldjump"/>
              </a:rPr>
              <a:t>Q $100</a:t>
            </a:r>
            <a:endParaRPr lang="en-US"/>
          </a:p>
        </p:txBody>
      </p:sp>
      <p:sp>
        <p:nvSpPr>
          <p:cNvPr id="1041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6" action="ppaction://hlinksldjump"/>
              </a:rPr>
              <a:t>Q $200</a:t>
            </a:r>
            <a:endParaRPr lang="en-US"/>
          </a:p>
        </p:txBody>
      </p:sp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1043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8" action="ppaction://hlinksldjump"/>
              </a:rPr>
              <a:t>Q $200</a:t>
            </a:r>
            <a:endParaRPr lang="en-US"/>
          </a:p>
        </p:txBody>
      </p:sp>
      <p:sp>
        <p:nvSpPr>
          <p:cNvPr id="1044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9" action="ppaction://hlinksldjump"/>
              </a:rPr>
              <a:t>Q $200</a:t>
            </a:r>
            <a:endParaRPr lang="en-US" dirty="0"/>
          </a:p>
        </p:txBody>
      </p:sp>
      <p:sp>
        <p:nvSpPr>
          <p:cNvPr id="1045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1046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1047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2" action="ppaction://hlinksldjump"/>
              </a:rPr>
              <a:t>Q $300</a:t>
            </a:r>
            <a:endParaRPr lang="en-US"/>
          </a:p>
        </p:txBody>
      </p: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3" action="ppaction://hlinksldjump"/>
              </a:rPr>
              <a:t>Q $300</a:t>
            </a:r>
            <a:endParaRPr lang="en-US"/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1051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6" action="ppaction://hlinksldjump"/>
              </a:rPr>
              <a:t>Q $400</a:t>
            </a:r>
            <a:endParaRPr lang="en-US"/>
          </a:p>
        </p:txBody>
      </p:sp>
      <p:sp>
        <p:nvSpPr>
          <p:cNvPr id="1052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7" action="ppaction://hlinksldjump"/>
              </a:rPr>
              <a:t>Q $400</a:t>
            </a:r>
            <a:endParaRPr lang="en-US"/>
          </a:p>
        </p:txBody>
      </p:sp>
      <p:sp>
        <p:nvSpPr>
          <p:cNvPr id="1053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1054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1055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0" action="ppaction://hlinksldjump"/>
              </a:rPr>
              <a:t>Q $500</a:t>
            </a:r>
            <a:endParaRPr lang="en-US"/>
          </a:p>
        </p:txBody>
      </p:sp>
      <p:sp>
        <p:nvSpPr>
          <p:cNvPr id="1056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1" action="ppaction://hlinksldjump"/>
              </a:rPr>
              <a:t>Q $500</a:t>
            </a:r>
            <a:endParaRPr lang="en-US"/>
          </a:p>
        </p:txBody>
      </p:sp>
      <p:sp>
        <p:nvSpPr>
          <p:cNvPr id="1057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2" action="ppaction://hlinksldjump"/>
              </a:rPr>
              <a:t>Final Jeopardy</a:t>
            </a:r>
            <a:endParaRPr lang="en-US"/>
          </a:p>
        </p:txBody>
      </p:sp>
      <p:sp>
        <p:nvSpPr>
          <p:cNvPr id="1058" name="Rectangle 48"/>
          <p:cNvSpPr>
            <a:spLocks noChangeArrowheads="1"/>
          </p:cNvSpPr>
          <p:nvPr/>
        </p:nvSpPr>
        <p:spPr bwMode="auto">
          <a:xfrm>
            <a:off x="3973132" y="1689333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Colonial Economics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H1</a:t>
            </a:r>
          </a:p>
        </p:txBody>
      </p:sp>
      <p:pic>
        <p:nvPicPr>
          <p:cNvPr id="122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1" y="220980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True or False: The economic practices in the English colonies during the late 17</a:t>
            </a:r>
            <a:r>
              <a:rPr lang="en-US" baseline="30000" dirty="0" smtClean="0"/>
              <a:t>th</a:t>
            </a:r>
            <a:r>
              <a:rPr lang="en-US" dirty="0" smtClean="0"/>
              <a:t> and early 18</a:t>
            </a:r>
            <a:r>
              <a:rPr lang="en-US" baseline="30000" dirty="0" smtClean="0"/>
              <a:t>th</a:t>
            </a:r>
            <a:r>
              <a:rPr lang="en-US" dirty="0" smtClean="0"/>
              <a:t> century were all agricultural based.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H1</a:t>
            </a:r>
          </a:p>
        </p:txBody>
      </p:sp>
      <p:pic>
        <p:nvPicPr>
          <p:cNvPr id="133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47800" y="2438400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True: Northern and Southern colonies all focused on agriculture as their economic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H2</a:t>
            </a:r>
          </a:p>
        </p:txBody>
      </p:sp>
      <p:pic>
        <p:nvPicPr>
          <p:cNvPr id="143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37952" y="2057400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1619 mark the year of the first slaves arriving to what British colony?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H2</a:t>
            </a:r>
          </a:p>
        </p:txBody>
      </p:sp>
      <p:pic>
        <p:nvPicPr>
          <p:cNvPr id="153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00400" y="3429000"/>
            <a:ext cx="2834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Virginia (Jamestown)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Question from H2</a:t>
            </a:r>
          </a:p>
        </p:txBody>
      </p:sp>
      <p:pic>
        <p:nvPicPr>
          <p:cNvPr id="163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1904999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From 1492 through 1770 most slaves arrived in which part of the western hemisphere? </a:t>
            </a:r>
          </a:p>
          <a:p>
            <a:endParaRPr lang="en-US" dirty="0"/>
          </a:p>
          <a:p>
            <a:r>
              <a:rPr lang="en-US" dirty="0" smtClean="0"/>
              <a:t>Hint: Big </a:t>
            </a:r>
            <a:r>
              <a:rPr lang="en-US" dirty="0"/>
              <a:t>s</a:t>
            </a:r>
            <a:r>
              <a:rPr lang="en-US" dirty="0" smtClean="0"/>
              <a:t>ugar producing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H2</a:t>
            </a:r>
          </a:p>
        </p:txBody>
      </p:sp>
      <p:pic>
        <p:nvPicPr>
          <p:cNvPr id="174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95600" y="2578389"/>
            <a:ext cx="395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Caribbean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from H2</a:t>
            </a:r>
          </a:p>
        </p:txBody>
      </p:sp>
      <p:pic>
        <p:nvPicPr>
          <p:cNvPr id="184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5400" y="1589312"/>
            <a:ext cx="6165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route across the Atlantic that carried slaves from Africa to the New World is called. . 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H2</a:t>
            </a:r>
          </a:p>
        </p:txBody>
      </p:sp>
      <p:pic>
        <p:nvPicPr>
          <p:cNvPr id="194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00400" y="2057400"/>
            <a:ext cx="27558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The Middle Passage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H2</a:t>
            </a:r>
          </a:p>
        </p:txBody>
      </p:sp>
      <p:pic>
        <p:nvPicPr>
          <p:cNvPr id="204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4137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What was the Stono Rebellion?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H2</a:t>
            </a:r>
          </a:p>
        </p:txBody>
      </p:sp>
      <p:pic>
        <p:nvPicPr>
          <p:cNvPr id="215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447800" y="2057400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Slave uprising in 1739 in which a group of slaves armed themselves, plundered six plantations killed more than twenty whites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H1</a:t>
            </a:r>
          </a:p>
        </p:txBody>
      </p:sp>
      <p:pic>
        <p:nvPicPr>
          <p:cNvPr id="40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905000" y="18288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This was the major cash crop of the Southern Colonies during the early colonial period.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H2</a:t>
            </a:r>
          </a:p>
        </p:txBody>
      </p:sp>
      <p:pic>
        <p:nvPicPr>
          <p:cNvPr id="225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717182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True or False: Indenture Servitude replaced slavery and allowed for the institution’s demise later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H2</a:t>
            </a:r>
          </a:p>
        </p:txBody>
      </p:sp>
      <p:pic>
        <p:nvPicPr>
          <p:cNvPr id="235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524000" y="2888001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FALSE!!! Slavery did not end until the mid 19</a:t>
            </a:r>
            <a:r>
              <a:rPr lang="en-US" baseline="30000" dirty="0" smtClean="0"/>
              <a:t>th</a:t>
            </a:r>
            <a:r>
              <a:rPr lang="en-US" dirty="0" smtClean="0"/>
              <a:t> Century and the reliance on slavery slowly ended the servitude of European indentures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H3</a:t>
            </a:r>
          </a:p>
        </p:txBody>
      </p:sp>
      <p:pic>
        <p:nvPicPr>
          <p:cNvPr id="245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743200" y="19812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This is the belief that the colonies should only trade with their mother countries.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H3</a:t>
            </a:r>
          </a:p>
        </p:txBody>
      </p:sp>
      <p:pic>
        <p:nvPicPr>
          <p:cNvPr id="256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67000" y="19812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Mercantilism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H3</a:t>
            </a:r>
          </a:p>
        </p:txBody>
      </p:sp>
      <p:pic>
        <p:nvPicPr>
          <p:cNvPr id="266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771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7800" y="1524000"/>
            <a:ext cx="632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statement </a:t>
            </a:r>
            <a:r>
              <a:rPr lang="en-US" u="sng" dirty="0"/>
              <a:t>BEST</a:t>
            </a:r>
            <a:r>
              <a:rPr lang="en-US" dirty="0"/>
              <a:t> describes an effect of the British policy of salutary neglect?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A) The </a:t>
            </a:r>
            <a:r>
              <a:rPr lang="en-US" dirty="0"/>
              <a:t>colonies developed an aptitude for self-governing. </a:t>
            </a:r>
          </a:p>
          <a:p>
            <a:endParaRPr lang="en-US" dirty="0" smtClean="0"/>
          </a:p>
          <a:p>
            <a:r>
              <a:rPr lang="en-US" dirty="0" smtClean="0"/>
              <a:t>B) Colonial </a:t>
            </a:r>
            <a:r>
              <a:rPr lang="en-US" dirty="0"/>
              <a:t>governors became more powerful than assemblies.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C) American </a:t>
            </a:r>
            <a:r>
              <a:rPr lang="en-US" dirty="0"/>
              <a:t>colonist stopped sending raw materials to England.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D) Parliament </a:t>
            </a:r>
            <a:r>
              <a:rPr lang="en-US" dirty="0"/>
              <a:t>increased its military supervision of the colonies.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H3</a:t>
            </a:r>
          </a:p>
        </p:txBody>
      </p:sp>
      <p:pic>
        <p:nvPicPr>
          <p:cNvPr id="276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5000" y="1752599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 A) The colonies developed an aptitude for self-governing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from H3</a:t>
            </a:r>
          </a:p>
        </p:txBody>
      </p:sp>
      <p:pic>
        <p:nvPicPr>
          <p:cNvPr id="286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2057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was the result of the Molasses Act of 1733?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3276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Hint: John Hancock this this!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H3</a:t>
            </a:r>
          </a:p>
        </p:txBody>
      </p:sp>
      <p:pic>
        <p:nvPicPr>
          <p:cNvPr id="296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524000" y="2131367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Smuggling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H3</a:t>
            </a:r>
          </a:p>
        </p:txBody>
      </p:sp>
      <p:pic>
        <p:nvPicPr>
          <p:cNvPr id="307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31890" y="1752600"/>
            <a:ext cx="58937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cities of New York, Baltimore, and Philadelphia began to become wealthy in the llate-1600s because of what economic activity? </a:t>
            </a:r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Trading </a:t>
            </a:r>
          </a:p>
          <a:p>
            <a:pPr marL="457200" indent="-457200">
              <a:buAutoNum type="alphaUcParenR"/>
            </a:pPr>
            <a:r>
              <a:rPr lang="en-US" dirty="0" smtClean="0"/>
              <a:t>Slavery </a:t>
            </a:r>
            <a:r>
              <a:rPr lang="en-US" dirty="0"/>
              <a:t>   </a:t>
            </a: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Smuggling </a:t>
            </a:r>
          </a:p>
          <a:p>
            <a:pPr marL="457200" indent="-457200">
              <a:buAutoNum type="alphaUcParenR"/>
            </a:pPr>
            <a:r>
              <a:rPr lang="en-US" dirty="0" smtClean="0"/>
              <a:t>Tobacco </a:t>
            </a:r>
            <a:r>
              <a:rPr lang="en-US" dirty="0"/>
              <a:t>farming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H3</a:t>
            </a:r>
          </a:p>
        </p:txBody>
      </p:sp>
      <p:pic>
        <p:nvPicPr>
          <p:cNvPr id="317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76600" y="2074485"/>
            <a:ext cx="28010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Answer A): Trading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276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Remember: These areas collectively post and ports for trading goods. (Lumber, grains, fish are some of the few things that were traded)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H1</a:t>
            </a:r>
          </a:p>
        </p:txBody>
      </p:sp>
      <p:pic>
        <p:nvPicPr>
          <p:cNvPr id="51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257785"/>
            <a:ext cx="3568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Answer: What is Tobacco?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14" y="2949239"/>
            <a:ext cx="27432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H3</a:t>
            </a:r>
          </a:p>
        </p:txBody>
      </p:sp>
      <p:pic>
        <p:nvPicPr>
          <p:cNvPr id="327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209800" y="28956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Name two acts that had a negative affect on the economic affairs of the colonies 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H3</a:t>
            </a:r>
          </a:p>
        </p:txBody>
      </p:sp>
      <p:pic>
        <p:nvPicPr>
          <p:cNvPr id="337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2667000" y="1600200"/>
            <a:ext cx="426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/>
              <a:t>Accepted Answers: </a:t>
            </a:r>
          </a:p>
          <a:p>
            <a:endParaRPr lang="en-US" i="1" dirty="0"/>
          </a:p>
          <a:p>
            <a:r>
              <a:rPr lang="en-US" i="1" dirty="0" smtClean="0"/>
              <a:t>Stamp Act</a:t>
            </a:r>
          </a:p>
          <a:p>
            <a:r>
              <a:rPr lang="en-US" i="1" dirty="0" smtClean="0"/>
              <a:t>Tea Act</a:t>
            </a:r>
          </a:p>
          <a:p>
            <a:r>
              <a:rPr lang="en-US" i="1" dirty="0" smtClean="0"/>
              <a:t>Quartering Act</a:t>
            </a:r>
          </a:p>
          <a:p>
            <a:r>
              <a:rPr lang="en-US" i="1" dirty="0" smtClean="0"/>
              <a:t>Intolerable Acts </a:t>
            </a:r>
          </a:p>
          <a:p>
            <a:r>
              <a:rPr lang="en-US" i="1" dirty="0" smtClean="0"/>
              <a:t>Navigation Acts </a:t>
            </a:r>
          </a:p>
          <a:p>
            <a:r>
              <a:rPr lang="en-US" i="1" dirty="0" smtClean="0"/>
              <a:t>Sugar Acts </a:t>
            </a:r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799"/>
            <a:ext cx="2505657" cy="375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257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Not Accepted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-&gt;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H4</a:t>
            </a:r>
          </a:p>
        </p:txBody>
      </p:sp>
      <p:pic>
        <p:nvPicPr>
          <p:cNvPr id="348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0" y="1600200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This man was a  great Methodist New Light minister who spread his message through revivals from the middle colonies all the way down to the Southern colonies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095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H4</a:t>
            </a:r>
          </a:p>
        </p:txBody>
      </p:sp>
      <p:pic>
        <p:nvPicPr>
          <p:cNvPr id="358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87332" y="1600200"/>
            <a:ext cx="254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George Whitefield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02" y="2061865"/>
            <a:ext cx="4976811" cy="40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H4</a:t>
            </a:r>
          </a:p>
        </p:txBody>
      </p:sp>
      <p:pic>
        <p:nvPicPr>
          <p:cNvPr id="368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20462" y="838200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</a:rPr>
              <a:t>What best describes the different between Old Light and New Light ministers?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lphaUcParenR"/>
            </a:pPr>
            <a:r>
              <a:rPr lang="en-US" dirty="0" smtClean="0">
                <a:latin typeface="Calibri"/>
              </a:rPr>
              <a:t>Old </a:t>
            </a:r>
            <a:r>
              <a:rPr lang="en-US" dirty="0">
                <a:latin typeface="Calibri"/>
              </a:rPr>
              <a:t>Light ministers promoted the acceptance of slaves within their churches</a:t>
            </a:r>
            <a:r>
              <a:rPr lang="en-US" dirty="0" smtClean="0">
                <a:latin typeface="Calibri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lphaUcParenR"/>
            </a:pPr>
            <a:endParaRPr lang="en-US" dirty="0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</a:rPr>
              <a:t>B) New </a:t>
            </a:r>
            <a:r>
              <a:rPr lang="en-US" dirty="0">
                <a:latin typeface="Calibri"/>
              </a:rPr>
              <a:t>Light ministers emphasized the importance of spiritual rebirth and a haven for slaves to worship. </a:t>
            </a:r>
            <a:endParaRPr lang="en-US" dirty="0" smtClean="0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</a:rPr>
              <a:t>C) Old </a:t>
            </a:r>
            <a:r>
              <a:rPr lang="en-US" dirty="0">
                <a:latin typeface="Calibri"/>
              </a:rPr>
              <a:t>Light ministers believed that women should be allowed to be spiritual leaders in the churches. </a:t>
            </a:r>
            <a:endParaRPr lang="en-US" dirty="0" smtClean="0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</a:rPr>
              <a:t>D) New </a:t>
            </a:r>
            <a:r>
              <a:rPr lang="en-US" dirty="0">
                <a:latin typeface="Calibri"/>
              </a:rPr>
              <a:t>Lights continued the Conservative practices of faith seen in Calvinist Puritan churches in Massachusetts.</a:t>
            </a:r>
            <a:endParaRPr lang="en-US" b="0" i="0" u="none" strike="noStrike" dirty="0">
              <a:effectLst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H4</a:t>
            </a:r>
          </a:p>
        </p:txBody>
      </p:sp>
      <p:pic>
        <p:nvPicPr>
          <p:cNvPr id="378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5000" y="16764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B) New Light ministers emphasized the importance of spiritual rebirth and a haven for slaves to worship. </a:t>
            </a:r>
          </a:p>
          <a:p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3124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Remember: These New Lights, especially Baptist believed that adult spirits especially could be reborn through Baptism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H4</a:t>
            </a:r>
          </a:p>
        </p:txBody>
      </p:sp>
      <p:pic>
        <p:nvPicPr>
          <p:cNvPr id="389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371600" y="873978"/>
            <a:ext cx="6781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Why did the House of Burgesses impose heavy fines on Baptists who preached to African American slaves? </a:t>
            </a:r>
            <a:endParaRPr lang="en-US" sz="2000" dirty="0"/>
          </a:p>
          <a:p>
            <a:endParaRPr lang="en-US" sz="2000" dirty="0" smtClean="0"/>
          </a:p>
          <a:p>
            <a:pPr marL="457200" indent="-457200">
              <a:buAutoNum type="alphaUcParenR"/>
            </a:pPr>
            <a:r>
              <a:rPr lang="en-US" sz="2000" dirty="0" smtClean="0"/>
              <a:t>Southern </a:t>
            </a:r>
            <a:r>
              <a:rPr lang="en-US" sz="2000" dirty="0"/>
              <a:t>slaveholders feared that the Baptist religion would disrupt the social and economic  structure centered around slavery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B) The </a:t>
            </a:r>
            <a:r>
              <a:rPr lang="en-US" sz="2000" dirty="0"/>
              <a:t>government feared that the religion would influence slaves to help Native Americans overthrow the Virginian government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C) The </a:t>
            </a:r>
            <a:r>
              <a:rPr lang="en-US" sz="2000" dirty="0"/>
              <a:t>government feared that the Baptist would allow slaves to run to Spanish and French colonies in America .</a:t>
            </a:r>
          </a:p>
          <a:p>
            <a:endParaRPr lang="en-US" sz="2000" dirty="0" smtClean="0"/>
          </a:p>
          <a:p>
            <a:r>
              <a:rPr lang="en-US" sz="2000" dirty="0" smtClean="0"/>
              <a:t>D) They </a:t>
            </a:r>
            <a:r>
              <a:rPr lang="en-US" sz="2000" dirty="0"/>
              <a:t>feared that the Baptist would also try to promote women’s rights in the South.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H4</a:t>
            </a:r>
          </a:p>
        </p:txBody>
      </p:sp>
      <p:pic>
        <p:nvPicPr>
          <p:cNvPr id="399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28800" y="2286000"/>
            <a:ext cx="541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en-US" dirty="0"/>
              <a:t>Southern slaveholders feared that the Baptist religion would disrupt the social and economic  structure centered around slavery.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H4</a:t>
            </a:r>
          </a:p>
        </p:txBody>
      </p:sp>
      <p:pic>
        <p:nvPicPr>
          <p:cNvPr id="409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6621" y="1576433"/>
            <a:ext cx="6930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An outburst of religious enthusiasm, often prompted by the preaching of a New Light minister is </a:t>
            </a:r>
            <a:r>
              <a:rPr lang="en-US" dirty="0" smtClean="0"/>
              <a:t>called. .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H4</a:t>
            </a:r>
          </a:p>
        </p:txBody>
      </p:sp>
      <p:pic>
        <p:nvPicPr>
          <p:cNvPr id="419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733800" y="2286000"/>
            <a:ext cx="1736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Revival </a:t>
            </a:r>
            <a:endParaRPr 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Question from H1</a:t>
            </a:r>
          </a:p>
        </p:txBody>
      </p:sp>
      <p:pic>
        <p:nvPicPr>
          <p:cNvPr id="61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1564783"/>
            <a:ext cx="696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This was the reason as to why Jamestown was founded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2362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 three aristocratic proprietors seeking private gain</a:t>
            </a:r>
          </a:p>
          <a:p>
            <a:r>
              <a:rPr lang="en-US" dirty="0"/>
              <a:t>B.  a joint stock company anxious to return a profit to investors</a:t>
            </a:r>
          </a:p>
          <a:p>
            <a:r>
              <a:rPr lang="en-US" dirty="0"/>
              <a:t>C.  King James I, eager to gain a base for expeditions against Spanish shipping</a:t>
            </a:r>
          </a:p>
          <a:p>
            <a:r>
              <a:rPr lang="en-US" dirty="0"/>
              <a:t>D.  John Smith, desiring to spread Christianity to Native Americans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22238"/>
            <a:ext cx="7772400" cy="1143000"/>
          </a:xfrm>
        </p:spPr>
        <p:txBody>
          <a:bodyPr/>
          <a:lstStyle/>
          <a:p>
            <a:r>
              <a:rPr lang="en-US" dirty="0" smtClean="0"/>
              <a:t>$500 Question from H4</a:t>
            </a:r>
          </a:p>
        </p:txBody>
      </p:sp>
      <p:pic>
        <p:nvPicPr>
          <p:cNvPr id="430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7924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Which of the following BEST describes William Penn? </a:t>
            </a:r>
            <a:endParaRPr lang="en-US" dirty="0" smtClean="0"/>
          </a:p>
          <a:p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He </a:t>
            </a:r>
            <a:r>
              <a:rPr lang="en-US" dirty="0"/>
              <a:t>was a Baptist minister that spread his religion throughout the Southern Colonies </a:t>
            </a:r>
            <a:endParaRPr lang="en-US" dirty="0" smtClean="0"/>
          </a:p>
          <a:p>
            <a:pPr marL="457200" indent="-457200">
              <a:buAutoNum type="alphaUcParenR"/>
            </a:pPr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He </a:t>
            </a:r>
            <a:r>
              <a:rPr lang="en-US" dirty="0"/>
              <a:t>established a colony based on the Quaker religion and allowed for religious tolerance within his community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C) He </a:t>
            </a:r>
            <a:r>
              <a:rPr lang="en-US" dirty="0"/>
              <a:t>led a slave revolt in South Carolina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D) He </a:t>
            </a:r>
            <a:r>
              <a:rPr lang="en-US" dirty="0"/>
              <a:t>established a community based on the Conservative Old Light religious theology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3014" name="AutoShape 6" descr="https://encrypted-tbn1.gstatic.com/images?q=tbn:ANd9GcT1UCftqRwqn6jZIjquDbM3UcNqCOh2iXROrBkEO8jglpfMHTv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H4</a:t>
            </a:r>
          </a:p>
        </p:txBody>
      </p:sp>
      <p:pic>
        <p:nvPicPr>
          <p:cNvPr id="440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2209800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He established a colony based on the Quaker religion and allowed for religious tolerance within his community.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H5</a:t>
            </a:r>
          </a:p>
        </p:txBody>
      </p:sp>
      <p:pic>
        <p:nvPicPr>
          <p:cNvPr id="450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1676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or False: Germans willing assimilated into colonial cultural setting aside the cultural practices of their homeland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H5</a:t>
            </a:r>
          </a:p>
        </p:txBody>
      </p:sp>
      <p:pic>
        <p:nvPicPr>
          <p:cNvPr id="460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76400" y="2057400"/>
            <a:ext cx="487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False!</a:t>
            </a:r>
          </a:p>
          <a:p>
            <a:endParaRPr lang="en-US" dirty="0" smtClean="0"/>
          </a:p>
          <a:p>
            <a:r>
              <a:rPr lang="en-US" dirty="0" smtClean="0"/>
              <a:t>Remember:  The Germans were able to hold onto their beliefs and customs and fought to have legal rights as well!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Question from H5</a:t>
            </a:r>
          </a:p>
        </p:txBody>
      </p:sp>
      <p:pic>
        <p:nvPicPr>
          <p:cNvPr id="471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676400" y="1619071"/>
            <a:ext cx="571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This colony was established to protect the religious freedoms of Catholics migrating from Britain.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257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H5</a:t>
            </a:r>
          </a:p>
        </p:txBody>
      </p:sp>
      <p:pic>
        <p:nvPicPr>
          <p:cNvPr id="481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21336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Maryland: </a:t>
            </a:r>
          </a:p>
          <a:p>
            <a:endParaRPr lang="en-US" dirty="0"/>
          </a:p>
          <a:p>
            <a:r>
              <a:rPr lang="en-US" dirty="0" smtClean="0"/>
              <a:t>Remember the Maryland Toleration Act was geared to protect Catholics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from H5</a:t>
            </a:r>
          </a:p>
        </p:txBody>
      </p:sp>
      <p:pic>
        <p:nvPicPr>
          <p:cNvPr id="491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24000" y="1973600"/>
            <a:ext cx="56597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ethnic group migrated in 1720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Pennslvania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VA Shenandoah regions and followed the Presbyterian faith?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Cajuns</a:t>
            </a:r>
          </a:p>
          <a:p>
            <a:pPr marL="457200" indent="-457200">
              <a:buAutoNum type="alphaU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Scots-Irish</a:t>
            </a:r>
          </a:p>
          <a:p>
            <a:pPr marL="457200" indent="-457200">
              <a:buAutoNum type="alphaU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Algonquian</a:t>
            </a:r>
          </a:p>
          <a:p>
            <a:pPr marL="457200" indent="-457200">
              <a:buAutoNum type="alphaU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Russians  </a:t>
            </a:r>
          </a:p>
          <a:p>
            <a:pPr marL="457200" indent="-457200">
              <a:buAutoNum type="alphaU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H5</a:t>
            </a:r>
          </a:p>
        </p:txBody>
      </p:sp>
      <p:pic>
        <p:nvPicPr>
          <p:cNvPr id="501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2362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B): Scots-Irish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H5</a:t>
            </a:r>
          </a:p>
        </p:txBody>
      </p:sp>
      <p:pic>
        <p:nvPicPr>
          <p:cNvPr id="512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17526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Locke, Montesquieu, and Rousseau all </a:t>
            </a:r>
            <a:r>
              <a:rPr lang="en-US" dirty="0" smtClean="0"/>
              <a:t>were</a:t>
            </a:r>
          </a:p>
          <a:p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Advocates </a:t>
            </a:r>
            <a:r>
              <a:rPr lang="en-US" dirty="0"/>
              <a:t>of American </a:t>
            </a:r>
            <a:r>
              <a:rPr lang="en-US" dirty="0" smtClean="0"/>
              <a:t>independence</a:t>
            </a:r>
          </a:p>
          <a:p>
            <a:pPr marL="457200" indent="-457200">
              <a:buAutoNum type="alphaUcParenR"/>
            </a:pPr>
            <a:endParaRPr lang="en-US" dirty="0"/>
          </a:p>
          <a:p>
            <a:pPr marL="457200" indent="-457200">
              <a:buAutoNum type="alphaUcParenR"/>
            </a:pP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In </a:t>
            </a:r>
            <a:r>
              <a:rPr lang="en-US" dirty="0"/>
              <a:t>disagreement with the establishment of British colonies in the New </a:t>
            </a:r>
            <a:r>
              <a:rPr lang="en-US" dirty="0" smtClean="0"/>
              <a:t>World</a:t>
            </a:r>
          </a:p>
          <a:p>
            <a:pPr marL="457200" indent="-457200">
              <a:buAutoNum type="alphaUcParenR"/>
            </a:pP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Proponents </a:t>
            </a:r>
            <a:r>
              <a:rPr lang="en-US" dirty="0"/>
              <a:t>of a constitutional monarchy in </a:t>
            </a:r>
            <a:r>
              <a:rPr lang="en-US" dirty="0" smtClean="0"/>
              <a:t>France</a:t>
            </a:r>
          </a:p>
          <a:p>
            <a:pPr marL="457200" indent="-457200">
              <a:buAutoNum type="alphaUcParenR"/>
            </a:pP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Influences </a:t>
            </a:r>
            <a:r>
              <a:rPr lang="en-US" dirty="0"/>
              <a:t>on the ideals that shaped American govern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H5</a:t>
            </a:r>
          </a:p>
        </p:txBody>
      </p:sp>
      <p:pic>
        <p:nvPicPr>
          <p:cNvPr id="522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1928456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Influences </a:t>
            </a:r>
            <a:r>
              <a:rPr lang="en-US" dirty="0"/>
              <a:t>on the ideals that shaped American govern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H1</a:t>
            </a:r>
          </a:p>
        </p:txBody>
      </p:sp>
      <p:pic>
        <p:nvPicPr>
          <p:cNvPr id="71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29373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B) a  </a:t>
            </a:r>
            <a:r>
              <a:rPr lang="en-US" dirty="0"/>
              <a:t>joint stock company anxious to return a profit to investors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H5</a:t>
            </a:r>
          </a:p>
        </p:txBody>
      </p:sp>
      <p:pic>
        <p:nvPicPr>
          <p:cNvPr id="532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66800" y="1752600"/>
            <a:ext cx="6781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Enlightenment influenced belief that the Christian God created the universe and then left it to run according to natural laws is called. . . </a:t>
            </a:r>
            <a:endParaRPr lang="en-US" dirty="0" smtClean="0"/>
          </a:p>
          <a:p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Satanism </a:t>
            </a:r>
          </a:p>
          <a:p>
            <a:pPr marL="457200" indent="-457200">
              <a:buAutoNum type="alphaUcParenR"/>
            </a:pPr>
            <a:r>
              <a:rPr lang="en-US" dirty="0" smtClean="0"/>
              <a:t>Presbyterianism</a:t>
            </a:r>
          </a:p>
          <a:p>
            <a:pPr marL="457200" indent="-457200">
              <a:buAutoNum type="alphaUcParenR"/>
            </a:pPr>
            <a:r>
              <a:rPr lang="en-US" dirty="0" smtClean="0"/>
              <a:t>Pietism </a:t>
            </a:r>
          </a:p>
          <a:p>
            <a:pPr marL="457200" indent="-457200">
              <a:buAutoNum type="alphaUcParenR"/>
            </a:pPr>
            <a:r>
              <a:rPr lang="en-US" dirty="0" smtClean="0"/>
              <a:t>Deism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H5</a:t>
            </a:r>
          </a:p>
        </p:txBody>
      </p:sp>
      <p:pic>
        <p:nvPicPr>
          <p:cNvPr id="542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86200" y="2133600"/>
            <a:ext cx="1390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Deism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Final Jeopardy</a:t>
            </a:r>
            <a:endParaRPr lang="en-US" smtClean="0"/>
          </a:p>
        </p:txBody>
      </p:sp>
      <p:pic>
        <p:nvPicPr>
          <p:cNvPr id="59396" name="final_Q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m_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0" y="1676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Rebellions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30480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Clue: </a:t>
            </a:r>
          </a:p>
          <a:p>
            <a:endParaRPr lang="en-US" dirty="0"/>
          </a:p>
          <a:p>
            <a:r>
              <a:rPr lang="en-US" dirty="0" smtClean="0"/>
              <a:t>This rebellion was started by a group of farmers who felt that Native Americans had threaten their peace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Final Jeopardy Answer</a:t>
            </a:r>
            <a:endParaRPr lang="en-US" smtClean="0"/>
          </a:p>
        </p:txBody>
      </p:sp>
      <p:pic>
        <p:nvPicPr>
          <p:cNvPr id="56324" name="Picture 4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76600" y="202163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87" y="2839792"/>
            <a:ext cx="2743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from H1</a:t>
            </a:r>
          </a:p>
        </p:txBody>
      </p:sp>
      <p:pic>
        <p:nvPicPr>
          <p:cNvPr id="81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62263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Influx of various religious and ethnic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Breadbasket of the colonies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Focused around religious tolerance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of the following describe which colonies?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A) New England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B) Southern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C) Middle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D) Caribbean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H1</a:t>
            </a:r>
          </a:p>
        </p:txBody>
      </p:sp>
      <p:pic>
        <p:nvPicPr>
          <p:cNvPr id="92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43275" y="1788832"/>
            <a:ext cx="145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C) </a:t>
            </a:r>
            <a:r>
              <a:rPr lang="en-US" dirty="0" smtClean="0"/>
              <a:t>Middle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58065"/>
            <a:ext cx="4695825" cy="34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H1</a:t>
            </a:r>
          </a:p>
        </p:txBody>
      </p:sp>
      <p:pic>
        <p:nvPicPr>
          <p:cNvPr id="102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79015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Which European country settled along the St. Lawrence River </a:t>
            </a:r>
          </a:p>
          <a:p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Spain </a:t>
            </a:r>
          </a:p>
          <a:p>
            <a:pPr marL="457200" indent="-457200">
              <a:buAutoNum type="alphaUcParenR"/>
            </a:pPr>
            <a:r>
              <a:rPr lang="en-US" dirty="0" smtClean="0"/>
              <a:t>France</a:t>
            </a:r>
          </a:p>
          <a:p>
            <a:pPr marL="457200" indent="-457200">
              <a:buAutoNum type="alphaUcParenR"/>
            </a:pPr>
            <a:r>
              <a:rPr lang="en-US" dirty="0" smtClean="0"/>
              <a:t>England </a:t>
            </a:r>
          </a:p>
          <a:p>
            <a:pPr marL="457200" indent="-457200">
              <a:buAutoNum type="alphaUcParenR"/>
            </a:pPr>
            <a:r>
              <a:rPr lang="en-US" dirty="0" smtClean="0"/>
              <a:t>Portugal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H1</a:t>
            </a:r>
          </a:p>
        </p:txBody>
      </p:sp>
      <p:pic>
        <p:nvPicPr>
          <p:cNvPr id="112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90600" y="2286000"/>
            <a:ext cx="1406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B)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1859</TotalTime>
  <Words>1319</Words>
  <Application>Microsoft Office PowerPoint</Application>
  <PresentationFormat>On-screen Show (4:3)</PresentationFormat>
  <Paragraphs>236</Paragraphs>
  <Slides>53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Pulse</vt:lpstr>
      <vt:lpstr>Document</vt:lpstr>
      <vt:lpstr>Jeopardy</vt:lpstr>
      <vt:lpstr>$100 Question from H1</vt:lpstr>
      <vt:lpstr>$100 Answer from H1</vt:lpstr>
      <vt:lpstr>$200 Question from H1</vt:lpstr>
      <vt:lpstr>$200 Answer from H1</vt:lpstr>
      <vt:lpstr>$300 Question from H1</vt:lpstr>
      <vt:lpstr>$300 Answer from H1</vt:lpstr>
      <vt:lpstr>$400 Question from H1</vt:lpstr>
      <vt:lpstr>$400 Answer from H1</vt:lpstr>
      <vt:lpstr>$500 Question from H1</vt:lpstr>
      <vt:lpstr>$500 Answer from H1</vt:lpstr>
      <vt:lpstr>$100 Question from H2</vt:lpstr>
      <vt:lpstr>$100 Answer from H2</vt:lpstr>
      <vt:lpstr>$200 Question from H2</vt:lpstr>
      <vt:lpstr>$200 Answer from H2</vt:lpstr>
      <vt:lpstr>$300 Question from H2</vt:lpstr>
      <vt:lpstr>$300 Answer from H2</vt:lpstr>
      <vt:lpstr>$400 Question from H2</vt:lpstr>
      <vt:lpstr>$400 Answer from H2</vt:lpstr>
      <vt:lpstr>$500 Question from H2</vt:lpstr>
      <vt:lpstr>$500 Answer from H2</vt:lpstr>
      <vt:lpstr>$100 Question from H3</vt:lpstr>
      <vt:lpstr>$100 Answer from H3</vt:lpstr>
      <vt:lpstr>$200 Question from H3</vt:lpstr>
      <vt:lpstr>$200 Answer from H3</vt:lpstr>
      <vt:lpstr>$300 Question from H3</vt:lpstr>
      <vt:lpstr>$300 Answer from H3</vt:lpstr>
      <vt:lpstr>$400 Question from H3</vt:lpstr>
      <vt:lpstr>$400 Answer from H3</vt:lpstr>
      <vt:lpstr>$500 Question from H3</vt:lpstr>
      <vt:lpstr>$500 Answer from H3</vt:lpstr>
      <vt:lpstr>$100 Question from H4</vt:lpstr>
      <vt:lpstr>$100 Answer from H4</vt:lpstr>
      <vt:lpstr>$200 Question from H4</vt:lpstr>
      <vt:lpstr>$200 Answer from H4</vt:lpstr>
      <vt:lpstr>$300 Question from H4</vt:lpstr>
      <vt:lpstr>$300 Answer from H4</vt:lpstr>
      <vt:lpstr>$400 Question from H4</vt:lpstr>
      <vt:lpstr>$400 Answer from H4</vt:lpstr>
      <vt:lpstr>$500 Question from H4</vt:lpstr>
      <vt:lpstr>$500 Answer from H4</vt:lpstr>
      <vt:lpstr>$100 Question from H5</vt:lpstr>
      <vt:lpstr>$100 Answer from H5</vt:lpstr>
      <vt:lpstr>$200 Question from H5</vt:lpstr>
      <vt:lpstr>$200 Answer from H5</vt:lpstr>
      <vt:lpstr>$300 Question from H5</vt:lpstr>
      <vt:lpstr>$300 Answer from H5</vt:lpstr>
      <vt:lpstr>$400 Question from H5</vt:lpstr>
      <vt:lpstr>$400 Answer from H5</vt:lpstr>
      <vt:lpstr>$500 Question from H5</vt:lpstr>
      <vt:lpstr>$500 Answer from H5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Leonard Richards</cp:lastModifiedBy>
  <cp:revision>124</cp:revision>
  <dcterms:created xsi:type="dcterms:W3CDTF">1998-09-17T14:16:32Z</dcterms:created>
  <dcterms:modified xsi:type="dcterms:W3CDTF">2015-10-05T17:45:48Z</dcterms:modified>
</cp:coreProperties>
</file>