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0A3F117D-2D2B-4FF0-B809-67F86ED61350}" type="datetimeFigureOut">
              <a:rPr lang="en-US" smtClean="0"/>
              <a:t>1/20/2017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9881D60C-21CA-4C76-8AD3-086D3788F13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A3F117D-2D2B-4FF0-B809-67F86ED61350}" type="datetimeFigureOut">
              <a:rPr lang="en-US" smtClean="0"/>
              <a:t>1/20/2017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81D60C-21CA-4C76-8AD3-086D3788F13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A3F117D-2D2B-4FF0-B809-67F86ED61350}" type="datetimeFigureOut">
              <a:rPr lang="en-US" smtClean="0"/>
              <a:t>1/20/2017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81D60C-21CA-4C76-8AD3-086D3788F13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A3F117D-2D2B-4FF0-B809-67F86ED61350}" type="datetimeFigureOut">
              <a:rPr lang="en-US" smtClean="0"/>
              <a:t>1/20/2017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81D60C-21CA-4C76-8AD3-086D3788F13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A3F117D-2D2B-4FF0-B809-67F86ED61350}" type="datetimeFigureOut">
              <a:rPr lang="en-US" smtClean="0"/>
              <a:t>1/20/2017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81D60C-21CA-4C76-8AD3-086D3788F13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A3F117D-2D2B-4FF0-B809-67F86ED61350}" type="datetimeFigureOut">
              <a:rPr lang="en-US" smtClean="0"/>
              <a:t>1/20/2017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881D60C-21CA-4C76-8AD3-086D3788F13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A3F117D-2D2B-4FF0-B809-67F86ED61350}" type="datetimeFigureOut">
              <a:rPr lang="en-US" smtClean="0"/>
              <a:t>1/20/2017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881D60C-21CA-4C76-8AD3-086D3788F13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A3F117D-2D2B-4FF0-B809-67F86ED61350}" type="datetimeFigureOut">
              <a:rPr lang="en-US" smtClean="0"/>
              <a:t>1/20/2017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881D60C-21CA-4C76-8AD3-086D3788F13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A3F117D-2D2B-4FF0-B809-67F86ED61350}" type="datetimeFigureOut">
              <a:rPr lang="en-US" smtClean="0"/>
              <a:t>1/20/2017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881D60C-21CA-4C76-8AD3-086D3788F13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A3F117D-2D2B-4FF0-B809-67F86ED61350}" type="datetimeFigureOut">
              <a:rPr lang="en-US" smtClean="0"/>
              <a:t>1/20/2017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881D60C-21CA-4C76-8AD3-086D3788F13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A3F117D-2D2B-4FF0-B809-67F86ED61350}" type="datetimeFigureOut">
              <a:rPr lang="en-US" smtClean="0"/>
              <a:t>1/20/2017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881D60C-21CA-4C76-8AD3-086D3788F13F}"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A3F117D-2D2B-4FF0-B809-67F86ED61350}" type="datetimeFigureOut">
              <a:rPr lang="en-US" smtClean="0"/>
              <a:t>1/20/2017</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881D60C-21CA-4C76-8AD3-086D3788F13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9100" y="990600"/>
            <a:ext cx="4265676" cy="2658406"/>
          </a:xfrm>
        </p:spPr>
        <p:txBody>
          <a:bodyPr>
            <a:normAutofit fontScale="90000"/>
          </a:bodyPr>
          <a:lstStyle/>
          <a:p>
            <a:r>
              <a:rPr lang="en-US" dirty="0" smtClean="0"/>
              <a:t>Capitalism, Industrialism, Immigration</a:t>
            </a:r>
            <a:endParaRPr lang="en-US" dirty="0"/>
          </a:p>
        </p:txBody>
      </p:sp>
      <p:sp>
        <p:nvSpPr>
          <p:cNvPr id="3" name="Subtitle 2"/>
          <p:cNvSpPr>
            <a:spLocks noGrp="1"/>
          </p:cNvSpPr>
          <p:nvPr>
            <p:ph type="subTitle" idx="1"/>
          </p:nvPr>
        </p:nvSpPr>
        <p:spPr/>
        <p:txBody>
          <a:bodyPr/>
          <a:lstStyle/>
          <a:p>
            <a:r>
              <a:rPr lang="en-US" dirty="0" smtClean="0"/>
              <a:t>Period 6</a:t>
            </a:r>
            <a:endParaRPr lang="en-US" dirty="0"/>
          </a:p>
        </p:txBody>
      </p:sp>
      <p:pic>
        <p:nvPicPr>
          <p:cNvPr id="1026" name="Picture 2" descr="https://cdn.loc.gov/service/pnp/cph/3b40000/3b42000/3b42800/3b42817r.jpg#h=640&amp;w=4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802" y="457200"/>
            <a:ext cx="3751898" cy="5943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7638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B. The </a:t>
            </a:r>
            <a:r>
              <a:rPr lang="en-US" dirty="0"/>
              <a:t>industrial workforce expanded and became more diverse through internal and international migration; child labor also increased.</a:t>
            </a:r>
          </a:p>
          <a:p>
            <a:r>
              <a:rPr lang="en-US" b="1" dirty="0"/>
              <a:t>Examples:  </a:t>
            </a:r>
            <a:r>
              <a:rPr lang="en-US" dirty="0"/>
              <a:t>Farm mechanization led to increased migration to cities, “New Immigration” from Southern and Eastern Europe, Chinese immigration; Lewis Hine</a:t>
            </a:r>
          </a:p>
          <a:p>
            <a:endParaRPr lang="en-US" dirty="0"/>
          </a:p>
        </p:txBody>
      </p:sp>
    </p:spTree>
    <p:extLst>
      <p:ext uri="{BB962C8B-B14F-4D97-AF65-F5344CB8AC3E}">
        <p14:creationId xmlns:p14="http://schemas.microsoft.com/office/powerpoint/2010/main" val="3196272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smtClean="0"/>
              <a:t>C. </a:t>
            </a:r>
            <a:r>
              <a:rPr lang="en-US" dirty="0" smtClean="0"/>
              <a:t>Labor </a:t>
            </a:r>
            <a:r>
              <a:rPr lang="en-US" dirty="0"/>
              <a:t>and management battled over wages and working conditions, with local workers organizing local and national unions and/or directly confronting business leaders.</a:t>
            </a:r>
          </a:p>
          <a:p>
            <a:r>
              <a:rPr lang="en-US" b="1" dirty="0"/>
              <a:t>Examples:  </a:t>
            </a:r>
            <a:r>
              <a:rPr lang="en-US" dirty="0"/>
              <a:t>Knights of Labor (1869), Terrence Powderly, Haymarket Square riot (1886), American Federation of Labor (1886), Samuel Gompers, “bread and butter” unionism, Mother Jones’ “March of the Children” (1903), yellow dog contracts, blacklists, Railway Strike of 1877, Homestead Strike of 1892, Pullman Strike of 1894</a:t>
            </a:r>
          </a:p>
          <a:p>
            <a:endParaRPr lang="en-US" dirty="0"/>
          </a:p>
        </p:txBody>
      </p:sp>
    </p:spTree>
    <p:extLst>
      <p:ext uri="{BB962C8B-B14F-4D97-AF65-F5344CB8AC3E}">
        <p14:creationId xmlns:p14="http://schemas.microsoft.com/office/powerpoint/2010/main" val="1580821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 </a:t>
            </a:r>
            <a:r>
              <a:rPr lang="en-US" b="1" dirty="0" smtClean="0"/>
              <a:t>D. </a:t>
            </a:r>
            <a:r>
              <a:rPr lang="en-US" dirty="0" smtClean="0"/>
              <a:t>Despite </a:t>
            </a:r>
            <a:r>
              <a:rPr lang="en-US" dirty="0"/>
              <a:t>the industrialization of some segments of the Southern economy — a change promoted by Southern leaders who called for a </a:t>
            </a:r>
            <a:r>
              <a:rPr lang="en-US" b="1" dirty="0"/>
              <a:t>“New South”</a:t>
            </a:r>
            <a:r>
              <a:rPr lang="en-US" dirty="0"/>
              <a:t> — agriculture based on sharecropping and tenant farming continued to be the primary economic activity in the South.</a:t>
            </a:r>
          </a:p>
          <a:p>
            <a:r>
              <a:rPr lang="en-US" b="1" dirty="0"/>
              <a:t>Examples:  “</a:t>
            </a:r>
            <a:r>
              <a:rPr lang="en-US" dirty="0"/>
              <a:t>New South”, Henry Grady, textile mills in the South, James Duke</a:t>
            </a:r>
          </a:p>
          <a:p>
            <a:endParaRPr lang="en-US" dirty="0"/>
          </a:p>
        </p:txBody>
      </p:sp>
    </p:spTree>
    <p:extLst>
      <p:ext uri="{BB962C8B-B14F-4D97-AF65-F5344CB8AC3E}">
        <p14:creationId xmlns:p14="http://schemas.microsoft.com/office/powerpoint/2010/main" val="1072533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lvl="0"/>
            <a:r>
              <a:rPr lang="en-US" dirty="0" smtClean="0"/>
              <a:t>III. New </a:t>
            </a:r>
            <a:r>
              <a:rPr lang="en-US" dirty="0"/>
              <a:t>systems of production and transportation enabled consolidation within agriculture, which, along with periods of instability, spurred a variety of responses from farmers.  </a:t>
            </a:r>
          </a:p>
          <a:p>
            <a:pPr lvl="0"/>
            <a:r>
              <a:rPr lang="en-US" dirty="0" smtClean="0"/>
              <a:t>A. Improvements </a:t>
            </a:r>
            <a:r>
              <a:rPr lang="en-US" dirty="0"/>
              <a:t>in mechanization helped agricultural production increase substantially and contributed to declines in food prices.</a:t>
            </a:r>
          </a:p>
          <a:p>
            <a:r>
              <a:rPr lang="en-US" b="1" dirty="0"/>
              <a:t>Examples:</a:t>
            </a:r>
            <a:r>
              <a:rPr lang="en-US" dirty="0"/>
              <a:t>  Reapers, combines, bonanza farming, dry farming, barbed wire, steel plow</a:t>
            </a:r>
          </a:p>
          <a:p>
            <a:endParaRPr lang="en-US" dirty="0"/>
          </a:p>
        </p:txBody>
      </p:sp>
    </p:spTree>
    <p:extLst>
      <p:ext uri="{BB962C8B-B14F-4D97-AF65-F5344CB8AC3E}">
        <p14:creationId xmlns:p14="http://schemas.microsoft.com/office/powerpoint/2010/main" val="824219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r>
              <a:rPr lang="en-US" dirty="0" smtClean="0"/>
              <a:t>B. Many </a:t>
            </a:r>
            <a:r>
              <a:rPr lang="en-US" dirty="0"/>
              <a:t>farmers responded to the increasing consolidation in agricultural markets and their dependence on the evolving railroad system by creating local and regional cooperative organizations</a:t>
            </a:r>
          </a:p>
          <a:p>
            <a:r>
              <a:rPr lang="en-US" b="1" dirty="0"/>
              <a:t>Examples:</a:t>
            </a:r>
            <a:r>
              <a:rPr lang="en-US" dirty="0"/>
              <a:t>  Grange (1867), Granger laws, </a:t>
            </a:r>
            <a:r>
              <a:rPr lang="en-US" i="1" dirty="0"/>
              <a:t>Wabash v. Illinois </a:t>
            </a:r>
            <a:r>
              <a:rPr lang="en-US" dirty="0"/>
              <a:t>(1886), Southern Farmers’ Alliance (1875), National Farmers’ Alliance (1877), Colored Farmers’ Alliance </a:t>
            </a:r>
          </a:p>
          <a:p>
            <a:endParaRPr lang="en-US" dirty="0"/>
          </a:p>
        </p:txBody>
      </p:sp>
    </p:spTree>
    <p:extLst>
      <p:ext uri="{BB962C8B-B14F-4D97-AF65-F5344CB8AC3E}">
        <p14:creationId xmlns:p14="http://schemas.microsoft.com/office/powerpoint/2010/main" val="2392261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 	Economic instability inspired agrarian activists to create the </a:t>
            </a:r>
            <a:r>
              <a:rPr lang="en-US" b="1" dirty="0"/>
              <a:t>People’s (Populist) Party</a:t>
            </a:r>
            <a:r>
              <a:rPr lang="en-US" dirty="0"/>
              <a:t>, which called for a stronger governmental role in regulating the American economic system.</a:t>
            </a:r>
          </a:p>
          <a:p>
            <a:pPr marL="0" indent="0">
              <a:buNone/>
            </a:pPr>
            <a:endParaRPr lang="en-US" dirty="0"/>
          </a:p>
          <a:p>
            <a:r>
              <a:rPr lang="en-US" b="1" dirty="0"/>
              <a:t>Examples:  </a:t>
            </a:r>
            <a:r>
              <a:rPr lang="en-US" dirty="0"/>
              <a:t>Ocala Platform of 1890, goals of the Populist Party, “free silver” movement, William Jennings Bryan</a:t>
            </a:r>
          </a:p>
        </p:txBody>
      </p:sp>
    </p:spTree>
    <p:extLst>
      <p:ext uri="{BB962C8B-B14F-4D97-AF65-F5344CB8AC3E}">
        <p14:creationId xmlns:p14="http://schemas.microsoft.com/office/powerpoint/2010/main" val="2302220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 6.2</a:t>
            </a:r>
            <a:endParaRPr lang="en-US" dirty="0"/>
          </a:p>
        </p:txBody>
      </p:sp>
      <p:sp>
        <p:nvSpPr>
          <p:cNvPr id="3" name="Content Placeholder 2"/>
          <p:cNvSpPr>
            <a:spLocks noGrp="1"/>
          </p:cNvSpPr>
          <p:nvPr>
            <p:ph idx="1"/>
          </p:nvPr>
        </p:nvSpPr>
        <p:spPr/>
        <p:txBody>
          <a:bodyPr/>
          <a:lstStyle/>
          <a:p>
            <a:r>
              <a:rPr lang="en-US" dirty="0"/>
              <a:t> </a:t>
            </a:r>
            <a:r>
              <a:rPr lang="en-US" dirty="0" smtClean="0"/>
              <a:t>The </a:t>
            </a:r>
            <a:r>
              <a:rPr lang="en-US" dirty="0"/>
              <a:t>migrations that accompanied industrialization transformed both urban and rural areas of the United States and caused dramatic social and cultural change.</a:t>
            </a:r>
          </a:p>
          <a:p>
            <a:endParaRPr lang="en-US" dirty="0"/>
          </a:p>
        </p:txBody>
      </p:sp>
    </p:spTree>
    <p:extLst>
      <p:ext uri="{BB962C8B-B14F-4D97-AF65-F5344CB8AC3E}">
        <p14:creationId xmlns:p14="http://schemas.microsoft.com/office/powerpoint/2010/main" val="2138036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I. 	International and internal migrations increased both urban and rural populations, but gender, racial, ethnic, religious, and socioeconomic inequalities abounded, 	inspiring some reformers to attempt to address these inequities. </a:t>
            </a:r>
          </a:p>
          <a:p>
            <a:pPr marL="0" indent="0">
              <a:buNone/>
            </a:pPr>
            <a:endParaRPr lang="en-US" dirty="0"/>
          </a:p>
          <a:p>
            <a:endParaRPr lang="en-US" dirty="0"/>
          </a:p>
        </p:txBody>
      </p:sp>
    </p:spTree>
    <p:extLst>
      <p:ext uri="{BB962C8B-B14F-4D97-AF65-F5344CB8AC3E}">
        <p14:creationId xmlns:p14="http://schemas.microsoft.com/office/powerpoint/2010/main" val="4173679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A. 	As cities became areas of economic growth featuring new factories and businesses, they attracted immigrants from Asia and from southern and eastern Europe, as well as African American migrants within and out of the South. Many migrants moved to escape poverty, religious persecution, and limited opportunities for social mobility in their home countries or regions.</a:t>
            </a:r>
          </a:p>
          <a:p>
            <a:pPr marL="0" indent="0">
              <a:buNone/>
            </a:pPr>
            <a:endParaRPr lang="en-US" dirty="0"/>
          </a:p>
          <a:p>
            <a:r>
              <a:rPr lang="en-US" b="1" dirty="0"/>
              <a:t>Examples:  </a:t>
            </a:r>
            <a:r>
              <a:rPr lang="en-US" dirty="0"/>
              <a:t>Pap Singleton and the </a:t>
            </a:r>
            <a:r>
              <a:rPr lang="en-US" dirty="0" err="1"/>
              <a:t>Exodusters</a:t>
            </a:r>
            <a:r>
              <a:rPr lang="en-US" dirty="0"/>
              <a:t> (1879), New Immigration from Southern and Eastern Europe, Chinese immigration</a:t>
            </a:r>
          </a:p>
          <a:p>
            <a:endParaRPr lang="en-US" dirty="0"/>
          </a:p>
        </p:txBody>
      </p:sp>
    </p:spTree>
    <p:extLst>
      <p:ext uri="{BB962C8B-B14F-4D97-AF65-F5344CB8AC3E}">
        <p14:creationId xmlns:p14="http://schemas.microsoft.com/office/powerpoint/2010/main" val="3813414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B. 	Urban neighborhoods based on particular ethnicities, races, and classes provided new cultural opportunities for city dwellers.</a:t>
            </a:r>
          </a:p>
          <a:p>
            <a:r>
              <a:rPr lang="en-US" b="1" dirty="0"/>
              <a:t> </a:t>
            </a:r>
            <a:endParaRPr lang="en-US" dirty="0"/>
          </a:p>
          <a:p>
            <a:r>
              <a:rPr lang="en-US" b="1" dirty="0"/>
              <a:t>Examples:  </a:t>
            </a:r>
            <a:r>
              <a:rPr lang="en-US" dirty="0"/>
              <a:t>Chinatowns, “Little Italy”</a:t>
            </a:r>
          </a:p>
          <a:p>
            <a:endParaRPr lang="en-US" dirty="0"/>
          </a:p>
        </p:txBody>
      </p:sp>
    </p:spTree>
    <p:extLst>
      <p:ext uri="{BB962C8B-B14F-4D97-AF65-F5344CB8AC3E}">
        <p14:creationId xmlns:p14="http://schemas.microsoft.com/office/powerpoint/2010/main" val="3992824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 6.1</a:t>
            </a:r>
            <a:endParaRPr lang="en-US" dirty="0"/>
          </a:p>
        </p:txBody>
      </p:sp>
      <p:sp>
        <p:nvSpPr>
          <p:cNvPr id="3" name="Content Placeholder 2"/>
          <p:cNvSpPr>
            <a:spLocks noGrp="1"/>
          </p:cNvSpPr>
          <p:nvPr>
            <p:ph idx="1"/>
          </p:nvPr>
        </p:nvSpPr>
        <p:spPr/>
        <p:txBody>
          <a:bodyPr/>
          <a:lstStyle/>
          <a:p>
            <a:r>
              <a:rPr lang="en-US" dirty="0" smtClean="0"/>
              <a:t>Technological </a:t>
            </a:r>
            <a:r>
              <a:rPr lang="en-US" dirty="0"/>
              <a:t>advances, large-scale production methods, and the opening of new markets encouraged the rise of industrial capitalism in the United States.</a:t>
            </a:r>
          </a:p>
          <a:p>
            <a:endParaRPr lang="en-US" dirty="0"/>
          </a:p>
        </p:txBody>
      </p:sp>
    </p:spTree>
    <p:extLst>
      <p:ext uri="{BB962C8B-B14F-4D97-AF65-F5344CB8AC3E}">
        <p14:creationId xmlns:p14="http://schemas.microsoft.com/office/powerpoint/2010/main" val="4296545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C</a:t>
            </a:r>
            <a:r>
              <a:rPr lang="en-US" dirty="0"/>
              <a:t>. 	Increasing public debates over assimilation and </a:t>
            </a:r>
            <a:r>
              <a:rPr lang="en-US" b="1" dirty="0"/>
              <a:t>Americanization</a:t>
            </a:r>
            <a:r>
              <a:rPr lang="en-US" dirty="0"/>
              <a:t> accompanied the growth of international migration. Many immigrants negotiated compromises between the cultures they brought and the culture they found in the United States.</a:t>
            </a:r>
          </a:p>
          <a:p>
            <a:r>
              <a:rPr lang="en-US" b="1" dirty="0"/>
              <a:t> </a:t>
            </a:r>
            <a:endParaRPr lang="en-US" dirty="0"/>
          </a:p>
          <a:p>
            <a:r>
              <a:rPr lang="en-US" b="1" dirty="0"/>
              <a:t>Examples:  </a:t>
            </a:r>
            <a:r>
              <a:rPr lang="en-US" dirty="0"/>
              <a:t>Assimilation, Ellis Island, Angel Island</a:t>
            </a:r>
          </a:p>
        </p:txBody>
      </p:sp>
    </p:spTree>
    <p:extLst>
      <p:ext uri="{BB962C8B-B14F-4D97-AF65-F5344CB8AC3E}">
        <p14:creationId xmlns:p14="http://schemas.microsoft.com/office/powerpoint/2010/main" val="34198689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D. 	In an urban atmosphere where the access to power was unequally distributed, political machines thrived, in part by providing immigrants and the poor with social services.</a:t>
            </a:r>
          </a:p>
          <a:p>
            <a:r>
              <a:rPr lang="en-US" b="1" dirty="0"/>
              <a:t> </a:t>
            </a:r>
            <a:endParaRPr lang="en-US" dirty="0"/>
          </a:p>
          <a:p>
            <a:r>
              <a:rPr lang="en-US" b="1" dirty="0"/>
              <a:t>Examples:  </a:t>
            </a:r>
            <a:r>
              <a:rPr lang="en-US" dirty="0"/>
              <a:t>National American Woman Suffrage Association (1890), Women’s Christian Temperance Union (1874), Tammany Hall political machine, settlement houses, Jane Addams and Hull House (1889), General Federation of Women’s Clubs (1890)</a:t>
            </a:r>
          </a:p>
          <a:p>
            <a:endParaRPr lang="en-US" dirty="0"/>
          </a:p>
        </p:txBody>
      </p:sp>
    </p:spTree>
    <p:extLst>
      <p:ext uri="{BB962C8B-B14F-4D97-AF65-F5344CB8AC3E}">
        <p14:creationId xmlns:p14="http://schemas.microsoft.com/office/powerpoint/2010/main" val="23267779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E. 	Corporations’ need for managers and for male and female clerical workers as well as increased access to educational institutions, fostered the growth of a distinctive middle class. A growing amount of leisure time also helped expand consumer culture.</a:t>
            </a:r>
          </a:p>
          <a:p>
            <a:r>
              <a:rPr lang="en-US" b="1" dirty="0"/>
              <a:t>Examples:   </a:t>
            </a:r>
            <a:r>
              <a:rPr lang="en-US" dirty="0"/>
              <a:t>Conspicuous consumption, Harvard Annex for women (1879), Bryn </a:t>
            </a:r>
            <a:r>
              <a:rPr lang="en-US" dirty="0" err="1"/>
              <a:t>Mawr</a:t>
            </a:r>
            <a:r>
              <a:rPr lang="en-US" dirty="0"/>
              <a:t> College (1885)</a:t>
            </a:r>
          </a:p>
          <a:p>
            <a:endParaRPr lang="en-US" dirty="0"/>
          </a:p>
        </p:txBody>
      </p:sp>
    </p:spTree>
    <p:extLst>
      <p:ext uri="{BB962C8B-B14F-4D97-AF65-F5344CB8AC3E}">
        <p14:creationId xmlns:p14="http://schemas.microsoft.com/office/powerpoint/2010/main" val="28169024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II. 	Larger numbers of migrants moved to the West in search of land and economic opportunity, frequently provoking competition and violent conflict. </a:t>
            </a:r>
          </a:p>
          <a:p>
            <a:pPr marL="0" indent="0">
              <a:buNone/>
            </a:pPr>
            <a:endParaRPr lang="en-US" dirty="0"/>
          </a:p>
          <a:p>
            <a:endParaRPr lang="en-US" dirty="0"/>
          </a:p>
        </p:txBody>
      </p:sp>
    </p:spTree>
    <p:extLst>
      <p:ext uri="{BB962C8B-B14F-4D97-AF65-F5344CB8AC3E}">
        <p14:creationId xmlns:p14="http://schemas.microsoft.com/office/powerpoint/2010/main" val="27037081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A. 	The building of transcontinental railroads, the discovery of mineral resources, and government policies promoted economic growth and created new communities and centers of commercial activity.</a:t>
            </a:r>
          </a:p>
          <a:p>
            <a:r>
              <a:rPr lang="en-US" b="1" dirty="0"/>
              <a:t>Examples:</a:t>
            </a:r>
            <a:r>
              <a:rPr lang="en-US" dirty="0"/>
              <a:t>  Pacific Railway Acts (1862 to 1866), federal and state government subsidies to transcontinental railroads, cattle trails, cow towns</a:t>
            </a:r>
          </a:p>
          <a:p>
            <a:endParaRPr lang="en-US" dirty="0"/>
          </a:p>
        </p:txBody>
      </p:sp>
    </p:spTree>
    <p:extLst>
      <p:ext uri="{BB962C8B-B14F-4D97-AF65-F5344CB8AC3E}">
        <p14:creationId xmlns:p14="http://schemas.microsoft.com/office/powerpoint/2010/main" val="40705692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B. 	In hopes of achieving ideals of self-sufficiency and independence, migrants moved to both rural and boomtown areas of the West for opportunities, such as building the railroads, mining, farming, and ranching.</a:t>
            </a:r>
          </a:p>
          <a:p>
            <a:r>
              <a:rPr lang="en-US" b="1" dirty="0"/>
              <a:t>Examples:  </a:t>
            </a:r>
            <a:r>
              <a:rPr lang="en-US" dirty="0"/>
              <a:t>Silver boom in Tombstone (1877-1890), Abilene, Buffalo Bill Cody’s Wild West show, Frederic Remington’s paintings, Edward Wheeler’s </a:t>
            </a:r>
            <a:r>
              <a:rPr lang="en-US" i="1" dirty="0"/>
              <a:t>Deadwood Dick</a:t>
            </a:r>
            <a:r>
              <a:rPr lang="en-US" dirty="0"/>
              <a:t> “dime novels”, “range wars”</a:t>
            </a:r>
          </a:p>
          <a:p>
            <a:endParaRPr lang="en-US" dirty="0"/>
          </a:p>
        </p:txBody>
      </p:sp>
    </p:spTree>
    <p:extLst>
      <p:ext uri="{BB962C8B-B14F-4D97-AF65-F5344CB8AC3E}">
        <p14:creationId xmlns:p14="http://schemas.microsoft.com/office/powerpoint/2010/main" val="16233857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C. 	As migrant populations increased in number and the American bison population was decimated, competition for land and resources in the West among white settlers, American Indians, and Mexican Americans led to an increase in violent conflict.</a:t>
            </a:r>
          </a:p>
          <a:p>
            <a:r>
              <a:rPr lang="en-US" b="1" dirty="0"/>
              <a:t> </a:t>
            </a:r>
            <a:endParaRPr lang="en-US" dirty="0"/>
          </a:p>
          <a:p>
            <a:r>
              <a:rPr lang="en-US" b="1" dirty="0"/>
              <a:t>Examples:  </a:t>
            </a:r>
            <a:r>
              <a:rPr lang="en-US" dirty="0"/>
              <a:t>Sand Creek Massacre, Battle of Little Big Horn (1876), Battle of Bear Paw Mountain, Battle of Wounded Knee (1890)</a:t>
            </a:r>
          </a:p>
          <a:p>
            <a:endParaRPr lang="en-US" dirty="0"/>
          </a:p>
        </p:txBody>
      </p:sp>
    </p:spTree>
    <p:extLst>
      <p:ext uri="{BB962C8B-B14F-4D97-AF65-F5344CB8AC3E}">
        <p14:creationId xmlns:p14="http://schemas.microsoft.com/office/powerpoint/2010/main" val="36835885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lvl="0"/>
            <a:r>
              <a:rPr lang="en-US" dirty="0" smtClean="0"/>
              <a:t>D. The </a:t>
            </a:r>
            <a:r>
              <a:rPr lang="en-US" dirty="0"/>
              <a:t>U.S. government violated treaties with American Indians and responded to resistance with military force, eventually confining American Indians to reservations and denying tribal sovereignty.</a:t>
            </a:r>
          </a:p>
          <a:p>
            <a:r>
              <a:rPr lang="en-US" b="1" dirty="0"/>
              <a:t> </a:t>
            </a:r>
            <a:endParaRPr lang="en-US" dirty="0"/>
          </a:p>
          <a:p>
            <a:r>
              <a:rPr lang="en-US" b="1" dirty="0"/>
              <a:t>Examples:  </a:t>
            </a:r>
            <a:r>
              <a:rPr lang="en-US" dirty="0"/>
              <a:t>Surrender of Chief Joseph (1877), Surrender of Apaches led by Geronimo (1887), Great Sioux Reservation</a:t>
            </a:r>
          </a:p>
          <a:p>
            <a:endParaRPr lang="en-US" dirty="0"/>
          </a:p>
        </p:txBody>
      </p:sp>
    </p:spTree>
    <p:extLst>
      <p:ext uri="{BB962C8B-B14F-4D97-AF65-F5344CB8AC3E}">
        <p14:creationId xmlns:p14="http://schemas.microsoft.com/office/powerpoint/2010/main" val="24420562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E. Many </a:t>
            </a:r>
            <a:r>
              <a:rPr lang="en-US" dirty="0"/>
              <a:t>American Indians preserved their cultures and tribal identities despite government policies promoting assimilation, and they attempted to develop self-sustaining economic practices.</a:t>
            </a:r>
          </a:p>
          <a:p>
            <a:r>
              <a:rPr lang="en-US" b="1" dirty="0"/>
              <a:t>Examples:  </a:t>
            </a:r>
            <a:r>
              <a:rPr lang="en-US" dirty="0"/>
              <a:t>Carlisle Indian School (1879), Dawes Act (1887), Ghost Dance movement (1890)</a:t>
            </a:r>
          </a:p>
          <a:p>
            <a:endParaRPr lang="en-US" dirty="0"/>
          </a:p>
        </p:txBody>
      </p:sp>
    </p:spTree>
    <p:extLst>
      <p:ext uri="{BB962C8B-B14F-4D97-AF65-F5344CB8AC3E}">
        <p14:creationId xmlns:p14="http://schemas.microsoft.com/office/powerpoint/2010/main" val="17407402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 6.3</a:t>
            </a:r>
            <a:endParaRPr lang="en-US" dirty="0"/>
          </a:p>
        </p:txBody>
      </p:sp>
      <p:sp>
        <p:nvSpPr>
          <p:cNvPr id="3" name="Content Placeholder 2"/>
          <p:cNvSpPr>
            <a:spLocks noGrp="1"/>
          </p:cNvSpPr>
          <p:nvPr>
            <p:ph idx="1"/>
          </p:nvPr>
        </p:nvSpPr>
        <p:spPr/>
        <p:txBody>
          <a:bodyPr/>
          <a:lstStyle/>
          <a:p>
            <a:r>
              <a:rPr lang="en-US" dirty="0" smtClean="0"/>
              <a:t>The </a:t>
            </a:r>
            <a:r>
              <a:rPr lang="en-US" dirty="0"/>
              <a:t>“Gilded Age” witnessed new cultural and intellectual movements in tandem with political debates over economic and social policies.</a:t>
            </a:r>
          </a:p>
          <a:p>
            <a:endParaRPr lang="en-US" dirty="0"/>
          </a:p>
        </p:txBody>
      </p:sp>
    </p:spTree>
    <p:extLst>
      <p:ext uri="{BB962C8B-B14F-4D97-AF65-F5344CB8AC3E}">
        <p14:creationId xmlns:p14="http://schemas.microsoft.com/office/powerpoint/2010/main" val="1653056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I. Large-scale </a:t>
            </a:r>
            <a:r>
              <a:rPr lang="en-US" dirty="0"/>
              <a:t>industrial production — accompanied by massive technological change, expanding international communication networks, and pro-growth government policies — generated rapid economic development and business consolidation.  </a:t>
            </a:r>
          </a:p>
          <a:p>
            <a:endParaRPr lang="en-US" dirty="0"/>
          </a:p>
        </p:txBody>
      </p:sp>
    </p:spTree>
    <p:extLst>
      <p:ext uri="{BB962C8B-B14F-4D97-AF65-F5344CB8AC3E}">
        <p14:creationId xmlns:p14="http://schemas.microsoft.com/office/powerpoint/2010/main" val="8754873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r>
              <a:rPr lang="en-US" dirty="0" smtClean="0"/>
              <a:t>I. New </a:t>
            </a:r>
            <a:r>
              <a:rPr lang="en-US" dirty="0"/>
              <a:t>cultural and intellectual movements both buttressed and challenged the social order of the Gilded Age.   </a:t>
            </a:r>
          </a:p>
          <a:p>
            <a:endParaRPr lang="en-US" dirty="0"/>
          </a:p>
        </p:txBody>
      </p:sp>
    </p:spTree>
    <p:extLst>
      <p:ext uri="{BB962C8B-B14F-4D97-AF65-F5344CB8AC3E}">
        <p14:creationId xmlns:p14="http://schemas.microsoft.com/office/powerpoint/2010/main" val="9481526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lvl="0"/>
            <a:r>
              <a:rPr lang="en-US" dirty="0" smtClean="0"/>
              <a:t>A. Social </a:t>
            </a:r>
            <a:r>
              <a:rPr lang="en-US" dirty="0"/>
              <a:t>commentators advocated theories later described as </a:t>
            </a:r>
            <a:r>
              <a:rPr lang="en-US" b="1" dirty="0"/>
              <a:t>Social Darwinism</a:t>
            </a:r>
            <a:r>
              <a:rPr lang="en-US" dirty="0"/>
              <a:t> to justify the success of those at the  top of the socioeconomic structure as both appropriate and inevitable.</a:t>
            </a:r>
          </a:p>
          <a:p>
            <a:r>
              <a:rPr lang="en-US" b="1" dirty="0"/>
              <a:t>Examples:  </a:t>
            </a:r>
            <a:r>
              <a:rPr lang="en-US" dirty="0"/>
              <a:t>Social Darwinism, laissez faire policies, Russell Conwell’s </a:t>
            </a:r>
            <a:r>
              <a:rPr lang="en-US" i="1" dirty="0"/>
              <a:t>Acres of Diamonds </a:t>
            </a:r>
            <a:r>
              <a:rPr lang="en-US" dirty="0"/>
              <a:t>sermon, Horatio Alger’s “rags to riches” dime novels, American Protective Association (1887), Chinese Exclusion Act (1882)</a:t>
            </a:r>
          </a:p>
          <a:p>
            <a:endParaRPr lang="en-US" dirty="0"/>
          </a:p>
        </p:txBody>
      </p:sp>
    </p:spTree>
    <p:extLst>
      <p:ext uri="{BB962C8B-B14F-4D97-AF65-F5344CB8AC3E}">
        <p14:creationId xmlns:p14="http://schemas.microsoft.com/office/powerpoint/2010/main" val="38373515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B. 	Some business leaders argued that the wealthy had a moral obligation to help the less fortunate and improve society, as articulated in the idea known as the </a:t>
            </a:r>
            <a:r>
              <a:rPr lang="en-US" b="1" dirty="0"/>
              <a:t>Gospel of Wealth</a:t>
            </a:r>
            <a:r>
              <a:rPr lang="en-US" dirty="0"/>
              <a:t>, and they made philanthropic contributions that enhanced educational opportunities and urban environments.</a:t>
            </a:r>
          </a:p>
          <a:p>
            <a:r>
              <a:rPr lang="en-US" b="1" dirty="0"/>
              <a:t>Examples:  </a:t>
            </a:r>
            <a:r>
              <a:rPr lang="en-US" dirty="0"/>
              <a:t>Andrew Carnegie’s </a:t>
            </a:r>
            <a:r>
              <a:rPr lang="en-US" i="1" dirty="0"/>
              <a:t>Gospel of Wealth </a:t>
            </a:r>
            <a:r>
              <a:rPr lang="en-US" dirty="0"/>
              <a:t>(1899), Carnegie public libraries, Stanford University, Vanderbilt University</a:t>
            </a:r>
          </a:p>
          <a:p>
            <a:endParaRPr lang="en-US" dirty="0"/>
          </a:p>
        </p:txBody>
      </p:sp>
    </p:spTree>
    <p:extLst>
      <p:ext uri="{BB962C8B-B14F-4D97-AF65-F5344CB8AC3E}">
        <p14:creationId xmlns:p14="http://schemas.microsoft.com/office/powerpoint/2010/main" val="38406494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C. 	A number of artists and critics, including agrarians, utopians, socialists, and advocates of the </a:t>
            </a:r>
            <a:r>
              <a:rPr lang="en-US" b="1" dirty="0"/>
              <a:t>Social Gospel</a:t>
            </a:r>
            <a:r>
              <a:rPr lang="en-US" dirty="0"/>
              <a:t>, championed alternative visions for the economy and U.S. society.</a:t>
            </a:r>
          </a:p>
          <a:p>
            <a:r>
              <a:rPr lang="en-US" b="1" dirty="0"/>
              <a:t>Examples:</a:t>
            </a:r>
            <a:r>
              <a:rPr lang="en-US" dirty="0"/>
              <a:t>  </a:t>
            </a:r>
            <a:r>
              <a:rPr lang="en-US" i="1" dirty="0"/>
              <a:t>Gilded Age </a:t>
            </a:r>
            <a:r>
              <a:rPr lang="en-US" dirty="0"/>
              <a:t>by Mark Twain (1873), Henry George’s “single land tax” in </a:t>
            </a:r>
            <a:r>
              <a:rPr lang="en-US" i="1" dirty="0"/>
              <a:t>Progress and Poverty </a:t>
            </a:r>
            <a:r>
              <a:rPr lang="en-US" dirty="0"/>
              <a:t>(1879), </a:t>
            </a:r>
            <a:r>
              <a:rPr lang="en-US" i="1" dirty="0"/>
              <a:t>Century of Dishonor </a:t>
            </a:r>
            <a:r>
              <a:rPr lang="en-US" dirty="0"/>
              <a:t>by Helen Hunt Jackson (1881), Edward Bellamy’s “utopian socialism” in </a:t>
            </a:r>
            <a:r>
              <a:rPr lang="en-US" i="1" dirty="0"/>
              <a:t>Looking Backward </a:t>
            </a:r>
            <a:r>
              <a:rPr lang="en-US" dirty="0"/>
              <a:t>(1888), Andrew Carnegie’s </a:t>
            </a:r>
            <a:r>
              <a:rPr lang="en-US" i="1" dirty="0"/>
              <a:t>Gospel of Wealth </a:t>
            </a:r>
            <a:r>
              <a:rPr lang="en-US" dirty="0"/>
              <a:t>(1889), </a:t>
            </a:r>
            <a:r>
              <a:rPr lang="en-US" i="1" dirty="0"/>
              <a:t>How the Other Half Lives </a:t>
            </a:r>
            <a:r>
              <a:rPr lang="en-US" dirty="0"/>
              <a:t>by Jacob Riis (1890), social gospel movement (1890), Jacob Coxey’s “March on Washington” (1894)</a:t>
            </a:r>
          </a:p>
          <a:p>
            <a:endParaRPr lang="en-US" dirty="0"/>
          </a:p>
        </p:txBody>
      </p:sp>
    </p:spTree>
    <p:extLst>
      <p:ext uri="{BB962C8B-B14F-4D97-AF65-F5344CB8AC3E}">
        <p14:creationId xmlns:p14="http://schemas.microsoft.com/office/powerpoint/2010/main" val="32431164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II. 	Dramatic social changes in the period inspired political debates over citizenship, corruption, and the proper relationship between business and government. </a:t>
            </a:r>
          </a:p>
          <a:p>
            <a:r>
              <a:rPr lang="en-US" dirty="0"/>
              <a:t> </a:t>
            </a:r>
          </a:p>
          <a:p>
            <a:endParaRPr lang="en-US" dirty="0"/>
          </a:p>
        </p:txBody>
      </p:sp>
    </p:spTree>
    <p:extLst>
      <p:ext uri="{BB962C8B-B14F-4D97-AF65-F5344CB8AC3E}">
        <p14:creationId xmlns:p14="http://schemas.microsoft.com/office/powerpoint/2010/main" val="39935680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A. 	The major political parties appealed to lingering divisions from the Civil War and contended over tariffs and currency issues, even as reformers argued that economic greed and self-interest had corrupted all levels of government</a:t>
            </a:r>
            <a:r>
              <a:rPr lang="en-US" dirty="0" smtClean="0"/>
              <a:t>.</a:t>
            </a:r>
          </a:p>
          <a:p>
            <a:pPr marL="0" indent="0">
              <a:buNone/>
            </a:pPr>
            <a:endParaRPr lang="en-US" dirty="0"/>
          </a:p>
          <a:p>
            <a:r>
              <a:rPr lang="en-US" b="1" dirty="0"/>
              <a:t>Examples</a:t>
            </a:r>
            <a:r>
              <a:rPr lang="en-US" dirty="0"/>
              <a:t>:  patronage vs. civil service reform, Pendleton Civil Service Act (1883), regulation of railroads, Interstate Commerce Act (1887), McKinley Tariff of 1890, “free silver” issue, Sherman Silver Purchase Act (1890), Greenback Labor Party (1874-1889), National Farmers’ Alliance, Populist Party (1891), regulation of trusts, Sherman Antitrust Act (1890)</a:t>
            </a:r>
          </a:p>
          <a:p>
            <a:endParaRPr lang="en-US" dirty="0"/>
          </a:p>
        </p:txBody>
      </p:sp>
    </p:spTree>
    <p:extLst>
      <p:ext uri="{BB962C8B-B14F-4D97-AF65-F5344CB8AC3E}">
        <p14:creationId xmlns:p14="http://schemas.microsoft.com/office/powerpoint/2010/main" val="40595458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B. 	Many women sought greater equality with men, often joining voluntary organizations, going to college, promoting social and political reform, and, like </a:t>
            </a:r>
            <a:r>
              <a:rPr lang="en-US" b="1" dirty="0"/>
              <a:t>Jane Addams</a:t>
            </a:r>
            <a:r>
              <a:rPr lang="en-US" dirty="0"/>
              <a:t>, working in settlement houses to help immigrants adapt to U.S. language and customs.</a:t>
            </a:r>
          </a:p>
          <a:p>
            <a:r>
              <a:rPr lang="en-US" b="1" dirty="0"/>
              <a:t>Examples:  </a:t>
            </a:r>
            <a:r>
              <a:rPr lang="en-US" dirty="0"/>
              <a:t>settlement houses, Jane Addams’ Hull House, “good government” movement, National American Woman Suffrage Association (1890), Elizabeth Cady Stanton, Susan B. Anthony, Carrie Catt, Margaret Sanger, coed colleges, normal schools, “city beautiful” movement, </a:t>
            </a:r>
          </a:p>
        </p:txBody>
      </p:sp>
    </p:spTree>
    <p:extLst>
      <p:ext uri="{BB962C8B-B14F-4D97-AF65-F5344CB8AC3E}">
        <p14:creationId xmlns:p14="http://schemas.microsoft.com/office/powerpoint/2010/main" val="2426028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 </a:t>
            </a:r>
          </a:p>
          <a:p>
            <a:r>
              <a:rPr lang="en-US" dirty="0"/>
              <a:t>C. 	The Supreme Court decision in </a:t>
            </a:r>
            <a:r>
              <a:rPr lang="en-US" i="1" dirty="0"/>
              <a:t>Plessy v. Ferguson </a:t>
            </a:r>
            <a:r>
              <a:rPr lang="en-US" dirty="0"/>
              <a:t>that upheld racial segregation helped to mark the end of most of the political gains African Americans made during Reconstruction. Facing increased violence, discrimination, and scientific theories of race, African American reformers continued to fight for political and social </a:t>
            </a:r>
            <a:r>
              <a:rPr lang="en-US"/>
              <a:t>equality</a:t>
            </a:r>
            <a:r>
              <a:rPr lang="en-US" smtClean="0"/>
              <a:t>.</a:t>
            </a:r>
          </a:p>
          <a:p>
            <a:pPr marL="0" indent="0">
              <a:buNone/>
            </a:pPr>
            <a:endParaRPr lang="en-US" dirty="0"/>
          </a:p>
          <a:p>
            <a:r>
              <a:rPr lang="en-US" b="1" dirty="0"/>
              <a:t>Examples:  </a:t>
            </a:r>
            <a:r>
              <a:rPr lang="en-US" dirty="0"/>
              <a:t>Jim Crow laws, poll taxes, grandfather clauses, literacy </a:t>
            </a:r>
            <a:r>
              <a:rPr lang="en-US" i="1" dirty="0"/>
              <a:t>Plessy v. Ferguson, </a:t>
            </a:r>
            <a:r>
              <a:rPr lang="en-US" dirty="0"/>
              <a:t>Booker T. Washington’s </a:t>
            </a:r>
            <a:r>
              <a:rPr lang="en-US" i="1" dirty="0"/>
              <a:t>Atlanta Compromise</a:t>
            </a:r>
            <a:r>
              <a:rPr lang="en-US" dirty="0"/>
              <a:t> (1895), W.E.B. Dubois, Ida Wells-Barnett’s anti-lynching crusade, National Association of Colored Women (1896), Paul Lawrence Dunbar’s </a:t>
            </a:r>
            <a:r>
              <a:rPr lang="en-US" i="1" dirty="0"/>
              <a:t>Lyrics of Lowly Life</a:t>
            </a:r>
            <a:r>
              <a:rPr lang="en-US" dirty="0"/>
              <a:t> (1896), George Washington Carver</a:t>
            </a:r>
          </a:p>
          <a:p>
            <a:endParaRPr lang="en-US" dirty="0"/>
          </a:p>
        </p:txBody>
      </p:sp>
    </p:spTree>
    <p:extLst>
      <p:ext uri="{BB962C8B-B14F-4D97-AF65-F5344CB8AC3E}">
        <p14:creationId xmlns:p14="http://schemas.microsoft.com/office/powerpoint/2010/main" val="3669754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260848"/>
          </a:xfrm>
        </p:spPr>
        <p:txBody>
          <a:bodyPr/>
          <a:lstStyle/>
          <a:p>
            <a:pPr lvl="0"/>
            <a:r>
              <a:rPr lang="en-US" dirty="0" smtClean="0"/>
              <a:t>A. Following </a:t>
            </a:r>
            <a:r>
              <a:rPr lang="en-US" dirty="0"/>
              <a:t>the Civil War, government subsidies </a:t>
            </a:r>
            <a:r>
              <a:rPr lang="en-US" dirty="0" smtClean="0"/>
              <a:t>for </a:t>
            </a:r>
            <a:r>
              <a:rPr lang="en-US" dirty="0"/>
              <a:t>transportation and communication systems helped open new markets in North America. </a:t>
            </a:r>
          </a:p>
          <a:p>
            <a:pPr marL="0" indent="0">
              <a:buNone/>
            </a:pPr>
            <a:endParaRPr lang="en-US" dirty="0"/>
          </a:p>
          <a:p>
            <a:r>
              <a:rPr lang="en-US" b="1" dirty="0"/>
              <a:t>Examples:  </a:t>
            </a:r>
            <a:r>
              <a:rPr lang="en-US" dirty="0"/>
              <a:t>Federal and state loans and land </a:t>
            </a:r>
            <a:r>
              <a:rPr lang="en-US" dirty="0" smtClean="0"/>
              <a:t>grants, transcontinental </a:t>
            </a:r>
            <a:r>
              <a:rPr lang="en-US" dirty="0"/>
              <a:t>railroads, Credit </a:t>
            </a:r>
            <a:r>
              <a:rPr lang="en-US" dirty="0" err="1"/>
              <a:t>Mobilier</a:t>
            </a:r>
            <a:r>
              <a:rPr lang="en-US" dirty="0"/>
              <a:t> Scandal, transatlantic telegraph cable (1866)</a:t>
            </a:r>
          </a:p>
          <a:p>
            <a:endParaRPr lang="en-US" dirty="0"/>
          </a:p>
        </p:txBody>
      </p:sp>
    </p:spTree>
    <p:extLst>
      <p:ext uri="{BB962C8B-B14F-4D97-AF65-F5344CB8AC3E}">
        <p14:creationId xmlns:p14="http://schemas.microsoft.com/office/powerpoint/2010/main" val="1889349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r>
              <a:rPr lang="en-US" dirty="0"/>
              <a:t>B. 	Businesses made use of technological innovations, greater access to natural resources, redesigned financial and management structures, advances in marketing, and a growing labor force to dramatically increase the production of goods. </a:t>
            </a:r>
          </a:p>
          <a:p>
            <a:pPr marL="0" indent="0">
              <a:buNone/>
            </a:pPr>
            <a:endParaRPr lang="en-US" dirty="0"/>
          </a:p>
          <a:p>
            <a:r>
              <a:rPr lang="en-US" b="1" dirty="0"/>
              <a:t>Examples:</a:t>
            </a:r>
            <a:r>
              <a:rPr lang="en-US" dirty="0"/>
              <a:t>  John D. Rockefeller (oil), J.P. Morgan (banking), Andrew Carnegie (Bessemer steel), Alexander Graham’s Bell (telephone), Cornelius Vanderbilt (railroads), Cyrus Field (transatlantic telegraph), Montgomery Ward mail order </a:t>
            </a:r>
            <a:r>
              <a:rPr lang="en-US" dirty="0" smtClean="0"/>
              <a:t>catalog</a:t>
            </a:r>
          </a:p>
          <a:p>
            <a:r>
              <a:rPr lang="en-US" dirty="0" smtClean="0"/>
              <a:t>Vertical vs. Horizontal Integration</a:t>
            </a:r>
            <a:endParaRPr lang="en-US" dirty="0"/>
          </a:p>
          <a:p>
            <a:endParaRPr lang="en-US" dirty="0"/>
          </a:p>
        </p:txBody>
      </p:sp>
    </p:spTree>
    <p:extLst>
      <p:ext uri="{BB962C8B-B14F-4D97-AF65-F5344CB8AC3E}">
        <p14:creationId xmlns:p14="http://schemas.microsoft.com/office/powerpoint/2010/main" val="2337745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r>
              <a:rPr lang="en-US" dirty="0" smtClean="0"/>
              <a:t>C. As </a:t>
            </a:r>
            <a:r>
              <a:rPr lang="en-US" dirty="0"/>
              <a:t>the price of many goods decreased, workers’ real wages increased, providing new access to a variety of goods and services; many Americans’ standards of living improved, while the gap between rich and poor grew. </a:t>
            </a:r>
          </a:p>
          <a:p>
            <a:pPr marL="0" indent="0">
              <a:buNone/>
            </a:pPr>
            <a:endParaRPr lang="en-US" dirty="0"/>
          </a:p>
          <a:p>
            <a:r>
              <a:rPr lang="en-US" b="1" dirty="0"/>
              <a:t>Examples:  </a:t>
            </a:r>
            <a:r>
              <a:rPr lang="en-US" i="1" dirty="0"/>
              <a:t>Gilded Age </a:t>
            </a:r>
            <a:r>
              <a:rPr lang="en-US" dirty="0"/>
              <a:t>by Mark Twain (1873), Boss Tweed (1869-1876), tenement housing, </a:t>
            </a:r>
            <a:r>
              <a:rPr lang="en-US" i="1" dirty="0"/>
              <a:t>Century of Dishonor </a:t>
            </a:r>
            <a:r>
              <a:rPr lang="en-US" dirty="0"/>
              <a:t>by Helen Hunt Jackson (1881), </a:t>
            </a:r>
            <a:r>
              <a:rPr lang="en-US" i="1" dirty="0"/>
              <a:t>How the Other Half Lives </a:t>
            </a:r>
            <a:r>
              <a:rPr lang="en-US" dirty="0"/>
              <a:t>by Jacob Riis (1890)</a:t>
            </a:r>
          </a:p>
          <a:p>
            <a:endParaRPr lang="en-US" dirty="0"/>
          </a:p>
        </p:txBody>
      </p:sp>
    </p:spTree>
    <p:extLst>
      <p:ext uri="{BB962C8B-B14F-4D97-AF65-F5344CB8AC3E}">
        <p14:creationId xmlns:p14="http://schemas.microsoft.com/office/powerpoint/2010/main" val="3265650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r>
              <a:rPr lang="en-US" dirty="0" smtClean="0"/>
              <a:t>D. As </a:t>
            </a:r>
            <a:r>
              <a:rPr lang="en-US" dirty="0"/>
              <a:t>the price of many goods decreased, workers’ real wages increased, providing new access to a variety of goods and services; many Americans’ standards of living improved, while the gap between rich and poor grew. </a:t>
            </a:r>
          </a:p>
          <a:p>
            <a:r>
              <a:rPr lang="en-US" b="1" dirty="0"/>
              <a:t> </a:t>
            </a:r>
            <a:endParaRPr lang="en-US" dirty="0"/>
          </a:p>
          <a:p>
            <a:r>
              <a:rPr lang="en-US" b="1" dirty="0"/>
              <a:t>Examples:  </a:t>
            </a:r>
            <a:r>
              <a:rPr lang="en-US" i="1" dirty="0"/>
              <a:t>Gilded Age </a:t>
            </a:r>
            <a:r>
              <a:rPr lang="en-US" dirty="0"/>
              <a:t>by Mark Twain (1873), Boss Tweed (1869-1876), tenement housing, </a:t>
            </a:r>
            <a:r>
              <a:rPr lang="en-US" i="1" dirty="0"/>
              <a:t>Century of Dishonor </a:t>
            </a:r>
            <a:r>
              <a:rPr lang="en-US" dirty="0"/>
              <a:t>by Helen Hunt Jackson (1881), </a:t>
            </a:r>
            <a:r>
              <a:rPr lang="en-US" i="1" dirty="0"/>
              <a:t>How the Other Half Lives </a:t>
            </a:r>
            <a:r>
              <a:rPr lang="en-US" dirty="0"/>
              <a:t>by Jacob Riis (1890)</a:t>
            </a:r>
          </a:p>
          <a:p>
            <a:endParaRPr lang="en-US" dirty="0"/>
          </a:p>
        </p:txBody>
      </p:sp>
    </p:spTree>
    <p:extLst>
      <p:ext uri="{BB962C8B-B14F-4D97-AF65-F5344CB8AC3E}">
        <p14:creationId xmlns:p14="http://schemas.microsoft.com/office/powerpoint/2010/main" val="3877170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lvl="0"/>
            <a:r>
              <a:rPr lang="en-US" dirty="0" smtClean="0"/>
              <a:t>E. Businesses </a:t>
            </a:r>
            <a:r>
              <a:rPr lang="en-US" dirty="0"/>
              <a:t>and foreign policymakers increasingly looked outside U.S. borders in an effort to gain greater influence and control over markets and natural resources in the Pacific Rim, Asia, and Latin America. </a:t>
            </a:r>
          </a:p>
          <a:p>
            <a:r>
              <a:rPr lang="en-US" b="1" dirty="0"/>
              <a:t> </a:t>
            </a:r>
            <a:endParaRPr lang="en-US" dirty="0"/>
          </a:p>
          <a:p>
            <a:r>
              <a:rPr lang="en-US" b="1" dirty="0"/>
              <a:t>Examples:  </a:t>
            </a:r>
            <a:r>
              <a:rPr lang="en-US" dirty="0"/>
              <a:t>Purchase of Alaska (1867), </a:t>
            </a:r>
            <a:r>
              <a:rPr lang="en-US" i="1" dirty="0"/>
              <a:t>Influence of Sea Power upon History </a:t>
            </a:r>
            <a:r>
              <a:rPr lang="en-US" dirty="0"/>
              <a:t>by Alfred T. Mahan (1890) Turner Thesis (1893), Treaty of Paris (1898) and the acquisition of Puerto Rico, Guam, and the Philippines, annexation of Hawaii (1898), John Hay’s Open Door Note (1899)</a:t>
            </a:r>
          </a:p>
          <a:p>
            <a:endParaRPr lang="en-US" dirty="0"/>
          </a:p>
        </p:txBody>
      </p:sp>
    </p:spTree>
    <p:extLst>
      <p:ext uri="{BB962C8B-B14F-4D97-AF65-F5344CB8AC3E}">
        <p14:creationId xmlns:p14="http://schemas.microsoft.com/office/powerpoint/2010/main" val="3368982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lvl="0"/>
            <a:r>
              <a:rPr lang="en-US" dirty="0" smtClean="0"/>
              <a:t>II. A </a:t>
            </a:r>
            <a:r>
              <a:rPr lang="en-US" dirty="0"/>
              <a:t>variety of perspectives on the economy and labor developed during a time of financial panics and downturns. </a:t>
            </a:r>
          </a:p>
          <a:p>
            <a:pPr marL="0" indent="0">
              <a:buNone/>
            </a:pPr>
            <a:endParaRPr lang="en-US" dirty="0"/>
          </a:p>
          <a:p>
            <a:pPr lvl="0"/>
            <a:r>
              <a:rPr lang="en-US" dirty="0" smtClean="0"/>
              <a:t>A. Some </a:t>
            </a:r>
            <a:r>
              <a:rPr lang="en-US" dirty="0"/>
              <a:t>argued that </a:t>
            </a:r>
            <a:r>
              <a:rPr lang="en-US" b="1" dirty="0"/>
              <a:t>laissez-faire policies</a:t>
            </a:r>
            <a:r>
              <a:rPr lang="en-US" dirty="0"/>
              <a:t> and competition promoted economic growth in the long run, and they opposed government intervention during economic downturns. </a:t>
            </a:r>
          </a:p>
          <a:p>
            <a:r>
              <a:rPr lang="en-US" b="1" dirty="0"/>
              <a:t>Examples:  </a:t>
            </a:r>
            <a:r>
              <a:rPr lang="en-US" dirty="0"/>
              <a:t>Laissez faire policies, Panic of 1873, Panic of 1893, Social Darwinism, Horatio Alger’s “rags to riches” dime novels, Andrew Carnegie’s </a:t>
            </a:r>
            <a:r>
              <a:rPr lang="en-US" i="1" dirty="0"/>
              <a:t>Gospel of Wealth </a:t>
            </a:r>
            <a:r>
              <a:rPr lang="en-US" dirty="0"/>
              <a:t>(1899), philanthropy </a:t>
            </a:r>
          </a:p>
          <a:p>
            <a:endParaRPr lang="en-US" dirty="0"/>
          </a:p>
        </p:txBody>
      </p:sp>
    </p:spTree>
    <p:extLst>
      <p:ext uri="{BB962C8B-B14F-4D97-AF65-F5344CB8AC3E}">
        <p14:creationId xmlns:p14="http://schemas.microsoft.com/office/powerpoint/2010/main" val="13218811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8536</TotalTime>
  <Words>795</Words>
  <Application>Microsoft Office PowerPoint</Application>
  <PresentationFormat>On-screen Show (4:3)</PresentationFormat>
  <Paragraphs>89</Paragraphs>
  <Slides>37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37</vt:i4>
      </vt:variant>
    </vt:vector>
  </HeadingPairs>
  <TitlesOfParts>
    <vt:vector size="40" baseType="lpstr">
      <vt:lpstr>Verdana</vt:lpstr>
      <vt:lpstr>Wingdings 2</vt:lpstr>
      <vt:lpstr>Aspect</vt:lpstr>
      <vt:lpstr>Capitalism, Industrialism, Immigration</vt:lpstr>
      <vt:lpstr>Key Concept 6.1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Key Concept 6.2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Key Concept 6.3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Capitalism, Industrialism, Immigration</dc:title>
  <dc:creator>tech</dc:creator>
  <cp:lastModifiedBy>Leonard Richards</cp:lastModifiedBy>
  <cp:revision>6</cp:revision>
  <dcterms:created xsi:type="dcterms:W3CDTF">2016-01-30T05:49:30Z</dcterms:created>
  <dcterms:modified xsi:type="dcterms:W3CDTF">2017-01-20T17:55:15Z</dcterms:modified>
</cp:coreProperties>
</file>