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5"/>
  </p:notesMasterIdLst>
  <p:sldIdLst>
    <p:sldId id="256" r:id="rId2"/>
    <p:sldId id="257" r:id="rId3"/>
    <p:sldId id="283" r:id="rId4"/>
    <p:sldId id="258" r:id="rId5"/>
    <p:sldId id="284" r:id="rId6"/>
    <p:sldId id="259" r:id="rId7"/>
    <p:sldId id="285" r:id="rId8"/>
    <p:sldId id="260" r:id="rId9"/>
    <p:sldId id="286" r:id="rId10"/>
    <p:sldId id="261" r:id="rId11"/>
    <p:sldId id="287" r:id="rId12"/>
    <p:sldId id="262" r:id="rId13"/>
    <p:sldId id="288" r:id="rId14"/>
    <p:sldId id="263" r:id="rId15"/>
    <p:sldId id="289" r:id="rId16"/>
    <p:sldId id="264" r:id="rId17"/>
    <p:sldId id="290" r:id="rId18"/>
    <p:sldId id="265" r:id="rId19"/>
    <p:sldId id="291" r:id="rId20"/>
    <p:sldId id="266" r:id="rId21"/>
    <p:sldId id="292" r:id="rId22"/>
    <p:sldId id="267" r:id="rId23"/>
    <p:sldId id="293" r:id="rId24"/>
    <p:sldId id="268" r:id="rId25"/>
    <p:sldId id="294" r:id="rId26"/>
    <p:sldId id="269" r:id="rId27"/>
    <p:sldId id="295" r:id="rId28"/>
    <p:sldId id="270" r:id="rId29"/>
    <p:sldId id="296" r:id="rId30"/>
    <p:sldId id="271" r:id="rId31"/>
    <p:sldId id="297" r:id="rId32"/>
    <p:sldId id="272" r:id="rId33"/>
    <p:sldId id="298" r:id="rId34"/>
    <p:sldId id="273" r:id="rId35"/>
    <p:sldId id="300" r:id="rId36"/>
    <p:sldId id="274" r:id="rId37"/>
    <p:sldId id="301" r:id="rId38"/>
    <p:sldId id="275" r:id="rId39"/>
    <p:sldId id="302" r:id="rId40"/>
    <p:sldId id="276" r:id="rId41"/>
    <p:sldId id="303" r:id="rId42"/>
    <p:sldId id="277" r:id="rId43"/>
    <p:sldId id="304" r:id="rId44"/>
    <p:sldId id="279" r:id="rId45"/>
    <p:sldId id="305" r:id="rId46"/>
    <p:sldId id="280" r:id="rId47"/>
    <p:sldId id="306" r:id="rId48"/>
    <p:sldId id="281" r:id="rId49"/>
    <p:sldId id="307" r:id="rId50"/>
    <p:sldId id="282" r:id="rId51"/>
    <p:sldId id="308" r:id="rId52"/>
    <p:sldId id="309" r:id="rId53"/>
    <p:sldId id="310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96" d="100"/>
          <a:sy n="96" d="100"/>
        </p:scale>
        <p:origin x="-390" y="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A954A3E-7F53-4C35-9F66-FAB0BFF3B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84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A91282-E9BF-41DD-8E20-D684AD157D27}" type="slidenum">
              <a:rPr lang="en-US"/>
              <a:pPr/>
              <a:t>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954A3E-7F53-4C35-9F66-FAB0BFF3B80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728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FF4876-EA16-47C8-86F5-C95050348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6A1A3-60BB-49D7-91DC-9BF31B88F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9A934-41CC-424E-B658-A462F22B3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0F2F3-D2B1-4B7A-84B6-877CE874A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77C64-1FA3-4B8D-89ED-C0240A728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578E3-09BE-4CDE-B8B8-A8258952A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6F59F-26DF-44EC-AA74-249199493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43B2B-7445-4257-84B1-370595E46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20993-38D4-462C-A3EA-7E0EF77D4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CD48E-DB6B-406A-834E-3D067E1B0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29D81-7163-4FDC-9356-E8AA62BF0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66F0E-D25D-4870-95AE-C2815FAB3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34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/>
            <a:ahLst/>
            <a:cxnLst>
              <a:cxn ang="0">
                <a:pos x="0" y="1491"/>
              </a:cxn>
              <a:cxn ang="0">
                <a:pos x="0" y="0"/>
              </a:cxn>
              <a:cxn ang="0">
                <a:pos x="171" y="3"/>
              </a:cxn>
              <a:cxn ang="0">
                <a:pos x="355" y="9"/>
              </a:cxn>
              <a:cxn ang="0">
                <a:pos x="499" y="21"/>
              </a:cxn>
              <a:cxn ang="0">
                <a:pos x="650" y="36"/>
              </a:cxn>
              <a:cxn ang="0">
                <a:pos x="809" y="54"/>
              </a:cxn>
              <a:cxn ang="0">
                <a:pos x="957" y="78"/>
              </a:cxn>
              <a:cxn ang="0">
                <a:pos x="1119" y="105"/>
              </a:cxn>
              <a:cxn ang="0">
                <a:pos x="1261" y="133"/>
              </a:cxn>
              <a:cxn ang="0">
                <a:pos x="1441" y="175"/>
              </a:cxn>
              <a:cxn ang="0">
                <a:pos x="1598" y="217"/>
              </a:cxn>
              <a:cxn ang="0">
                <a:pos x="1763" y="269"/>
              </a:cxn>
              <a:cxn ang="0">
                <a:pos x="1887" y="308"/>
              </a:cxn>
              <a:cxn ang="0">
                <a:pos x="2085" y="384"/>
              </a:cxn>
              <a:cxn ang="0">
                <a:pos x="2230" y="444"/>
              </a:cxn>
              <a:cxn ang="0">
                <a:pos x="2456" y="547"/>
              </a:cxn>
              <a:cxn ang="0">
                <a:pos x="2666" y="662"/>
              </a:cxn>
              <a:cxn ang="0">
                <a:pos x="2859" y="786"/>
              </a:cxn>
              <a:cxn ang="0">
                <a:pos x="3046" y="920"/>
              </a:cxn>
              <a:cxn ang="0">
                <a:pos x="3193" y="1038"/>
              </a:cxn>
              <a:cxn ang="0">
                <a:pos x="3332" y="1168"/>
              </a:cxn>
              <a:cxn ang="0">
                <a:pos x="3440" y="1280"/>
              </a:cxn>
              <a:cxn ang="0">
                <a:pos x="3524" y="1380"/>
              </a:cxn>
              <a:cxn ang="0">
                <a:pos x="3624" y="1491"/>
              </a:cxn>
              <a:cxn ang="0">
                <a:pos x="3608" y="1491"/>
              </a:cxn>
              <a:cxn ang="0">
                <a:pos x="0" y="1491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34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/>
            <a:ahLst/>
            <a:cxnLst>
              <a:cxn ang="0">
                <a:pos x="2718" y="405"/>
              </a:cxn>
              <a:cxn ang="0">
                <a:pos x="2466" y="333"/>
              </a:cxn>
              <a:cxn ang="0">
                <a:pos x="2202" y="261"/>
              </a:cxn>
              <a:cxn ang="0">
                <a:pos x="1929" y="198"/>
              </a:cxn>
              <a:cxn ang="0">
                <a:pos x="1695" y="153"/>
              </a:cxn>
              <a:cxn ang="0">
                <a:pos x="1434" y="111"/>
              </a:cxn>
              <a:cxn ang="0">
                <a:pos x="1188" y="75"/>
              </a:cxn>
              <a:cxn ang="0">
                <a:pos x="957" y="48"/>
              </a:cxn>
              <a:cxn ang="0">
                <a:pos x="747" y="30"/>
              </a:cxn>
              <a:cxn ang="0">
                <a:pos x="501" y="15"/>
              </a:cxn>
              <a:cxn ang="0">
                <a:pos x="246" y="3"/>
              </a:cxn>
              <a:cxn ang="0">
                <a:pos x="0" y="0"/>
              </a:cxn>
              <a:cxn ang="0">
                <a:pos x="0" y="275"/>
              </a:cxn>
              <a:cxn ang="0">
                <a:pos x="0" y="345"/>
              </a:cxn>
              <a:cxn ang="0">
                <a:pos x="0" y="275"/>
              </a:cxn>
              <a:cxn ang="0">
                <a:pos x="0" y="342"/>
              </a:cxn>
              <a:cxn ang="0">
                <a:pos x="339" y="351"/>
              </a:cxn>
              <a:cxn ang="0">
                <a:pos x="606" y="372"/>
              </a:cxn>
              <a:cxn ang="0">
                <a:pos x="852" y="399"/>
              </a:cxn>
              <a:cxn ang="0">
                <a:pos x="1068" y="435"/>
              </a:cxn>
              <a:cxn ang="0">
                <a:pos x="1275" y="474"/>
              </a:cxn>
              <a:cxn ang="0">
                <a:pos x="1545" y="540"/>
              </a:cxn>
              <a:cxn ang="0">
                <a:pos x="1761" y="603"/>
              </a:cxn>
              <a:cxn ang="0">
                <a:pos x="1971" y="678"/>
              </a:cxn>
              <a:cxn ang="0">
                <a:pos x="2166" y="747"/>
              </a:cxn>
              <a:cxn ang="0">
                <a:pos x="2397" y="852"/>
              </a:cxn>
              <a:cxn ang="0">
                <a:pos x="2613" y="960"/>
              </a:cxn>
              <a:cxn ang="0">
                <a:pos x="2832" y="1095"/>
              </a:cxn>
              <a:cxn ang="0">
                <a:pos x="3012" y="1212"/>
              </a:cxn>
              <a:cxn ang="0">
                <a:pos x="3186" y="1347"/>
              </a:cxn>
              <a:cxn ang="0">
                <a:pos x="3351" y="1497"/>
              </a:cxn>
              <a:cxn ang="0">
                <a:pos x="3480" y="1629"/>
              </a:cxn>
              <a:cxn ang="0">
                <a:pos x="3612" y="1785"/>
              </a:cxn>
              <a:cxn ang="0">
                <a:pos x="3699" y="1901"/>
              </a:cxn>
              <a:cxn ang="0">
                <a:pos x="5142" y="1901"/>
              </a:cxn>
              <a:cxn ang="0">
                <a:pos x="5076" y="1827"/>
              </a:cxn>
              <a:cxn ang="0">
                <a:pos x="4968" y="1707"/>
              </a:cxn>
              <a:cxn ang="0">
                <a:pos x="4797" y="1539"/>
              </a:cxn>
              <a:cxn ang="0">
                <a:pos x="4617" y="1383"/>
              </a:cxn>
              <a:cxn ang="0">
                <a:pos x="4410" y="1221"/>
              </a:cxn>
              <a:cxn ang="0">
                <a:pos x="4185" y="1071"/>
              </a:cxn>
              <a:cxn ang="0">
                <a:pos x="3960" y="939"/>
              </a:cxn>
              <a:cxn ang="0">
                <a:pos x="3708" y="801"/>
              </a:cxn>
              <a:cxn ang="0">
                <a:pos x="3492" y="702"/>
              </a:cxn>
              <a:cxn ang="0">
                <a:pos x="3231" y="588"/>
              </a:cxn>
              <a:cxn ang="0">
                <a:pos x="2964" y="489"/>
              </a:cxn>
              <a:cxn ang="0">
                <a:pos x="2718" y="405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4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558" y="357"/>
              </a:cxn>
              <a:cxn ang="0">
                <a:pos x="807" y="375"/>
              </a:cxn>
              <a:cxn ang="0">
                <a:pos x="1056" y="399"/>
              </a:cxn>
              <a:cxn ang="0">
                <a:pos x="1272" y="426"/>
              </a:cxn>
              <a:cxn ang="0">
                <a:pos x="1539" y="465"/>
              </a:cxn>
              <a:cxn ang="0">
                <a:pos x="1791" y="510"/>
              </a:cxn>
              <a:cxn ang="0">
                <a:pos x="2076" y="570"/>
              </a:cxn>
              <a:cxn ang="0">
                <a:pos x="2334" y="630"/>
              </a:cxn>
              <a:cxn ang="0">
                <a:pos x="2544" y="687"/>
              </a:cxn>
              <a:cxn ang="0">
                <a:pos x="2775" y="759"/>
              </a:cxn>
              <a:cxn ang="0">
                <a:pos x="3003" y="837"/>
              </a:cxn>
              <a:cxn ang="0">
                <a:pos x="3231" y="924"/>
              </a:cxn>
              <a:cxn ang="0">
                <a:pos x="3438" y="1005"/>
              </a:cxn>
              <a:cxn ang="0">
                <a:pos x="3663" y="1110"/>
              </a:cxn>
              <a:cxn ang="0">
                <a:pos x="3903" y="1233"/>
              </a:cxn>
              <a:cxn ang="0">
                <a:pos x="4149" y="1374"/>
              </a:cxn>
              <a:cxn ang="0">
                <a:pos x="4353" y="1506"/>
              </a:cxn>
              <a:cxn ang="0">
                <a:pos x="4491" y="1602"/>
              </a:cxn>
              <a:cxn ang="0">
                <a:pos x="4668" y="1740"/>
              </a:cxn>
              <a:cxn ang="0">
                <a:pos x="4824" y="1875"/>
              </a:cxn>
              <a:cxn ang="0">
                <a:pos x="4968" y="2016"/>
              </a:cxn>
              <a:cxn ang="0">
                <a:pos x="5100" y="2154"/>
              </a:cxn>
              <a:cxn ang="0">
                <a:pos x="5238" y="2324"/>
              </a:cxn>
              <a:cxn ang="0">
                <a:pos x="5759" y="2324"/>
              </a:cxn>
              <a:cxn ang="0">
                <a:pos x="5759" y="1245"/>
              </a:cxn>
              <a:cxn ang="0">
                <a:pos x="5580" y="1119"/>
              </a:cxn>
              <a:cxn ang="0">
                <a:pos x="5400" y="1020"/>
              </a:cxn>
              <a:cxn ang="0">
                <a:pos x="5205" y="918"/>
              </a:cxn>
              <a:cxn ang="0">
                <a:pos x="5031" y="837"/>
              </a:cxn>
              <a:cxn ang="0">
                <a:pos x="4866" y="771"/>
              </a:cxn>
              <a:cxn ang="0">
                <a:pos x="4710" y="711"/>
              </a:cxn>
              <a:cxn ang="0">
                <a:pos x="4545" y="651"/>
              </a:cxn>
              <a:cxn ang="0">
                <a:pos x="4386" y="600"/>
              </a:cxn>
              <a:cxn ang="0">
                <a:pos x="4248" y="552"/>
              </a:cxn>
              <a:cxn ang="0">
                <a:pos x="3993" y="483"/>
              </a:cxn>
              <a:cxn ang="0">
                <a:pos x="3777" y="423"/>
              </a:cxn>
              <a:cxn ang="0">
                <a:pos x="3564" y="375"/>
              </a:cxn>
              <a:cxn ang="0">
                <a:pos x="3282" y="312"/>
              </a:cxn>
              <a:cxn ang="0">
                <a:pos x="3003" y="261"/>
              </a:cxn>
              <a:cxn ang="0">
                <a:pos x="2733" y="213"/>
              </a:cxn>
              <a:cxn ang="0">
                <a:pos x="2451" y="171"/>
              </a:cxn>
              <a:cxn ang="0">
                <a:pos x="2211" y="138"/>
              </a:cxn>
              <a:cxn ang="0">
                <a:pos x="1974" y="108"/>
              </a:cxn>
              <a:cxn ang="0">
                <a:pos x="1665" y="81"/>
              </a:cxn>
              <a:cxn ang="0">
                <a:pos x="1437" y="60"/>
              </a:cxn>
              <a:cxn ang="0">
                <a:pos x="1125" y="36"/>
              </a:cxn>
              <a:cxn ang="0">
                <a:pos x="828" y="21"/>
              </a:cxn>
              <a:cxn ang="0">
                <a:pos x="558" y="12"/>
              </a:cxn>
              <a:cxn ang="0">
                <a:pos x="282" y="3"/>
              </a:cxn>
              <a:cxn ang="0">
                <a:pos x="0" y="0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5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51"/>
              </a:cxn>
              <a:cxn ang="0">
                <a:pos x="282" y="357"/>
              </a:cxn>
              <a:cxn ang="0">
                <a:pos x="627" y="363"/>
              </a:cxn>
              <a:cxn ang="0">
                <a:pos x="960" y="375"/>
              </a:cxn>
              <a:cxn ang="0">
                <a:pos x="1218" y="393"/>
              </a:cxn>
              <a:cxn ang="0">
                <a:pos x="1470" y="411"/>
              </a:cxn>
              <a:cxn ang="0">
                <a:pos x="1746" y="435"/>
              </a:cxn>
              <a:cxn ang="0">
                <a:pos x="2022" y="462"/>
              </a:cxn>
              <a:cxn ang="0">
                <a:pos x="2340" y="504"/>
              </a:cxn>
              <a:cxn ang="0">
                <a:pos x="2664" y="549"/>
              </a:cxn>
              <a:cxn ang="0">
                <a:pos x="2952" y="597"/>
              </a:cxn>
              <a:cxn ang="0">
                <a:pos x="3225" y="648"/>
              </a:cxn>
              <a:cxn ang="0">
                <a:pos x="3513" y="708"/>
              </a:cxn>
              <a:cxn ang="0">
                <a:pos x="3693" y="750"/>
              </a:cxn>
              <a:cxn ang="0">
                <a:pos x="3936" y="810"/>
              </a:cxn>
              <a:cxn ang="0">
                <a:pos x="4095" y="855"/>
              </a:cxn>
              <a:cxn ang="0">
                <a:pos x="4281" y="909"/>
              </a:cxn>
              <a:cxn ang="0">
                <a:pos x="4503" y="981"/>
              </a:cxn>
              <a:cxn ang="0">
                <a:pos x="4704" y="1053"/>
              </a:cxn>
              <a:cxn ang="0">
                <a:pos x="4911" y="1131"/>
              </a:cxn>
              <a:cxn ang="0">
                <a:pos x="5073" y="1197"/>
              </a:cxn>
              <a:cxn ang="0">
                <a:pos x="5256" y="1281"/>
              </a:cxn>
              <a:cxn ang="0">
                <a:pos x="5475" y="1401"/>
              </a:cxn>
              <a:cxn ang="0">
                <a:pos x="5628" y="1482"/>
              </a:cxn>
              <a:cxn ang="0">
                <a:pos x="5759" y="1572"/>
              </a:cxn>
              <a:cxn ang="0">
                <a:pos x="5759" y="633"/>
              </a:cxn>
              <a:cxn ang="0">
                <a:pos x="5493" y="570"/>
              </a:cxn>
              <a:cxn ang="0">
                <a:pos x="5214" y="501"/>
              </a:cxn>
              <a:cxn ang="0">
                <a:pos x="4950" y="444"/>
              </a:cxn>
              <a:cxn ang="0">
                <a:pos x="4701" y="396"/>
              </a:cxn>
              <a:cxn ang="0">
                <a:pos x="4425" y="348"/>
              </a:cxn>
              <a:cxn ang="0">
                <a:pos x="4110" y="294"/>
              </a:cxn>
              <a:cxn ang="0">
                <a:pos x="3813" y="252"/>
              </a:cxn>
              <a:cxn ang="0">
                <a:pos x="3549" y="213"/>
              </a:cxn>
              <a:cxn ang="0">
                <a:pos x="3261" y="183"/>
              </a:cxn>
              <a:cxn ang="0">
                <a:pos x="3015" y="153"/>
              </a:cxn>
              <a:cxn ang="0">
                <a:pos x="2757" y="129"/>
              </a:cxn>
              <a:cxn ang="0">
                <a:pos x="2520" y="105"/>
              </a:cxn>
              <a:cxn ang="0">
                <a:pos x="2301" y="87"/>
              </a:cxn>
              <a:cxn ang="0">
                <a:pos x="2013" y="66"/>
              </a:cxn>
              <a:cxn ang="0">
                <a:pos x="1731" y="48"/>
              </a:cxn>
              <a:cxn ang="0">
                <a:pos x="1524" y="39"/>
              </a:cxn>
              <a:cxn ang="0">
                <a:pos x="1260" y="27"/>
              </a:cxn>
              <a:cxn ang="0">
                <a:pos x="966" y="15"/>
              </a:cxn>
              <a:cxn ang="0">
                <a:pos x="714" y="12"/>
              </a:cxn>
              <a:cxn ang="0">
                <a:pos x="510" y="6"/>
              </a:cxn>
              <a:cxn ang="0">
                <a:pos x="243" y="0"/>
              </a:cxn>
              <a:cxn ang="0">
                <a:pos x="0" y="0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5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39"/>
              </a:cxn>
              <a:cxn ang="0">
                <a:pos x="318" y="342"/>
              </a:cxn>
              <a:cxn ang="0">
                <a:pos x="591" y="348"/>
              </a:cxn>
              <a:cxn ang="0">
                <a:pos x="846" y="354"/>
              </a:cxn>
              <a:cxn ang="0">
                <a:pos x="1074" y="360"/>
              </a:cxn>
              <a:cxn ang="0">
                <a:pos x="1314" y="366"/>
              </a:cxn>
              <a:cxn ang="0">
                <a:pos x="1599" y="381"/>
              </a:cxn>
              <a:cxn ang="0">
                <a:pos x="1911" y="399"/>
              </a:cxn>
              <a:cxn ang="0">
                <a:pos x="2241" y="420"/>
              </a:cxn>
              <a:cxn ang="0">
                <a:pos x="2619" y="453"/>
              </a:cxn>
              <a:cxn ang="0">
                <a:pos x="2889" y="477"/>
              </a:cxn>
              <a:cxn ang="0">
                <a:pos x="3177" y="507"/>
              </a:cxn>
              <a:cxn ang="0">
                <a:pos x="3498" y="543"/>
              </a:cxn>
              <a:cxn ang="0">
                <a:pos x="3813" y="585"/>
              </a:cxn>
              <a:cxn ang="0">
                <a:pos x="4044" y="618"/>
              </a:cxn>
              <a:cxn ang="0">
                <a:pos x="4365" y="669"/>
              </a:cxn>
              <a:cxn ang="0">
                <a:pos x="4683" y="726"/>
              </a:cxn>
              <a:cxn ang="0">
                <a:pos x="4980" y="786"/>
              </a:cxn>
              <a:cxn ang="0">
                <a:pos x="5268" y="846"/>
              </a:cxn>
              <a:cxn ang="0">
                <a:pos x="5646" y="942"/>
              </a:cxn>
              <a:cxn ang="0">
                <a:pos x="5759" y="969"/>
              </a:cxn>
              <a:cxn ang="0">
                <a:pos x="5759" y="0"/>
              </a:cxn>
              <a:cxn ang="0">
                <a:pos x="0" y="0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5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/>
            <a:ahLst/>
            <a:cxnLst>
              <a:cxn ang="0">
                <a:pos x="0" y="753"/>
              </a:cxn>
              <a:cxn ang="0">
                <a:pos x="0" y="1059"/>
              </a:cxn>
              <a:cxn ang="0">
                <a:pos x="5759" y="1059"/>
              </a:cxn>
              <a:cxn ang="0">
                <a:pos x="5759" y="0"/>
              </a:cxn>
              <a:cxn ang="0">
                <a:pos x="5430" y="0"/>
              </a:cxn>
              <a:cxn ang="0">
                <a:pos x="5298" y="84"/>
              </a:cxn>
              <a:cxn ang="0">
                <a:pos x="5136" y="159"/>
              </a:cxn>
              <a:cxn ang="0">
                <a:pos x="4968" y="222"/>
              </a:cxn>
              <a:cxn ang="0">
                <a:pos x="4812" y="267"/>
              </a:cxn>
              <a:cxn ang="0">
                <a:pos x="4626" y="324"/>
              </a:cxn>
              <a:cxn ang="0">
                <a:pos x="4440" y="366"/>
              </a:cxn>
              <a:cxn ang="0">
                <a:pos x="4230" y="414"/>
              </a:cxn>
              <a:cxn ang="0">
                <a:pos x="3939" y="468"/>
              </a:cxn>
              <a:cxn ang="0">
                <a:pos x="3711" y="504"/>
              </a:cxn>
              <a:cxn ang="0">
                <a:pos x="3441" y="543"/>
              </a:cxn>
              <a:cxn ang="0">
                <a:pos x="3189" y="579"/>
              </a:cxn>
              <a:cxn ang="0">
                <a:pos x="2925" y="606"/>
              </a:cxn>
              <a:cxn ang="0">
                <a:pos x="2679" y="633"/>
              </a:cxn>
              <a:cxn ang="0">
                <a:pos x="2418" y="654"/>
              </a:cxn>
              <a:cxn ang="0">
                <a:pos x="2142" y="675"/>
              </a:cxn>
              <a:cxn ang="0">
                <a:pos x="1896" y="693"/>
              </a:cxn>
              <a:cxn ang="0">
                <a:pos x="1647" y="708"/>
              </a:cxn>
              <a:cxn ang="0">
                <a:pos x="1404" y="720"/>
              </a:cxn>
              <a:cxn ang="0">
                <a:pos x="1170" y="732"/>
              </a:cxn>
              <a:cxn ang="0">
                <a:pos x="906" y="738"/>
              </a:cxn>
              <a:cxn ang="0">
                <a:pos x="534" y="747"/>
              </a:cxn>
              <a:cxn ang="0">
                <a:pos x="201" y="753"/>
              </a:cxn>
              <a:cxn ang="0">
                <a:pos x="0" y="753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5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/>
            <a:ahLst/>
            <a:cxnLst>
              <a:cxn ang="0">
                <a:pos x="0" y="366"/>
              </a:cxn>
              <a:cxn ang="0">
                <a:pos x="0" y="672"/>
              </a:cxn>
              <a:cxn ang="0">
                <a:pos x="303" y="672"/>
              </a:cxn>
              <a:cxn ang="0">
                <a:pos x="723" y="663"/>
              </a:cxn>
              <a:cxn ang="0">
                <a:pos x="1020" y="654"/>
              </a:cxn>
              <a:cxn ang="0">
                <a:pos x="1302" y="642"/>
              </a:cxn>
              <a:cxn ang="0">
                <a:pos x="1554" y="630"/>
              </a:cxn>
              <a:cxn ang="0">
                <a:pos x="1779" y="615"/>
              </a:cxn>
              <a:cxn ang="0">
                <a:pos x="1962" y="606"/>
              </a:cxn>
              <a:cxn ang="0">
                <a:pos x="2193" y="588"/>
              </a:cxn>
              <a:cxn ang="0">
                <a:pos x="2448" y="570"/>
              </a:cxn>
              <a:cxn ang="0">
                <a:pos x="2700" y="546"/>
              </a:cxn>
              <a:cxn ang="0">
                <a:pos x="2904" y="528"/>
              </a:cxn>
              <a:cxn ang="0">
                <a:pos x="3138" y="498"/>
              </a:cxn>
              <a:cxn ang="0">
                <a:pos x="3324" y="474"/>
              </a:cxn>
              <a:cxn ang="0">
                <a:pos x="3534" y="447"/>
              </a:cxn>
              <a:cxn ang="0">
                <a:pos x="3735" y="420"/>
              </a:cxn>
              <a:cxn ang="0">
                <a:pos x="3933" y="384"/>
              </a:cxn>
              <a:cxn ang="0">
                <a:pos x="4116" y="351"/>
              </a:cxn>
              <a:cxn ang="0">
                <a:pos x="4266" y="318"/>
              </a:cxn>
              <a:cxn ang="0">
                <a:pos x="4446" y="279"/>
              </a:cxn>
              <a:cxn ang="0">
                <a:pos x="4620" y="237"/>
              </a:cxn>
              <a:cxn ang="0">
                <a:pos x="4779" y="192"/>
              </a:cxn>
              <a:cxn ang="0">
                <a:pos x="4920" y="147"/>
              </a:cxn>
              <a:cxn ang="0">
                <a:pos x="5085" y="90"/>
              </a:cxn>
              <a:cxn ang="0">
                <a:pos x="5193" y="42"/>
              </a:cxn>
              <a:cxn ang="0">
                <a:pos x="5283" y="0"/>
              </a:cxn>
              <a:cxn ang="0">
                <a:pos x="3201" y="0"/>
              </a:cxn>
              <a:cxn ang="0">
                <a:pos x="2982" y="57"/>
              </a:cxn>
              <a:cxn ang="0">
                <a:pos x="2775" y="108"/>
              </a:cxn>
              <a:cxn ang="0">
                <a:pos x="2562" y="150"/>
              </a:cxn>
              <a:cxn ang="0">
                <a:pos x="2397" y="183"/>
              </a:cxn>
              <a:cxn ang="0">
                <a:pos x="2205" y="213"/>
              </a:cxn>
              <a:cxn ang="0">
                <a:pos x="2001" y="243"/>
              </a:cxn>
              <a:cxn ang="0">
                <a:pos x="1776" y="273"/>
              </a:cxn>
              <a:cxn ang="0">
                <a:pos x="1536" y="297"/>
              </a:cxn>
              <a:cxn ang="0">
                <a:pos x="1344" y="312"/>
              </a:cxn>
              <a:cxn ang="0">
                <a:pos x="1134" y="330"/>
              </a:cxn>
              <a:cxn ang="0">
                <a:pos x="921" y="342"/>
              </a:cxn>
              <a:cxn ang="0">
                <a:pos x="696" y="354"/>
              </a:cxn>
              <a:cxn ang="0">
                <a:pos x="501" y="360"/>
              </a:cxn>
              <a:cxn ang="0">
                <a:pos x="279" y="366"/>
              </a:cxn>
              <a:cxn ang="0">
                <a:pos x="99" y="369"/>
              </a:cxn>
              <a:cxn ang="0">
                <a:pos x="0" y="366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5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85"/>
              </a:cxn>
              <a:cxn ang="0">
                <a:pos x="192" y="285"/>
              </a:cxn>
              <a:cxn ang="0">
                <a:pos x="384" y="282"/>
              </a:cxn>
              <a:cxn ang="0">
                <a:pos x="579" y="276"/>
              </a:cxn>
              <a:cxn ang="0">
                <a:pos x="789" y="267"/>
              </a:cxn>
              <a:cxn ang="0">
                <a:pos x="999" y="258"/>
              </a:cxn>
              <a:cxn ang="0">
                <a:pos x="1161" y="246"/>
              </a:cxn>
              <a:cxn ang="0">
                <a:pos x="1302" y="234"/>
              </a:cxn>
              <a:cxn ang="0">
                <a:pos x="1458" y="222"/>
              </a:cxn>
              <a:cxn ang="0">
                <a:pos x="1665" y="201"/>
              </a:cxn>
              <a:cxn ang="0">
                <a:pos x="1992" y="159"/>
              </a:cxn>
              <a:cxn ang="0">
                <a:pos x="2301" y="117"/>
              </a:cxn>
              <a:cxn ang="0">
                <a:pos x="2604" y="60"/>
              </a:cxn>
              <a:cxn ang="0">
                <a:pos x="2883" y="0"/>
              </a:cxn>
              <a:cxn ang="0">
                <a:pos x="0" y="0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5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D2D4BFA-8822-4361-8727-28D59D2E8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32.xml"/><Relationship Id="rId18" Type="http://schemas.openxmlformats.org/officeDocument/2006/relationships/slide" Target="slide34.xml"/><Relationship Id="rId26" Type="http://schemas.openxmlformats.org/officeDocument/2006/relationships/slide" Target="slide38.xml"/><Relationship Id="rId3" Type="http://schemas.openxmlformats.org/officeDocument/2006/relationships/notesSlide" Target="../notesSlides/notesSlide1.xml"/><Relationship Id="rId21" Type="http://schemas.openxmlformats.org/officeDocument/2006/relationships/slide" Target="slide26.xml"/><Relationship Id="rId7" Type="http://schemas.openxmlformats.org/officeDocument/2006/relationships/slide" Target="slide2.xml"/><Relationship Id="rId12" Type="http://schemas.openxmlformats.org/officeDocument/2006/relationships/slide" Target="slide12.xml"/><Relationship Id="rId17" Type="http://schemas.openxmlformats.org/officeDocument/2006/relationships/slide" Target="slide24.xml"/><Relationship Id="rId25" Type="http://schemas.openxmlformats.org/officeDocument/2006/relationships/slide" Target="slide28.xml"/><Relationship Id="rId2" Type="http://schemas.openxmlformats.org/officeDocument/2006/relationships/slideLayout" Target="../slideLayouts/slideLayout12.xml"/><Relationship Id="rId16" Type="http://schemas.openxmlformats.org/officeDocument/2006/relationships/slide" Target="slide14.xml"/><Relationship Id="rId20" Type="http://schemas.openxmlformats.org/officeDocument/2006/relationships/slide" Target="slide16.xml"/><Relationship Id="rId29" Type="http://schemas.openxmlformats.org/officeDocument/2006/relationships/slide" Target="slide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slide" Target="slide10.xml"/><Relationship Id="rId24" Type="http://schemas.openxmlformats.org/officeDocument/2006/relationships/slide" Target="slide18.xml"/><Relationship Id="rId32" Type="http://schemas.openxmlformats.org/officeDocument/2006/relationships/slide" Target="slide52.xml"/><Relationship Id="rId5" Type="http://schemas.openxmlformats.org/officeDocument/2006/relationships/oleObject" Target="../embeddings/Microsoft_Word_97_-_2003_Document1.doc"/><Relationship Id="rId15" Type="http://schemas.openxmlformats.org/officeDocument/2006/relationships/slide" Target="slide42.xml"/><Relationship Id="rId23" Type="http://schemas.openxmlformats.org/officeDocument/2006/relationships/slide" Target="slide46.xml"/><Relationship Id="rId28" Type="http://schemas.openxmlformats.org/officeDocument/2006/relationships/slide" Target="slide20.xml"/><Relationship Id="rId10" Type="http://schemas.openxmlformats.org/officeDocument/2006/relationships/slide" Target="slide8.xml"/><Relationship Id="rId19" Type="http://schemas.openxmlformats.org/officeDocument/2006/relationships/slide" Target="slide44.xml"/><Relationship Id="rId31" Type="http://schemas.openxmlformats.org/officeDocument/2006/relationships/slide" Target="slide50.xml"/><Relationship Id="rId4" Type="http://schemas.openxmlformats.org/officeDocument/2006/relationships/audio" Target="../media/audio1.wav"/><Relationship Id="rId9" Type="http://schemas.openxmlformats.org/officeDocument/2006/relationships/slide" Target="slide6.xml"/><Relationship Id="rId14" Type="http://schemas.openxmlformats.org/officeDocument/2006/relationships/slide" Target="slide22.xml"/><Relationship Id="rId22" Type="http://schemas.openxmlformats.org/officeDocument/2006/relationships/slide" Target="slide36.xml"/><Relationship Id="rId27" Type="http://schemas.openxmlformats.org/officeDocument/2006/relationships/slide" Target="slide48.xml"/><Relationship Id="rId30" Type="http://schemas.openxmlformats.org/officeDocument/2006/relationships/slide" Target="slide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My%20Documents\final_Q.wav" TargetMode="External"/><Relationship Id="rId5" Type="http://schemas.openxmlformats.org/officeDocument/2006/relationships/image" Target="../media/image2.jpeg"/><Relationship Id="rId4" Type="http://schemas.openxmlformats.org/officeDocument/2006/relationships/slide" Target="slide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8000" dirty="0" smtClean="0">
                <a:solidFill>
                  <a:schemeClr val="folHlink"/>
                </a:solidFill>
              </a:rPr>
              <a:t>Jeopardy</a:t>
            </a:r>
            <a:endParaRPr lang="en-US" dirty="0" smtClean="0"/>
          </a:p>
        </p:txBody>
      </p:sp>
      <p:graphicFrame>
        <p:nvGraphicFramePr>
          <p:cNvPr id="2051" name="Object 3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17077807"/>
              </p:ext>
            </p:extLst>
          </p:nvPr>
        </p:nvGraphicFramePr>
        <p:xfrm>
          <a:off x="762000" y="1676400"/>
          <a:ext cx="7775575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Document" r:id="rId5" imgW="7928640" imgH="4730760" progId="Word.Document.8">
                  <p:embed/>
                </p:oleObj>
              </mc:Choice>
              <mc:Fallback>
                <p:oleObj name="Document" r:id="rId5" imgW="7928640" imgH="473076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76400"/>
                        <a:ext cx="7775575" cy="463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17618" y="1600200"/>
            <a:ext cx="16017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Jacksonian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Democracy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406709" y="1581611"/>
            <a:ext cx="1447800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 smtClean="0">
                <a:solidFill>
                  <a:schemeClr val="bg2"/>
                </a:solidFill>
              </a:rPr>
              <a:t>To the Left! </a:t>
            </a:r>
          </a:p>
          <a:p>
            <a:pPr algn="ctr"/>
            <a:r>
              <a:rPr lang="en-US" sz="1800" dirty="0" smtClean="0">
                <a:solidFill>
                  <a:schemeClr val="bg2"/>
                </a:solidFill>
              </a:rPr>
              <a:t>(Western Expansion)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257800" y="1694095"/>
            <a:ext cx="1828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Social Movements</a:t>
            </a:r>
            <a:endParaRPr lang="en-US" sz="2000" dirty="0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946397" y="1730690"/>
            <a:ext cx="1634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‘</a:t>
            </a:r>
            <a:r>
              <a:rPr lang="en-US" sz="1800" dirty="0" err="1" smtClean="0">
                <a:solidFill>
                  <a:schemeClr val="bg2"/>
                </a:solidFill>
              </a:rPr>
              <a:t>Merica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smtClean="0">
                <a:solidFill>
                  <a:schemeClr val="bg2"/>
                </a:solidFill>
              </a:rPr>
              <a:t>1854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8382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7" action="ppaction://hlinksldjump"/>
              </a:rPr>
              <a:t>Q $100</a:t>
            </a:r>
            <a:endParaRPr lang="en-US"/>
          </a:p>
        </p:txBody>
      </p:sp>
      <p:sp>
        <p:nvSpPr>
          <p:cNvPr id="1033" name="Text Box 11"/>
          <p:cNvSpPr txBox="1">
            <a:spLocks noChangeArrowheads="1"/>
          </p:cNvSpPr>
          <p:nvPr/>
        </p:nvSpPr>
        <p:spPr bwMode="auto">
          <a:xfrm>
            <a:off x="898525" y="32416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hlinkClick r:id="rId8" action="ppaction://hlinksldjump"/>
              </a:rPr>
              <a:t>Q $200</a:t>
            </a:r>
            <a:endParaRPr lang="en-US" dirty="0"/>
          </a:p>
        </p:txBody>
      </p:sp>
      <p:sp>
        <p:nvSpPr>
          <p:cNvPr id="1034" name="Text Box 12"/>
          <p:cNvSpPr txBox="1">
            <a:spLocks noChangeArrowheads="1"/>
          </p:cNvSpPr>
          <p:nvPr/>
        </p:nvSpPr>
        <p:spPr bwMode="auto">
          <a:xfrm>
            <a:off x="898525" y="40036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9" action="ppaction://hlinksldjump"/>
              </a:rPr>
              <a:t>Q $300</a:t>
            </a:r>
            <a:endParaRPr lang="en-US"/>
          </a:p>
        </p:txBody>
      </p:sp>
      <p:sp>
        <p:nvSpPr>
          <p:cNvPr id="1035" name="Text Box 13"/>
          <p:cNvSpPr txBox="1">
            <a:spLocks noChangeArrowheads="1"/>
          </p:cNvSpPr>
          <p:nvPr/>
        </p:nvSpPr>
        <p:spPr bwMode="auto">
          <a:xfrm>
            <a:off x="898525" y="47656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0" action="ppaction://hlinksldjump"/>
              </a:rPr>
              <a:t>Q $400</a:t>
            </a:r>
            <a:endParaRPr lang="en-US"/>
          </a:p>
        </p:txBody>
      </p:sp>
      <p:sp>
        <p:nvSpPr>
          <p:cNvPr id="1036" name="Text Box 14"/>
          <p:cNvSpPr txBox="1">
            <a:spLocks noChangeArrowheads="1"/>
          </p:cNvSpPr>
          <p:nvPr/>
        </p:nvSpPr>
        <p:spPr bwMode="auto">
          <a:xfrm>
            <a:off x="898525" y="55276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1" action="ppaction://hlinksldjump"/>
              </a:rPr>
              <a:t>Q $500</a:t>
            </a:r>
            <a:endParaRPr lang="en-US"/>
          </a:p>
        </p:txBody>
      </p:sp>
      <p:sp>
        <p:nvSpPr>
          <p:cNvPr id="1037" name="Rectangle 15"/>
          <p:cNvSpPr>
            <a:spLocks noChangeArrowheads="1"/>
          </p:cNvSpPr>
          <p:nvPr/>
        </p:nvSpPr>
        <p:spPr bwMode="auto">
          <a:xfrm>
            <a:off x="25146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hlinkClick r:id="rId12" action="ppaction://hlinksldjump"/>
              </a:rPr>
              <a:t>Q $100</a:t>
            </a:r>
            <a:endParaRPr lang="en-US" dirty="0"/>
          </a:p>
        </p:txBody>
      </p:sp>
      <p:sp>
        <p:nvSpPr>
          <p:cNvPr id="1038" name="Rectangle 16"/>
          <p:cNvSpPr>
            <a:spLocks noChangeArrowheads="1"/>
          </p:cNvSpPr>
          <p:nvPr/>
        </p:nvSpPr>
        <p:spPr bwMode="auto">
          <a:xfrm>
            <a:off x="55626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3" action="ppaction://hlinksldjump"/>
              </a:rPr>
              <a:t>Q $100</a:t>
            </a:r>
            <a:endParaRPr lang="en-US"/>
          </a:p>
        </p:txBody>
      </p:sp>
      <p:sp>
        <p:nvSpPr>
          <p:cNvPr id="1039" name="Rectangle 17"/>
          <p:cNvSpPr>
            <a:spLocks noChangeArrowheads="1"/>
          </p:cNvSpPr>
          <p:nvPr/>
        </p:nvSpPr>
        <p:spPr bwMode="auto">
          <a:xfrm>
            <a:off x="40386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4" action="ppaction://hlinksldjump"/>
              </a:rPr>
              <a:t>Q $100</a:t>
            </a:r>
            <a:endParaRPr lang="en-US"/>
          </a:p>
        </p:txBody>
      </p:sp>
      <p:sp>
        <p:nvSpPr>
          <p:cNvPr id="1040" name="Rectangle 18"/>
          <p:cNvSpPr>
            <a:spLocks noChangeArrowheads="1"/>
          </p:cNvSpPr>
          <p:nvPr/>
        </p:nvSpPr>
        <p:spPr bwMode="auto">
          <a:xfrm>
            <a:off x="70104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5" action="ppaction://hlinksldjump"/>
              </a:rPr>
              <a:t>Q $100</a:t>
            </a:r>
            <a:endParaRPr lang="en-US"/>
          </a:p>
        </p:txBody>
      </p:sp>
      <p:sp>
        <p:nvSpPr>
          <p:cNvPr id="1041" name="Rectangle 19"/>
          <p:cNvSpPr>
            <a:spLocks noChangeArrowheads="1"/>
          </p:cNvSpPr>
          <p:nvPr/>
        </p:nvSpPr>
        <p:spPr bwMode="auto">
          <a:xfrm>
            <a:off x="2514600" y="3276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hlinkClick r:id="rId16" action="ppaction://hlinksldjump"/>
              </a:rPr>
              <a:t>Q $200</a:t>
            </a:r>
            <a:endParaRPr lang="en-US" dirty="0"/>
          </a:p>
        </p:txBody>
      </p:sp>
      <p:sp>
        <p:nvSpPr>
          <p:cNvPr id="1042" name="Rectangle 20"/>
          <p:cNvSpPr>
            <a:spLocks noChangeArrowheads="1"/>
          </p:cNvSpPr>
          <p:nvPr/>
        </p:nvSpPr>
        <p:spPr bwMode="auto">
          <a:xfrm>
            <a:off x="4038600" y="3276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7" action="ppaction://hlinksldjump"/>
              </a:rPr>
              <a:t>Q $200</a:t>
            </a:r>
            <a:endParaRPr lang="en-US"/>
          </a:p>
        </p:txBody>
      </p:sp>
      <p:sp>
        <p:nvSpPr>
          <p:cNvPr id="1043" name="Rectangle 21"/>
          <p:cNvSpPr>
            <a:spLocks noChangeArrowheads="1"/>
          </p:cNvSpPr>
          <p:nvPr/>
        </p:nvSpPr>
        <p:spPr bwMode="auto">
          <a:xfrm>
            <a:off x="5562600" y="3276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18" action="ppaction://hlinksldjump"/>
              </a:rPr>
              <a:t>Q $200</a:t>
            </a:r>
            <a:endParaRPr lang="en-US"/>
          </a:p>
        </p:txBody>
      </p:sp>
      <p:sp>
        <p:nvSpPr>
          <p:cNvPr id="1044" name="Rectangle 22"/>
          <p:cNvSpPr>
            <a:spLocks noChangeArrowheads="1"/>
          </p:cNvSpPr>
          <p:nvPr/>
        </p:nvSpPr>
        <p:spPr bwMode="auto">
          <a:xfrm>
            <a:off x="7010400" y="3276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hlinkClick r:id="rId19" action="ppaction://hlinksldjump"/>
              </a:rPr>
              <a:t>Q $200</a:t>
            </a:r>
            <a:endParaRPr lang="en-US" dirty="0"/>
          </a:p>
        </p:txBody>
      </p:sp>
      <p:sp>
        <p:nvSpPr>
          <p:cNvPr id="1045" name="Rectangle 23"/>
          <p:cNvSpPr>
            <a:spLocks noChangeArrowheads="1"/>
          </p:cNvSpPr>
          <p:nvPr/>
        </p:nvSpPr>
        <p:spPr bwMode="auto">
          <a:xfrm>
            <a:off x="2514600" y="39624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0" action="ppaction://hlinksldjump"/>
              </a:rPr>
              <a:t>Q $300</a:t>
            </a:r>
            <a:endParaRPr lang="en-US"/>
          </a:p>
        </p:txBody>
      </p:sp>
      <p:sp>
        <p:nvSpPr>
          <p:cNvPr id="1046" name="Rectangle 24"/>
          <p:cNvSpPr>
            <a:spLocks noChangeArrowheads="1"/>
          </p:cNvSpPr>
          <p:nvPr/>
        </p:nvSpPr>
        <p:spPr bwMode="auto">
          <a:xfrm>
            <a:off x="3962400" y="39624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1" action="ppaction://hlinksldjump"/>
              </a:rPr>
              <a:t>Q $300</a:t>
            </a:r>
            <a:endParaRPr lang="en-US"/>
          </a:p>
        </p:txBody>
      </p:sp>
      <p:sp>
        <p:nvSpPr>
          <p:cNvPr id="1047" name="Rectangle 25"/>
          <p:cNvSpPr>
            <a:spLocks noChangeArrowheads="1"/>
          </p:cNvSpPr>
          <p:nvPr/>
        </p:nvSpPr>
        <p:spPr bwMode="auto">
          <a:xfrm>
            <a:off x="5538788" y="396240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2" action="ppaction://hlinksldjump"/>
              </a:rPr>
              <a:t>Q $300</a:t>
            </a:r>
            <a:endParaRPr lang="en-US"/>
          </a:p>
        </p:txBody>
      </p:sp>
      <p:sp>
        <p:nvSpPr>
          <p:cNvPr id="1048" name="Rectangle 26"/>
          <p:cNvSpPr>
            <a:spLocks noChangeArrowheads="1"/>
          </p:cNvSpPr>
          <p:nvPr/>
        </p:nvSpPr>
        <p:spPr bwMode="auto">
          <a:xfrm>
            <a:off x="7010400" y="4038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3" action="ppaction://hlinksldjump"/>
              </a:rPr>
              <a:t>Q $300</a:t>
            </a:r>
            <a:endParaRPr lang="en-US"/>
          </a:p>
        </p:txBody>
      </p:sp>
      <p:sp>
        <p:nvSpPr>
          <p:cNvPr id="1049" name="Rectangle 27"/>
          <p:cNvSpPr>
            <a:spLocks noChangeArrowheads="1"/>
          </p:cNvSpPr>
          <p:nvPr/>
        </p:nvSpPr>
        <p:spPr bwMode="auto">
          <a:xfrm>
            <a:off x="2514600" y="47244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4" action="ppaction://hlinksldjump"/>
              </a:rPr>
              <a:t>Q $400</a:t>
            </a:r>
            <a:endParaRPr lang="en-US"/>
          </a:p>
        </p:txBody>
      </p:sp>
      <p:sp>
        <p:nvSpPr>
          <p:cNvPr id="1050" name="Rectangle 28"/>
          <p:cNvSpPr>
            <a:spLocks noChangeArrowheads="1"/>
          </p:cNvSpPr>
          <p:nvPr/>
        </p:nvSpPr>
        <p:spPr bwMode="auto">
          <a:xfrm>
            <a:off x="4038600" y="4800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5" action="ppaction://hlinksldjump"/>
              </a:rPr>
              <a:t>Q $400</a:t>
            </a:r>
            <a:endParaRPr lang="en-US"/>
          </a:p>
        </p:txBody>
      </p:sp>
      <p:sp>
        <p:nvSpPr>
          <p:cNvPr id="1051" name="Rectangle 29"/>
          <p:cNvSpPr>
            <a:spLocks noChangeArrowheads="1"/>
          </p:cNvSpPr>
          <p:nvPr/>
        </p:nvSpPr>
        <p:spPr bwMode="auto">
          <a:xfrm>
            <a:off x="5562600" y="4800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6" action="ppaction://hlinksldjump"/>
              </a:rPr>
              <a:t>Q $400</a:t>
            </a:r>
            <a:endParaRPr lang="en-US"/>
          </a:p>
        </p:txBody>
      </p:sp>
      <p:sp>
        <p:nvSpPr>
          <p:cNvPr id="1052" name="Rectangle 30"/>
          <p:cNvSpPr>
            <a:spLocks noChangeArrowheads="1"/>
          </p:cNvSpPr>
          <p:nvPr/>
        </p:nvSpPr>
        <p:spPr bwMode="auto">
          <a:xfrm>
            <a:off x="7010400" y="4800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7" action="ppaction://hlinksldjump"/>
              </a:rPr>
              <a:t>Q $400</a:t>
            </a:r>
            <a:endParaRPr lang="en-US"/>
          </a:p>
        </p:txBody>
      </p:sp>
      <p:sp>
        <p:nvSpPr>
          <p:cNvPr id="1053" name="Rectangle 31"/>
          <p:cNvSpPr>
            <a:spLocks noChangeArrowheads="1"/>
          </p:cNvSpPr>
          <p:nvPr/>
        </p:nvSpPr>
        <p:spPr bwMode="auto">
          <a:xfrm>
            <a:off x="2514600" y="5562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8" action="ppaction://hlinksldjump"/>
              </a:rPr>
              <a:t>Q $500</a:t>
            </a:r>
            <a:endParaRPr lang="en-US"/>
          </a:p>
        </p:txBody>
      </p:sp>
      <p:sp>
        <p:nvSpPr>
          <p:cNvPr id="1054" name="Rectangle 32"/>
          <p:cNvSpPr>
            <a:spLocks noChangeArrowheads="1"/>
          </p:cNvSpPr>
          <p:nvPr/>
        </p:nvSpPr>
        <p:spPr bwMode="auto">
          <a:xfrm>
            <a:off x="4038600" y="5562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29" action="ppaction://hlinksldjump"/>
              </a:rPr>
              <a:t>Q $500</a:t>
            </a:r>
            <a:endParaRPr lang="en-US"/>
          </a:p>
        </p:txBody>
      </p:sp>
      <p:sp>
        <p:nvSpPr>
          <p:cNvPr id="1055" name="Rectangle 33"/>
          <p:cNvSpPr>
            <a:spLocks noChangeArrowheads="1"/>
          </p:cNvSpPr>
          <p:nvPr/>
        </p:nvSpPr>
        <p:spPr bwMode="auto">
          <a:xfrm>
            <a:off x="5562600" y="5562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30" action="ppaction://hlinksldjump"/>
              </a:rPr>
              <a:t>Q $500</a:t>
            </a:r>
            <a:endParaRPr lang="en-US"/>
          </a:p>
        </p:txBody>
      </p:sp>
      <p:sp>
        <p:nvSpPr>
          <p:cNvPr id="1056" name="Rectangle 34"/>
          <p:cNvSpPr>
            <a:spLocks noChangeArrowheads="1"/>
          </p:cNvSpPr>
          <p:nvPr/>
        </p:nvSpPr>
        <p:spPr bwMode="auto">
          <a:xfrm>
            <a:off x="7010400" y="5562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31" action="ppaction://hlinksldjump"/>
              </a:rPr>
              <a:t>Q $500</a:t>
            </a:r>
            <a:endParaRPr lang="en-US"/>
          </a:p>
        </p:txBody>
      </p:sp>
      <p:sp>
        <p:nvSpPr>
          <p:cNvPr id="1057" name="Text Box 47"/>
          <p:cNvSpPr txBox="1">
            <a:spLocks noChangeArrowheads="1"/>
          </p:cNvSpPr>
          <p:nvPr/>
        </p:nvSpPr>
        <p:spPr bwMode="auto">
          <a:xfrm>
            <a:off x="6765925" y="6324600"/>
            <a:ext cx="1995488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32" action="ppaction://hlinksldjump"/>
              </a:rPr>
              <a:t>Final Jeopardy</a:t>
            </a:r>
            <a:endParaRPr lang="en-US"/>
          </a:p>
        </p:txBody>
      </p:sp>
      <p:sp>
        <p:nvSpPr>
          <p:cNvPr id="1058" name="Rectangle 48"/>
          <p:cNvSpPr>
            <a:spLocks noChangeArrowheads="1"/>
          </p:cNvSpPr>
          <p:nvPr/>
        </p:nvSpPr>
        <p:spPr bwMode="auto">
          <a:xfrm>
            <a:off x="3973132" y="1581611"/>
            <a:ext cx="12846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chemeClr val="bg2"/>
                </a:solidFill>
              </a:rPr>
              <a:t>Early 19</a:t>
            </a:r>
            <a:r>
              <a:rPr lang="en-US" sz="1800" baseline="30000" dirty="0" smtClean="0">
                <a:solidFill>
                  <a:schemeClr val="bg2"/>
                </a:solidFill>
              </a:rPr>
              <a:t>th</a:t>
            </a:r>
            <a:r>
              <a:rPr lang="en-US" sz="1800" dirty="0" smtClean="0">
                <a:solidFill>
                  <a:schemeClr val="bg2"/>
                </a:solidFill>
              </a:rPr>
              <a:t> Century Presidents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2" grpId="0" build="p" autoUpdateAnimBg="0"/>
      <p:bldP spid="2053" grpId="0" build="p" autoUpdateAnimBg="0"/>
      <p:bldP spid="2055" grpId="0" build="p" autoUpdateAnimBg="0"/>
      <p:bldP spid="2056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$500 Question from H1</a:t>
            </a:r>
          </a:p>
        </p:txBody>
      </p:sp>
      <p:pic>
        <p:nvPicPr>
          <p:cNvPr id="1229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61391" y="1676400"/>
            <a:ext cx="7239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This was the term given to the defiance of the South Carolinian legislator in terms of laws enacted by the </a:t>
            </a:r>
            <a:r>
              <a:rPr lang="en-US" dirty="0"/>
              <a:t>f</a:t>
            </a:r>
            <a:r>
              <a:rPr lang="en-US" dirty="0" smtClean="0"/>
              <a:t>ederal government. </a:t>
            </a:r>
          </a:p>
          <a:p>
            <a:endParaRPr lang="en-US" dirty="0"/>
          </a:p>
          <a:p>
            <a:r>
              <a:rPr lang="en-US" dirty="0" smtClean="0"/>
              <a:t>Hint: Foreshadowed South Carolinian succession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$500 Answer from H1</a:t>
            </a:r>
          </a:p>
        </p:txBody>
      </p:sp>
      <p:pic>
        <p:nvPicPr>
          <p:cNvPr id="1331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66800" y="2290507"/>
            <a:ext cx="4191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Nullification Crisis</a:t>
            </a:r>
          </a:p>
          <a:p>
            <a:endParaRPr lang="en-US" dirty="0"/>
          </a:p>
          <a:p>
            <a:r>
              <a:rPr lang="en-US" dirty="0" smtClean="0"/>
              <a:t>Remember the Nullification Crisis was about federal tariffs that favored Northern manufacturers and hurt Southern planters!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2628900" cy="342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0" y="5715000"/>
            <a:ext cx="3124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Sen. John C. Calhoun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$100 Question from H2</a:t>
            </a:r>
          </a:p>
        </p:txBody>
      </p:sp>
      <p:pic>
        <p:nvPicPr>
          <p:cNvPr id="1433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57200" y="1752600"/>
            <a:ext cx="845738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What connection did John L. O'Sullivan's term “manifest destiny” have to American expansion of the mid-nineteenth century</a:t>
            </a:r>
            <a:r>
              <a:rPr lang="en-US" sz="2000" dirty="0" smtClean="0"/>
              <a:t>?</a:t>
            </a:r>
          </a:p>
          <a:p>
            <a:r>
              <a:rPr lang="en-US" sz="2000" dirty="0" smtClean="0"/>
              <a:t> </a:t>
            </a:r>
            <a:endParaRPr lang="en-US" sz="2000" dirty="0"/>
          </a:p>
          <a:p>
            <a:pPr marL="457200" indent="-457200">
              <a:buAutoNum type="alphaUcParenR"/>
            </a:pPr>
            <a:r>
              <a:rPr lang="en-US" dirty="0" smtClean="0"/>
              <a:t>It </a:t>
            </a:r>
            <a:r>
              <a:rPr lang="en-US" dirty="0"/>
              <a:t>was based on a vision of the equality of all </a:t>
            </a:r>
            <a:r>
              <a:rPr lang="en-US" dirty="0" smtClean="0"/>
              <a:t>peoples</a:t>
            </a:r>
          </a:p>
          <a:p>
            <a:pPr marL="457200" indent="-457200">
              <a:buAutoNum type="alphaUcParenR"/>
            </a:pPr>
            <a:endParaRPr lang="en-US" dirty="0" smtClean="0"/>
          </a:p>
          <a:p>
            <a:pPr marL="457200" indent="-457200">
              <a:buAutoNum type="alphaUcParenR"/>
            </a:pPr>
            <a:r>
              <a:rPr lang="en-US" dirty="0" smtClean="0"/>
              <a:t>The </a:t>
            </a:r>
            <a:r>
              <a:rPr lang="en-US" dirty="0"/>
              <a:t>phrase embodied the dreams of American </a:t>
            </a:r>
            <a:r>
              <a:rPr lang="en-US" dirty="0" smtClean="0"/>
              <a:t>expansionists</a:t>
            </a:r>
          </a:p>
          <a:p>
            <a:pPr marL="457200" indent="-457200">
              <a:buAutoNum type="alphaUcParenR"/>
            </a:pPr>
            <a:endParaRPr lang="en-US" dirty="0" smtClean="0"/>
          </a:p>
          <a:p>
            <a:pPr marL="457200" indent="-457200">
              <a:buAutoNum type="alphaUcParenR"/>
            </a:pPr>
            <a:r>
              <a:rPr lang="en-US" dirty="0" smtClean="0"/>
              <a:t> It </a:t>
            </a:r>
            <a:r>
              <a:rPr lang="en-US" dirty="0"/>
              <a:t>was the motivation behind the Kansas-Nebraska </a:t>
            </a:r>
            <a:r>
              <a:rPr lang="en-US" dirty="0" smtClean="0"/>
              <a:t>Act</a:t>
            </a:r>
          </a:p>
          <a:p>
            <a:pPr marL="457200" indent="-457200">
              <a:buAutoNum type="alphaUcParenR"/>
            </a:pPr>
            <a:endParaRPr lang="en-US" dirty="0" smtClean="0"/>
          </a:p>
          <a:p>
            <a:pPr marL="457200" indent="-457200">
              <a:buAutoNum type="alphaUcParenR"/>
            </a:pPr>
            <a:r>
              <a:rPr lang="en-US" dirty="0" smtClean="0"/>
              <a:t> It </a:t>
            </a:r>
            <a:r>
              <a:rPr lang="en-US" dirty="0"/>
              <a:t>was the desire to united Native America with White Americans in western territories.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$100 Answer from H2</a:t>
            </a:r>
          </a:p>
        </p:txBody>
      </p:sp>
      <p:pic>
        <p:nvPicPr>
          <p:cNvPr id="1536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38200" y="2514600"/>
            <a:ext cx="7895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B) The </a:t>
            </a:r>
            <a:r>
              <a:rPr lang="en-US" dirty="0"/>
              <a:t>phrase embodied the dreams of American expansionists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$200 Question from H2</a:t>
            </a:r>
          </a:p>
        </p:txBody>
      </p:sp>
      <p:pic>
        <p:nvPicPr>
          <p:cNvPr id="1638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38200" y="1219200"/>
            <a:ext cx="7467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These were the group of violent individuals from Missouri who illegally voted in Kansas elections for a proslavery government. 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$200 Answer from H2</a:t>
            </a:r>
          </a:p>
        </p:txBody>
      </p:sp>
      <p:pic>
        <p:nvPicPr>
          <p:cNvPr id="1741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305910" y="1905000"/>
            <a:ext cx="678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/>
              <a:t>Border Ruffians 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56495"/>
            <a:ext cx="4038600" cy="4118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9741" y="152400"/>
            <a:ext cx="7772400" cy="1143000"/>
          </a:xfrm>
        </p:spPr>
        <p:txBody>
          <a:bodyPr/>
          <a:lstStyle/>
          <a:p>
            <a:r>
              <a:rPr lang="en-US" dirty="0" smtClean="0"/>
              <a:t>$300 Question from H2</a:t>
            </a:r>
          </a:p>
        </p:txBody>
      </p:sp>
      <p:pic>
        <p:nvPicPr>
          <p:cNvPr id="1843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04041" y="1589312"/>
            <a:ext cx="7543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Why did President James K. Polk retreat from his demand for “fifty-four forty or fight”?</a:t>
            </a:r>
          </a:p>
          <a:p>
            <a:endParaRPr lang="en-US" dirty="0" smtClean="0"/>
          </a:p>
          <a:p>
            <a:pPr marL="457200" indent="-457200">
              <a:buAutoNum type="alphaUcParenR"/>
            </a:pPr>
            <a:r>
              <a:rPr lang="en-US" dirty="0" smtClean="0"/>
              <a:t>He </a:t>
            </a:r>
            <a:r>
              <a:rPr lang="en-US" dirty="0"/>
              <a:t>had used the slogan only for election </a:t>
            </a:r>
            <a:r>
              <a:rPr lang="en-US" dirty="0" smtClean="0"/>
              <a:t>purposes</a:t>
            </a:r>
          </a:p>
          <a:p>
            <a:pPr marL="457200" indent="-457200">
              <a:buAutoNum type="alphaUcParenR"/>
            </a:pPr>
            <a:r>
              <a:rPr lang="en-US" dirty="0" smtClean="0"/>
              <a:t>Britain </a:t>
            </a:r>
            <a:r>
              <a:rPr lang="en-US" dirty="0"/>
              <a:t>had threatened a full-scale war against the United </a:t>
            </a:r>
            <a:r>
              <a:rPr lang="en-US" dirty="0" smtClean="0"/>
              <a:t>States. </a:t>
            </a:r>
            <a:endParaRPr lang="en-US" dirty="0"/>
          </a:p>
          <a:p>
            <a:pPr marL="457200" indent="-457200">
              <a:buAutoNum type="alphaUcParenR"/>
            </a:pPr>
            <a:r>
              <a:rPr lang="en-US" dirty="0" smtClean="0"/>
              <a:t>Russia </a:t>
            </a:r>
            <a:r>
              <a:rPr lang="en-US" dirty="0"/>
              <a:t>had threatened to go to war against the United States over the land </a:t>
            </a:r>
            <a:endParaRPr lang="en-US" dirty="0" smtClean="0"/>
          </a:p>
          <a:p>
            <a:pPr marL="457200" indent="-457200">
              <a:buAutoNum type="alphaUcParenR"/>
            </a:pPr>
            <a:r>
              <a:rPr lang="en-US" dirty="0" smtClean="0"/>
              <a:t>The </a:t>
            </a:r>
            <a:r>
              <a:rPr lang="en-US" dirty="0"/>
              <a:t>Mexican-American war had begun and wanted to avoid a war with Britain over Oregon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$300 Answer from H2</a:t>
            </a:r>
          </a:p>
        </p:txBody>
      </p:sp>
      <p:pic>
        <p:nvPicPr>
          <p:cNvPr id="1945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133600" y="1828800"/>
            <a:ext cx="4724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D) The </a:t>
            </a:r>
            <a:r>
              <a:rPr lang="en-US" dirty="0"/>
              <a:t>Mexican-American war had begun and wanted to avoid a war with Britain over Oregon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$400 Question from H2</a:t>
            </a:r>
          </a:p>
        </p:txBody>
      </p:sp>
      <p:pic>
        <p:nvPicPr>
          <p:cNvPr id="2048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487557" y="2133600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What was the Fugitive Slave Act?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$400 Answer from H2</a:t>
            </a:r>
          </a:p>
        </p:txBody>
      </p:sp>
      <p:pic>
        <p:nvPicPr>
          <p:cNvPr id="2150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057400" y="2182505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law in which denied slaves basic human rights and a path of fair treatment in the judicial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$100 Question from H1</a:t>
            </a:r>
          </a:p>
        </p:txBody>
      </p:sp>
      <p:pic>
        <p:nvPicPr>
          <p:cNvPr id="409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233964" y="1371028"/>
            <a:ext cx="7162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All of the following groups would have been likely to agree with the image’s depiction of Andrew Jackson </a:t>
            </a:r>
            <a:r>
              <a:rPr lang="en-US" dirty="0" smtClean="0"/>
              <a:t>EXCEPT</a:t>
            </a:r>
          </a:p>
          <a:p>
            <a:endParaRPr lang="en-US" dirty="0"/>
          </a:p>
          <a:p>
            <a:pPr marL="457200" indent="-457200">
              <a:buAutoNum type="alphaUcPeriod"/>
            </a:pPr>
            <a:r>
              <a:rPr lang="en-US" dirty="0" smtClean="0"/>
              <a:t>South Carolinians </a:t>
            </a:r>
            <a:r>
              <a:rPr lang="en-US" dirty="0"/>
              <a:t>who opposed federal tariffs</a:t>
            </a:r>
          </a:p>
          <a:p>
            <a:r>
              <a:rPr lang="en-US" dirty="0"/>
              <a:t>B. American Indians such as Cherokees</a:t>
            </a:r>
          </a:p>
          <a:p>
            <a:r>
              <a:rPr lang="en-US" dirty="0"/>
              <a:t>C.  western farmers who opposed the national bank</a:t>
            </a:r>
          </a:p>
          <a:p>
            <a:r>
              <a:rPr lang="en-US" dirty="0"/>
              <a:t>D. advocates of federally funded internal improvement projects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215776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$500 Question from H2</a:t>
            </a:r>
          </a:p>
        </p:txBody>
      </p:sp>
      <p:pic>
        <p:nvPicPr>
          <p:cNvPr id="2253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295400" y="1767684"/>
            <a:ext cx="701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In the Dred Scott decision, Chief Justice Taney ruled that </a:t>
            </a:r>
            <a:r>
              <a:rPr lang="en-US" dirty="0" smtClean="0"/>
              <a:t>this compromise was unconstitutional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3733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$500 Answer from H2</a:t>
            </a:r>
          </a:p>
        </p:txBody>
      </p:sp>
      <p:pic>
        <p:nvPicPr>
          <p:cNvPr id="2355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228600" y="2514600"/>
            <a:ext cx="44345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Missouri Compromise Line of 1820</a:t>
            </a:r>
          </a:p>
          <a:p>
            <a:endParaRPr lang="en-US" dirty="0"/>
          </a:p>
          <a:p>
            <a:r>
              <a:rPr lang="en-US" dirty="0" smtClean="0"/>
              <a:t>Remember: Southerners loved this! Northerners hated it.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08" y="1951817"/>
            <a:ext cx="4328491" cy="322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 bwMode="auto">
          <a:xfrm rot="18703926">
            <a:off x="6436335" y="2335636"/>
            <a:ext cx="254627" cy="163883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$100 Question from H3</a:t>
            </a:r>
          </a:p>
        </p:txBody>
      </p:sp>
      <p:pic>
        <p:nvPicPr>
          <p:cNvPr id="2457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990600" y="1981200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I was against things like political parties and foreign entanglements because I believe that it would hurt America in the world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$100 Answer from H3</a:t>
            </a:r>
          </a:p>
        </p:txBody>
      </p:sp>
      <p:pic>
        <p:nvPicPr>
          <p:cNvPr id="2560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438400" y="1828799"/>
            <a:ext cx="373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George Washington 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36574"/>
            <a:ext cx="4191000" cy="234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152400"/>
            <a:ext cx="7772400" cy="1143000"/>
          </a:xfrm>
        </p:spPr>
        <p:txBody>
          <a:bodyPr/>
          <a:lstStyle/>
          <a:p>
            <a:r>
              <a:rPr lang="en-US" dirty="0" smtClean="0"/>
              <a:t>$200 Question from H3</a:t>
            </a:r>
          </a:p>
        </p:txBody>
      </p:sp>
      <p:pic>
        <p:nvPicPr>
          <p:cNvPr id="2662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14400" y="1752600"/>
            <a:ext cx="77713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1244769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 was the 5</a:t>
            </a:r>
            <a:r>
              <a:rPr lang="en-US" baseline="30000" dirty="0" smtClean="0"/>
              <a:t>th</a:t>
            </a:r>
            <a:r>
              <a:rPr lang="en-US" dirty="0" smtClean="0"/>
              <a:t> President of the United States; I wanted to protect America from foreign invasions and colonization as well as the rest of the Western Hemisphere</a:t>
            </a:r>
            <a:r>
              <a:rPr lang="en-US" dirty="0" smtClean="0"/>
              <a:t>. My presidency was considered the “Era of Good Feelings” Who am I?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$200 Answer from H3</a:t>
            </a:r>
          </a:p>
        </p:txBody>
      </p:sp>
      <p:pic>
        <p:nvPicPr>
          <p:cNvPr id="2765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143000" y="1752598"/>
            <a:ext cx="510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James Monroe</a:t>
            </a:r>
          </a:p>
          <a:p>
            <a:endParaRPr lang="en-US" dirty="0"/>
          </a:p>
          <a:p>
            <a:r>
              <a:rPr lang="en-US" dirty="0" smtClean="0"/>
              <a:t>Remember: Monroe Doctrine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1813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$300 Question from H3</a:t>
            </a:r>
          </a:p>
        </p:txBody>
      </p:sp>
      <p:pic>
        <p:nvPicPr>
          <p:cNvPr id="2867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38200" y="16764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War of 1812 started when I was President. I belonged to the Democratic-Republican Party.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$300 Answer from H3</a:t>
            </a:r>
          </a:p>
        </p:txBody>
      </p:sp>
      <p:pic>
        <p:nvPicPr>
          <p:cNvPr id="2969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505200" y="3505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1524000" y="2131367"/>
            <a:ext cx="3048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JAMES MADISON!</a:t>
            </a:r>
            <a:r>
              <a:rPr lang="en-US" dirty="0" smtClean="0"/>
              <a:t>!!!!!!!!!!!!!!!!!!!!!!!!!!!!!!!!!!!!!!!!!!!!!!!!!!!!!!!!!!!!!!!!!!!!!!!!!!!!!!!!!!!!!!!!!!!!!!!!!!!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85780"/>
            <a:ext cx="2886075" cy="261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$400 Question from H3</a:t>
            </a:r>
          </a:p>
        </p:txBody>
      </p:sp>
      <p:pic>
        <p:nvPicPr>
          <p:cNvPr id="3072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331890" y="1219200"/>
            <a:ext cx="72025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Henry Clay was my political bro and I carried on the legacy of the Monroe Doctrine. I was a Democratic-Republican but I supported the National Bank. 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$400 Answer from H3</a:t>
            </a:r>
          </a:p>
        </p:txBody>
      </p:sp>
      <p:pic>
        <p:nvPicPr>
          <p:cNvPr id="3174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073658" y="1813287"/>
            <a:ext cx="1536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J.Q Adams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16074"/>
            <a:ext cx="2362200" cy="297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$100 Answer from H1</a:t>
            </a:r>
          </a:p>
        </p:txBody>
      </p:sp>
      <p:pic>
        <p:nvPicPr>
          <p:cNvPr id="512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71330" y="2057400"/>
            <a:ext cx="75779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Answer</a:t>
            </a:r>
            <a:r>
              <a:rPr lang="en-US" dirty="0"/>
              <a:t> </a:t>
            </a:r>
            <a:r>
              <a:rPr lang="en-US" dirty="0" smtClean="0"/>
              <a:t>C: </a:t>
            </a:r>
            <a:r>
              <a:rPr lang="en-US" dirty="0"/>
              <a:t> </a:t>
            </a:r>
            <a:r>
              <a:rPr lang="en-US" dirty="0" smtClean="0"/>
              <a:t>Western </a:t>
            </a:r>
            <a:r>
              <a:rPr lang="en-US" dirty="0"/>
              <a:t>farmers who opposed the national bank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$500 Question from H3</a:t>
            </a:r>
          </a:p>
        </p:txBody>
      </p:sp>
      <p:pic>
        <p:nvPicPr>
          <p:cNvPr id="3277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1676400" y="1676400"/>
            <a:ext cx="6172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I am a Virginian and I was the </a:t>
            </a:r>
            <a:r>
              <a:rPr lang="en-US" dirty="0" smtClean="0"/>
              <a:t>VP </a:t>
            </a:r>
            <a:r>
              <a:rPr lang="en-US" dirty="0" smtClean="0"/>
              <a:t>of William Henry Harrison, until he died 30 days into his Presidency from pneumonia</a:t>
            </a:r>
            <a:r>
              <a:rPr lang="en-US" dirty="0" smtClean="0"/>
              <a:t>. (“I was like bruh?”) Anyways,</a:t>
            </a:r>
            <a:r>
              <a:rPr lang="en-US" dirty="0" smtClean="0"/>
              <a:t> I was in the Whig Party but my strong support for states’ rights made me a hated man in that party. Who am I?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$500 Answer from H3</a:t>
            </a:r>
          </a:p>
        </p:txBody>
      </p:sp>
      <p:pic>
        <p:nvPicPr>
          <p:cNvPr id="3379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1905000" y="1689652"/>
            <a:ext cx="3352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John Tyler </a:t>
            </a:r>
            <a:endParaRPr lang="en-US" dirty="0"/>
          </a:p>
          <a:p>
            <a:endParaRPr lang="en-US" i="1" dirty="0" smtClean="0"/>
          </a:p>
          <a:p>
            <a:r>
              <a:rPr lang="en-US" dirty="0" smtClean="0"/>
              <a:t>Remember: He was a strong supporter of Texas Independence </a:t>
            </a:r>
          </a:p>
          <a:p>
            <a:endParaRPr lang="en-US" dirty="0"/>
          </a:p>
          <a:p>
            <a:r>
              <a:rPr lang="en-US" dirty="0" smtClean="0"/>
              <a:t>Ran unsuccessful reelection as a Democrat</a:t>
            </a:r>
            <a:endParaRPr lang="en-US" dirty="0"/>
          </a:p>
          <a:p>
            <a:endParaRPr lang="en-US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11387"/>
            <a:ext cx="2072259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7331" y="304800"/>
            <a:ext cx="7772400" cy="1143000"/>
          </a:xfrm>
        </p:spPr>
        <p:txBody>
          <a:bodyPr/>
          <a:lstStyle/>
          <a:p>
            <a:r>
              <a:rPr lang="en-US" dirty="0" smtClean="0"/>
              <a:t>$100 Question from H4</a:t>
            </a:r>
          </a:p>
        </p:txBody>
      </p:sp>
      <p:pic>
        <p:nvPicPr>
          <p:cNvPr id="3481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85800" y="1600200"/>
            <a:ext cx="784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This man led a violent slave rebellion in Virginia during 1830s which led to strict slave codes in society. 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$100 Answer from H4</a:t>
            </a:r>
          </a:p>
        </p:txBody>
      </p:sp>
      <p:pic>
        <p:nvPicPr>
          <p:cNvPr id="3584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427346" y="1886210"/>
            <a:ext cx="15259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Nat Turner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89" y="2438400"/>
            <a:ext cx="3944911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$200 Question from H4</a:t>
            </a:r>
          </a:p>
        </p:txBody>
      </p:sp>
      <p:pic>
        <p:nvPicPr>
          <p:cNvPr id="3686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38200" y="1524000"/>
            <a:ext cx="7772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What aspect of transcendentalism is seen in Henry David Thoreau’s statement, “If a man does not keep pace with his companions, perhaps it is because he hears a different drummer”? 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457200" indent="-457200">
              <a:buAutoNum type="alphaUcPeriod"/>
            </a:pPr>
            <a:r>
              <a:rPr lang="en-US" dirty="0" smtClean="0">
                <a:latin typeface="+mn-lt"/>
              </a:rPr>
              <a:t>Individualism </a:t>
            </a:r>
            <a:r>
              <a:rPr lang="en-US" dirty="0">
                <a:latin typeface="+mn-lt"/>
              </a:rPr>
              <a:t>	  B. communion with nature           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C.  </a:t>
            </a:r>
            <a:r>
              <a:rPr lang="en-US" dirty="0">
                <a:latin typeface="+mn-lt"/>
              </a:rPr>
              <a:t>spirituality   	   D. civil disobedience</a:t>
            </a:r>
            <a:endParaRPr lang="en-US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$200 Answer from H4</a:t>
            </a:r>
          </a:p>
        </p:txBody>
      </p:sp>
      <p:pic>
        <p:nvPicPr>
          <p:cNvPr id="3789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905000" y="1676400"/>
            <a:ext cx="563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A) Individualism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17179" y="2628"/>
            <a:ext cx="7772400" cy="1143000"/>
          </a:xfrm>
        </p:spPr>
        <p:txBody>
          <a:bodyPr/>
          <a:lstStyle/>
          <a:p>
            <a:r>
              <a:rPr lang="en-US" dirty="0" smtClean="0"/>
              <a:t>$300 Question from H4</a:t>
            </a:r>
          </a:p>
        </p:txBody>
      </p:sp>
      <p:pic>
        <p:nvPicPr>
          <p:cNvPr id="3891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889125" y="3317875"/>
            <a:ext cx="306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1295400" y="999879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This movement was sponsored and supported by evangelical Christian leaders to end consumption of alcoholic beverages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$300 Answer from H4</a:t>
            </a:r>
          </a:p>
        </p:txBody>
      </p:sp>
      <p:pic>
        <p:nvPicPr>
          <p:cNvPr id="3993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752600" y="1717366"/>
            <a:ext cx="541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The Temperance Movement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$400 Question from H4</a:t>
            </a:r>
          </a:p>
        </p:txBody>
      </p:sp>
      <p:pic>
        <p:nvPicPr>
          <p:cNvPr id="4096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066800" y="1607845"/>
            <a:ext cx="69309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Seneca Falls had to do with what social movement? </a:t>
            </a:r>
          </a:p>
          <a:p>
            <a:endParaRPr lang="en-US" dirty="0"/>
          </a:p>
          <a:p>
            <a:r>
              <a:rPr lang="en-US" dirty="0" smtClean="0"/>
              <a:t>Hint: Declaration of Sentiments was drafted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$400 Answer from H4</a:t>
            </a:r>
          </a:p>
        </p:txBody>
      </p:sp>
      <p:pic>
        <p:nvPicPr>
          <p:cNvPr id="4198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209800" y="2057400"/>
            <a:ext cx="495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/>
              <a:t>Women’s Rights Movement </a:t>
            </a:r>
            <a:endParaRPr lang="en-US" sz="36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6" y="228600"/>
            <a:ext cx="7772400" cy="1143000"/>
          </a:xfrm>
        </p:spPr>
        <p:txBody>
          <a:bodyPr/>
          <a:lstStyle/>
          <a:p>
            <a:r>
              <a:rPr lang="en-US" dirty="0" smtClean="0"/>
              <a:t>$200 Question from H1</a:t>
            </a:r>
          </a:p>
        </p:txBody>
      </p:sp>
      <p:pic>
        <p:nvPicPr>
          <p:cNvPr id="614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1523999"/>
            <a:ext cx="84010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The May 1838 forced expulsion of the Cherokee Indians from Georgia to the new Indian Territory is remembered by what name?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25062" y="381000"/>
            <a:ext cx="7772400" cy="1143000"/>
          </a:xfrm>
        </p:spPr>
        <p:txBody>
          <a:bodyPr/>
          <a:lstStyle/>
          <a:p>
            <a:r>
              <a:rPr lang="en-US" dirty="0" smtClean="0"/>
              <a:t>$500 Question from H4</a:t>
            </a:r>
          </a:p>
        </p:txBody>
      </p:sp>
      <p:pic>
        <p:nvPicPr>
          <p:cNvPr id="4301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838200" y="1997645"/>
            <a:ext cx="7924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Which of the following was not a abolitionist</a:t>
            </a:r>
            <a:r>
              <a:rPr lang="en-US" dirty="0" smtClean="0"/>
              <a:t>? 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A) </a:t>
            </a:r>
            <a:r>
              <a:rPr lang="en-US" dirty="0" smtClean="0"/>
              <a:t>John Brown </a:t>
            </a:r>
          </a:p>
          <a:p>
            <a:r>
              <a:rPr lang="en-US" dirty="0" smtClean="0"/>
              <a:t>B) Frederick Douglass </a:t>
            </a:r>
          </a:p>
          <a:p>
            <a:r>
              <a:rPr lang="en-US" dirty="0" smtClean="0"/>
              <a:t>C) William Lloyd Garrison </a:t>
            </a:r>
          </a:p>
          <a:p>
            <a:r>
              <a:rPr lang="en-US" dirty="0" smtClean="0"/>
              <a:t>D) Dorothea Dix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3014" name="AutoShape 6" descr="https://encrypted-tbn1.gstatic.com/images?q=tbn:ANd9GcT1UCftqRwqn6jZIjquDbM3UcNqCOh2iXROrBkEO8jglpfMHTvc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$500 Answer from H4</a:t>
            </a:r>
          </a:p>
        </p:txBody>
      </p:sp>
      <p:pic>
        <p:nvPicPr>
          <p:cNvPr id="4403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676400" y="2209800"/>
            <a:ext cx="5791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Dorothea Dix</a:t>
            </a:r>
          </a:p>
          <a:p>
            <a:endParaRPr lang="en-US" dirty="0"/>
          </a:p>
          <a:p>
            <a:r>
              <a:rPr lang="en-US" dirty="0" smtClean="0"/>
              <a:t>Remember: Dix is responsible for prison reform.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$100 Question from H5</a:t>
            </a:r>
          </a:p>
        </p:txBody>
      </p:sp>
      <p:pic>
        <p:nvPicPr>
          <p:cNvPr id="4505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s://lh6.googleusercontent.com/s5uAHZru6dQFdZjA4wlzBMN2Dok5RgP_qTDaBSsui0BsAYNnNkyMjarwHd2URRGDKTmOmil-tb8hf2Ua9-dwSNotiPc4HJ7oANXJwWMPmOa-NdWRwtnQV3saAGY-0VUNKBeYiBk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42862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62100" y="1600200"/>
            <a:ext cx="4819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highlighted territory is land gained from which purchase?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$100 Answer from H5</a:t>
            </a:r>
          </a:p>
        </p:txBody>
      </p:sp>
      <p:pic>
        <p:nvPicPr>
          <p:cNvPr id="4608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981200" y="2057398"/>
            <a:ext cx="571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Gadsden Purchase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77917" y="0"/>
            <a:ext cx="7772400" cy="1143000"/>
          </a:xfrm>
        </p:spPr>
        <p:txBody>
          <a:bodyPr/>
          <a:lstStyle/>
          <a:p>
            <a:r>
              <a:rPr lang="en-US" dirty="0" smtClean="0"/>
              <a:t>$200 Question from H5</a:t>
            </a:r>
          </a:p>
        </p:txBody>
      </p:sp>
      <p:pic>
        <p:nvPicPr>
          <p:cNvPr id="4710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461" y="2256183"/>
            <a:ext cx="518452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424791" y="3604591"/>
            <a:ext cx="468622" cy="43732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rPr>
              <a:t>C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 rot="569417">
            <a:off x="3014989" y="2854374"/>
            <a:ext cx="381000" cy="381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rPr>
              <a:t>B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 rot="396233">
            <a:off x="3556138" y="4186867"/>
            <a:ext cx="571500" cy="43745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rPr>
              <a:t>D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774096" y="2900570"/>
            <a:ext cx="533400" cy="4191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charset="0"/>
              </a:rPr>
              <a:t>A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12954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letter represents the Utah Territory?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$200 Answer from H5</a:t>
            </a:r>
          </a:p>
        </p:txBody>
      </p:sp>
      <p:pic>
        <p:nvPicPr>
          <p:cNvPr id="4813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00200" y="18288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Letter C: Utah Territory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2357344"/>
            <a:ext cx="4765675" cy="335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856" y="2871443"/>
            <a:ext cx="6334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85717"/>
            <a:ext cx="67627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30662"/>
            <a:ext cx="738188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$300 Question from H5</a:t>
            </a:r>
          </a:p>
        </p:txBody>
      </p:sp>
      <p:pic>
        <p:nvPicPr>
          <p:cNvPr id="4915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609600" y="1230105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letter represents the Oregon Territory?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62359"/>
            <a:ext cx="4419600" cy="2921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$300 Answer from H5</a:t>
            </a:r>
          </a:p>
        </p:txBody>
      </p:sp>
      <p:pic>
        <p:nvPicPr>
          <p:cNvPr id="5017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95400" y="16002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Letter B) Oregon Territory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64377"/>
            <a:ext cx="4724400" cy="316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093" y="2590800"/>
            <a:ext cx="6334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96179"/>
            <a:ext cx="738187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2371">
            <a:off x="2078485" y="3162330"/>
            <a:ext cx="5921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$400 Question from H5</a:t>
            </a:r>
          </a:p>
        </p:txBody>
      </p:sp>
      <p:pic>
        <p:nvPicPr>
          <p:cNvPr id="5120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066800" y="1371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letter represents the New Mexico Territory?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81200"/>
            <a:ext cx="5020376" cy="3524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$400 Answer from H5</a:t>
            </a:r>
          </a:p>
        </p:txBody>
      </p:sp>
      <p:pic>
        <p:nvPicPr>
          <p:cNvPr id="5222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76400" y="1749982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Letter D) New Mexico Territory 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560" y="2514599"/>
            <a:ext cx="4724400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094" y="3505200"/>
            <a:ext cx="6889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55905"/>
            <a:ext cx="6286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788988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$200 Answer from H1</a:t>
            </a:r>
          </a:p>
        </p:txBody>
      </p:sp>
      <p:pic>
        <p:nvPicPr>
          <p:cNvPr id="717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667000" y="1905000"/>
            <a:ext cx="3810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The Indian Removal </a:t>
            </a:r>
            <a:r>
              <a:rPr lang="en-US" dirty="0" smtClean="0"/>
              <a:t>Act</a:t>
            </a:r>
          </a:p>
          <a:p>
            <a:r>
              <a:rPr lang="en-US" dirty="0" smtClean="0"/>
              <a:t>“Trail of Tears”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$500 Question from H5</a:t>
            </a:r>
          </a:p>
        </p:txBody>
      </p:sp>
      <p:pic>
        <p:nvPicPr>
          <p:cNvPr id="53251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066800" y="1752600"/>
            <a:ext cx="6781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/>
              <a:t>The Unorganized Territory on this map is also known as what territory? </a:t>
            </a:r>
          </a:p>
          <a:p>
            <a:endParaRPr lang="en-US" sz="1800" dirty="0"/>
          </a:p>
          <a:p>
            <a:r>
              <a:rPr lang="en-US" sz="1800" dirty="0" smtClean="0"/>
              <a:t>Hint: Think of two important states during this time period.</a:t>
            </a:r>
            <a:endParaRPr lang="en-US" sz="1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675930"/>
            <a:ext cx="4724400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$500 Answer from H5</a:t>
            </a:r>
          </a:p>
        </p:txBody>
      </p:sp>
      <p:pic>
        <p:nvPicPr>
          <p:cNvPr id="54275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318591" y="1752600"/>
            <a:ext cx="62996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 smtClean="0"/>
              <a:t>Kansas and Nebraska Territories</a:t>
            </a:r>
            <a:endParaRPr lang="en-US" sz="3600" dirty="0"/>
          </a:p>
          <a:p>
            <a:endParaRPr lang="en-US" sz="36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4724400" cy="31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Final Jeopardy</a:t>
            </a:r>
            <a:endParaRPr lang="en-US" smtClean="0"/>
          </a:p>
        </p:txBody>
      </p:sp>
      <p:pic>
        <p:nvPicPr>
          <p:cNvPr id="59396" name="final_Q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86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m_butto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17938" y="1676400"/>
            <a:ext cx="3339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Transcendentalism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987768" y="2895600"/>
            <a:ext cx="6470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of the following is properly paired?</a:t>
            </a:r>
            <a:endParaRPr lang="en-US" dirty="0"/>
          </a:p>
          <a:p>
            <a:pPr marL="457200" indent="-457200">
              <a:buAutoNum type="alphaUcParenR"/>
            </a:pPr>
            <a:r>
              <a:rPr lang="en-US" dirty="0" smtClean="0"/>
              <a:t>James </a:t>
            </a:r>
            <a:r>
              <a:rPr lang="en-US" dirty="0" err="1"/>
              <a:t>Fenimore</a:t>
            </a:r>
            <a:r>
              <a:rPr lang="en-US" dirty="0"/>
              <a:t> Cooper-</a:t>
            </a:r>
            <a:r>
              <a:rPr lang="en-US" i="1" dirty="0"/>
              <a:t>The </a:t>
            </a:r>
            <a:r>
              <a:rPr lang="en-US" i="1" dirty="0" err="1" smtClean="0"/>
              <a:t>Deerslayer</a:t>
            </a:r>
            <a:r>
              <a:rPr lang="en-US" i="1" dirty="0" smtClean="0"/>
              <a:t> </a:t>
            </a:r>
            <a:r>
              <a:rPr lang="en-US" dirty="0"/>
              <a:t>      </a:t>
            </a:r>
            <a:endParaRPr lang="en-US" dirty="0" smtClean="0"/>
          </a:p>
          <a:p>
            <a:pPr marL="457200" indent="-457200">
              <a:buAutoNum type="alphaUcParenR"/>
            </a:pPr>
            <a:r>
              <a:rPr lang="en-US" dirty="0" smtClean="0"/>
              <a:t>Nathaniel Hawthorne-</a:t>
            </a:r>
            <a:r>
              <a:rPr lang="en-US" i="1" dirty="0" smtClean="0"/>
              <a:t>The </a:t>
            </a:r>
            <a:r>
              <a:rPr lang="en-US" i="1" dirty="0"/>
              <a:t>American </a:t>
            </a:r>
            <a:r>
              <a:rPr lang="en-US" i="1" dirty="0" smtClean="0"/>
              <a:t>Scholar</a:t>
            </a:r>
          </a:p>
          <a:p>
            <a:pPr marL="457200" indent="-457200">
              <a:buAutoNum type="alphaUcParenR"/>
            </a:pPr>
            <a:r>
              <a:rPr lang="en-US" dirty="0" smtClean="0"/>
              <a:t>Harriet </a:t>
            </a:r>
            <a:r>
              <a:rPr lang="en-US" dirty="0"/>
              <a:t>Beecher Stowe--</a:t>
            </a:r>
            <a:r>
              <a:rPr lang="en-US" i="1" dirty="0"/>
              <a:t>The Legend of Sleepy </a:t>
            </a:r>
            <a:r>
              <a:rPr lang="en-US" i="1" dirty="0" smtClean="0"/>
              <a:t>Hollow</a:t>
            </a:r>
            <a:endParaRPr lang="en-US" dirty="0"/>
          </a:p>
          <a:p>
            <a:pPr marL="457200" indent="-457200">
              <a:buAutoNum type="alphaUcParenR"/>
            </a:pPr>
            <a:r>
              <a:rPr lang="en-US" dirty="0" smtClean="0"/>
              <a:t>Walt </a:t>
            </a:r>
            <a:r>
              <a:rPr lang="en-US" dirty="0"/>
              <a:t>Whitman--</a:t>
            </a:r>
            <a:r>
              <a:rPr lang="en-US" i="1" dirty="0"/>
              <a:t>Walden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9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9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39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52600" y="2971800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Answer A) James </a:t>
            </a:r>
            <a:r>
              <a:rPr lang="en-US" dirty="0" err="1"/>
              <a:t>Fenimore</a:t>
            </a:r>
            <a:r>
              <a:rPr lang="en-US" dirty="0"/>
              <a:t> Cooper-</a:t>
            </a:r>
            <a:r>
              <a:rPr lang="en-US" i="1" dirty="0"/>
              <a:t>The </a:t>
            </a:r>
            <a:r>
              <a:rPr lang="en-US" i="1" dirty="0" err="1"/>
              <a:t>Deerslayer</a:t>
            </a:r>
            <a:r>
              <a:rPr lang="en-US" i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$300 Question from H1</a:t>
            </a:r>
          </a:p>
        </p:txBody>
      </p:sp>
      <p:pic>
        <p:nvPicPr>
          <p:cNvPr id="8195" name="Picture 3" descr="m_butt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81000" y="1295400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What was the “Corrupt Bargain”? </a:t>
            </a:r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$300 Answer from H1</a:t>
            </a:r>
          </a:p>
        </p:txBody>
      </p:sp>
      <p:pic>
        <p:nvPicPr>
          <p:cNvPr id="9219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3400" y="1904999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u="sng" dirty="0" smtClean="0"/>
              <a:t>Corrupt Bargain</a:t>
            </a:r>
            <a:r>
              <a:rPr lang="en-US" dirty="0" smtClean="0"/>
              <a:t>- Refers to Henry Clay giving his electoral votes to J.Q Adams in the Election of 1824  allowing him to be elected over Andrew Jackson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$400 Question from H1</a:t>
            </a:r>
          </a:p>
        </p:txBody>
      </p:sp>
      <p:pic>
        <p:nvPicPr>
          <p:cNvPr id="10243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90600" y="1828800"/>
            <a:ext cx="66858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True or False: Andrew Jackson supported Pet Banks.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$400 Answer from H1</a:t>
            </a:r>
          </a:p>
        </p:txBody>
      </p:sp>
      <p:pic>
        <p:nvPicPr>
          <p:cNvPr id="11267" name="Picture 3" descr="m_butt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943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321904" y="1752600"/>
            <a:ext cx="6324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True!</a:t>
            </a:r>
          </a:p>
          <a:p>
            <a:endParaRPr lang="en-US" dirty="0"/>
          </a:p>
          <a:p>
            <a:r>
              <a:rPr lang="en-US" dirty="0" smtClean="0"/>
              <a:t>Remember: Pet Banks are federally funded state banks. Part of the Bank War; Jackson was very anti-National Bank!!!!!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3489</TotalTime>
  <Words>1222</Words>
  <Application>Microsoft Office PowerPoint</Application>
  <PresentationFormat>On-screen Show (4:3)</PresentationFormat>
  <Paragraphs>199</Paragraphs>
  <Slides>53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Pulse</vt:lpstr>
      <vt:lpstr>Document</vt:lpstr>
      <vt:lpstr>Jeopardy</vt:lpstr>
      <vt:lpstr>$100 Question from H1</vt:lpstr>
      <vt:lpstr>$100 Answer from H1</vt:lpstr>
      <vt:lpstr>$200 Question from H1</vt:lpstr>
      <vt:lpstr>$200 Answer from H1</vt:lpstr>
      <vt:lpstr>$300 Question from H1</vt:lpstr>
      <vt:lpstr>$300 Answer from H1</vt:lpstr>
      <vt:lpstr>$400 Question from H1</vt:lpstr>
      <vt:lpstr>$400 Answer from H1</vt:lpstr>
      <vt:lpstr>$500 Question from H1</vt:lpstr>
      <vt:lpstr>$500 Answer from H1</vt:lpstr>
      <vt:lpstr>$100 Question from H2</vt:lpstr>
      <vt:lpstr>$100 Answer from H2</vt:lpstr>
      <vt:lpstr>$200 Question from H2</vt:lpstr>
      <vt:lpstr>$200 Answer from H2</vt:lpstr>
      <vt:lpstr>$300 Question from H2</vt:lpstr>
      <vt:lpstr>$300 Answer from H2</vt:lpstr>
      <vt:lpstr>$400 Question from H2</vt:lpstr>
      <vt:lpstr>$400 Answer from H2</vt:lpstr>
      <vt:lpstr>$500 Question from H2</vt:lpstr>
      <vt:lpstr>$500 Answer from H2</vt:lpstr>
      <vt:lpstr>$100 Question from H3</vt:lpstr>
      <vt:lpstr>$100 Answer from H3</vt:lpstr>
      <vt:lpstr>$200 Question from H3</vt:lpstr>
      <vt:lpstr>$200 Answer from H3</vt:lpstr>
      <vt:lpstr>$300 Question from H3</vt:lpstr>
      <vt:lpstr>$300 Answer from H3</vt:lpstr>
      <vt:lpstr>$400 Question from H3</vt:lpstr>
      <vt:lpstr>$400 Answer from H3</vt:lpstr>
      <vt:lpstr>$500 Question from H3</vt:lpstr>
      <vt:lpstr>$500 Answer from H3</vt:lpstr>
      <vt:lpstr>$100 Question from H4</vt:lpstr>
      <vt:lpstr>$100 Answer from H4</vt:lpstr>
      <vt:lpstr>$200 Question from H4</vt:lpstr>
      <vt:lpstr>$200 Answer from H4</vt:lpstr>
      <vt:lpstr>$300 Question from H4</vt:lpstr>
      <vt:lpstr>$300 Answer from H4</vt:lpstr>
      <vt:lpstr>$400 Question from H4</vt:lpstr>
      <vt:lpstr>$400 Answer from H4</vt:lpstr>
      <vt:lpstr>$500 Question from H4</vt:lpstr>
      <vt:lpstr>$500 Answer from H4</vt:lpstr>
      <vt:lpstr>$100 Question from H5</vt:lpstr>
      <vt:lpstr>$100 Answer from H5</vt:lpstr>
      <vt:lpstr>$200 Question from H5</vt:lpstr>
      <vt:lpstr>$200 Answer from H5</vt:lpstr>
      <vt:lpstr>$300 Question from H5</vt:lpstr>
      <vt:lpstr>$300 Answer from H5</vt:lpstr>
      <vt:lpstr>$400 Question from H5</vt:lpstr>
      <vt:lpstr>$400 Answer from H5</vt:lpstr>
      <vt:lpstr>$500 Question from H5</vt:lpstr>
      <vt:lpstr>$500 Answer from H5</vt:lpstr>
      <vt:lpstr>Final Jeopardy</vt:lpstr>
      <vt:lpstr>PowerPoint Presentation</vt:lpstr>
    </vt:vector>
  </TitlesOfParts>
  <Company>Seminole Coutny Public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SCPS</dc:creator>
  <cp:lastModifiedBy>Leonard Richards</cp:lastModifiedBy>
  <cp:revision>170</cp:revision>
  <dcterms:created xsi:type="dcterms:W3CDTF">1998-09-17T14:16:32Z</dcterms:created>
  <dcterms:modified xsi:type="dcterms:W3CDTF">2015-12-17T02:27:30Z</dcterms:modified>
</cp:coreProperties>
</file>