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B81AAF6-117D-4C7A-BD00-3CCB34D46964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210B525-C0ED-4594-A4FD-7B1694ED233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1000" dirty="0" smtClean="0"/>
              <a:t>Source:  www.whitehouse.gov</a:t>
            </a:r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Henry Harrison 1841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7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Tyler 1841-45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08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K. Polk 1845-49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Zachary Taylor 1849-1850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/>
          <a:lstStyle/>
          <a:p>
            <a:pPr lvl="0"/>
            <a:r>
              <a:rPr lang="en-US" dirty="0" smtClean="0"/>
              <a:t>Whig</a:t>
            </a:r>
          </a:p>
          <a:p>
            <a:pPr lvl="0"/>
            <a:r>
              <a:rPr lang="en-US" dirty="0"/>
              <a:t>W</a:t>
            </a:r>
            <a:r>
              <a:rPr lang="en-US" dirty="0" smtClean="0"/>
              <a:t>on </a:t>
            </a:r>
            <a:r>
              <a:rPr lang="en-US" dirty="0"/>
              <a:t>fame as general in Mexican-American War, “Old Rough and </a:t>
            </a:r>
            <a:r>
              <a:rPr lang="en-US" dirty="0" smtClean="0"/>
              <a:t>Ready”</a:t>
            </a:r>
          </a:p>
          <a:p>
            <a:pPr lvl="0"/>
            <a:r>
              <a:rPr lang="en-US" dirty="0"/>
              <a:t>D</a:t>
            </a:r>
            <a:r>
              <a:rPr lang="en-US" dirty="0" smtClean="0"/>
              <a:t>eclared </a:t>
            </a:r>
            <a:r>
              <a:rPr lang="en-US" dirty="0"/>
              <a:t>he was willing to go to war to prevent Southern secession rather than compromise</a:t>
            </a:r>
          </a:p>
          <a:p>
            <a:endParaRPr lang="en-US" dirty="0"/>
          </a:p>
        </p:txBody>
      </p:sp>
      <p:pic>
        <p:nvPicPr>
          <p:cNvPr id="1026" name="Picture 2" descr="Zachary Tay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560886" cy="201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Millard Fillmore 1850-1853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ast President from the Whig party. </a:t>
            </a:r>
          </a:p>
          <a:p>
            <a:r>
              <a:rPr lang="en-US" dirty="0" smtClean="0"/>
              <a:t>Approved the Compromise </a:t>
            </a:r>
            <a:r>
              <a:rPr lang="en-US" dirty="0"/>
              <a:t>of 1850, which included the Fugitive Slave </a:t>
            </a:r>
            <a:r>
              <a:rPr lang="en-US" dirty="0" smtClean="0"/>
              <a:t>Act.</a:t>
            </a:r>
          </a:p>
          <a:p>
            <a:r>
              <a:rPr lang="en-US" dirty="0" smtClean="0"/>
              <a:t>Later, he </a:t>
            </a:r>
            <a:r>
              <a:rPr lang="en-US" dirty="0"/>
              <a:t>joined the Know-Nothing </a:t>
            </a:r>
            <a:r>
              <a:rPr lang="en-US" dirty="0" smtClean="0"/>
              <a:t>Party.</a:t>
            </a:r>
            <a:endParaRPr lang="en-US" dirty="0"/>
          </a:p>
        </p:txBody>
      </p:sp>
      <p:pic>
        <p:nvPicPr>
          <p:cNvPr id="1026" name="Picture 2" descr="Millard Fill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118" y="1524001"/>
            <a:ext cx="3776281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Pierce 1853-1857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965448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Democrat</a:t>
            </a:r>
          </a:p>
          <a:p>
            <a:pPr lvl="0"/>
            <a:r>
              <a:rPr lang="en-US" dirty="0" smtClean="0"/>
              <a:t>Advocated </a:t>
            </a:r>
            <a:r>
              <a:rPr lang="en-US" dirty="0"/>
              <a:t>western expansion, upsetting </a:t>
            </a:r>
            <a:r>
              <a:rPr lang="en-US" dirty="0" smtClean="0"/>
              <a:t>Northerners.</a:t>
            </a:r>
          </a:p>
          <a:p>
            <a:pPr lvl="0"/>
            <a:r>
              <a:rPr lang="en-US" dirty="0" smtClean="0"/>
              <a:t>Supported the Kansas-Nebraska Act</a:t>
            </a:r>
          </a:p>
          <a:p>
            <a:pPr lvl="0"/>
            <a:r>
              <a:rPr lang="en-US" dirty="0" smtClean="0"/>
              <a:t>“Bleeding </a:t>
            </a:r>
            <a:r>
              <a:rPr lang="en-US" dirty="0"/>
              <a:t>Kansas” soon </a:t>
            </a:r>
            <a:r>
              <a:rPr lang="en-US" dirty="0" smtClean="0"/>
              <a:t>followed during his administration</a:t>
            </a:r>
          </a:p>
          <a:p>
            <a:pPr lvl="0"/>
            <a:r>
              <a:rPr lang="en-US" dirty="0" smtClean="0"/>
              <a:t>Treaty of Kanagawa opening trade with Japan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Franklin Pie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1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0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Buchanan 1857-1861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527048"/>
            <a:ext cx="4309872" cy="45720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Democrat </a:t>
            </a:r>
          </a:p>
          <a:p>
            <a:pPr lvl="0"/>
            <a:r>
              <a:rPr lang="en-US" dirty="0" smtClean="0"/>
              <a:t>Only President never to marry</a:t>
            </a:r>
          </a:p>
          <a:p>
            <a:pPr lvl="0"/>
            <a:r>
              <a:rPr lang="en-US" dirty="0" smtClean="0"/>
              <a:t>Though he thought he </a:t>
            </a:r>
            <a:r>
              <a:rPr lang="en-US" dirty="0"/>
              <a:t>could maintain compromise between sectional interests, </a:t>
            </a:r>
            <a:r>
              <a:rPr lang="en-US" dirty="0" smtClean="0"/>
              <a:t>he </a:t>
            </a:r>
            <a:r>
              <a:rPr lang="en-US" dirty="0"/>
              <a:t>failed to prevent the South from </a:t>
            </a:r>
            <a:r>
              <a:rPr lang="en-US" dirty="0" smtClean="0"/>
              <a:t>seceding</a:t>
            </a:r>
          </a:p>
          <a:p>
            <a:pPr lvl="0"/>
            <a:r>
              <a:rPr lang="en-US" dirty="0" smtClean="0"/>
              <a:t> </a:t>
            </a:r>
            <a:r>
              <a:rPr lang="en-US" i="1" dirty="0" smtClean="0"/>
              <a:t>Dred </a:t>
            </a:r>
            <a:r>
              <a:rPr lang="en-US" i="1" dirty="0"/>
              <a:t>Scott </a:t>
            </a:r>
            <a:r>
              <a:rPr lang="en-US" dirty="0"/>
              <a:t>decision </a:t>
            </a:r>
            <a:r>
              <a:rPr lang="en-US" dirty="0" smtClean="0"/>
              <a:t>issued </a:t>
            </a:r>
            <a:r>
              <a:rPr lang="en-US" dirty="0"/>
              <a:t>days after his </a:t>
            </a:r>
            <a:r>
              <a:rPr lang="en-US" dirty="0" smtClean="0"/>
              <a:t>inauguration.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James Buchan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4" y="1524001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0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Lincoln 1861-1865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527048"/>
            <a:ext cx="4309872" cy="4572000"/>
          </a:xfrm>
        </p:spPr>
        <p:txBody>
          <a:bodyPr/>
          <a:lstStyle/>
          <a:p>
            <a:pPr lvl="0"/>
            <a:r>
              <a:rPr lang="en-US" dirty="0" smtClean="0"/>
              <a:t>Republican</a:t>
            </a:r>
          </a:p>
          <a:p>
            <a:pPr lvl="0"/>
            <a:r>
              <a:rPr lang="en-US" dirty="0"/>
              <a:t>B</a:t>
            </a:r>
            <a:r>
              <a:rPr lang="en-US" dirty="0" smtClean="0"/>
              <a:t>elieved </a:t>
            </a:r>
            <a:r>
              <a:rPr lang="en-US" dirty="0"/>
              <a:t>secession was illegal and was willing to use force to prevent </a:t>
            </a:r>
            <a:r>
              <a:rPr lang="en-US" dirty="0" smtClean="0"/>
              <a:t>it. </a:t>
            </a:r>
          </a:p>
          <a:p>
            <a:pPr lvl="0"/>
            <a:r>
              <a:rPr lang="en-US" dirty="0"/>
              <a:t>L</a:t>
            </a:r>
            <a:r>
              <a:rPr lang="en-US" dirty="0" smtClean="0"/>
              <a:t>ed </a:t>
            </a:r>
            <a:r>
              <a:rPr lang="en-US" dirty="0"/>
              <a:t>nation through Civil </a:t>
            </a:r>
            <a:r>
              <a:rPr lang="en-US" dirty="0" smtClean="0"/>
              <a:t>War. </a:t>
            </a:r>
          </a:p>
          <a:p>
            <a:pPr lvl="0"/>
            <a:r>
              <a:rPr lang="en-US" dirty="0" smtClean="0"/>
              <a:t>With his Emancipation </a:t>
            </a:r>
            <a:r>
              <a:rPr lang="en-US" dirty="0"/>
              <a:t>Proclamation, </a:t>
            </a:r>
            <a:r>
              <a:rPr lang="en-US" dirty="0" smtClean="0"/>
              <a:t>the </a:t>
            </a:r>
            <a:r>
              <a:rPr lang="en-US" dirty="0"/>
              <a:t>Civil War </a:t>
            </a:r>
            <a:r>
              <a:rPr lang="en-US" dirty="0" smtClean="0"/>
              <a:t>became clearly </a:t>
            </a:r>
            <a:r>
              <a:rPr lang="en-US" dirty="0"/>
              <a:t>a war about </a:t>
            </a:r>
            <a:r>
              <a:rPr lang="en-US" dirty="0" smtClean="0"/>
              <a:t>slavery.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 descr="Abraham Lincol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1325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Johnson 1865-1869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50261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National Union Party </a:t>
            </a:r>
          </a:p>
          <a:p>
            <a:r>
              <a:rPr lang="en-US" dirty="0" smtClean="0"/>
              <a:t>War </a:t>
            </a:r>
            <a:r>
              <a:rPr lang="en-US" dirty="0"/>
              <a:t>Democrat from </a:t>
            </a:r>
            <a:r>
              <a:rPr lang="en-US" dirty="0" smtClean="0"/>
              <a:t>Tennessee. </a:t>
            </a:r>
          </a:p>
          <a:p>
            <a:r>
              <a:rPr lang="en-US" dirty="0" smtClean="0"/>
              <a:t>Oversaw Reconstruction, but was overpowered by Radical Republicans in Congress who had a different vision for Reconstruction. </a:t>
            </a:r>
          </a:p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Amendment, Civil Rights Act of 1866, Black Codes</a:t>
            </a:r>
          </a:p>
          <a:p>
            <a:r>
              <a:rPr lang="en-US" dirty="0" smtClean="0"/>
              <a:t>Impeached, charged with violating the Tenure </a:t>
            </a:r>
            <a:r>
              <a:rPr lang="en-US" dirty="0"/>
              <a:t>in Office </a:t>
            </a:r>
            <a:r>
              <a:rPr lang="en-US" dirty="0" smtClean="0"/>
              <a:t>Act, but was acquitted. </a:t>
            </a:r>
            <a:endParaRPr lang="en-US" dirty="0"/>
          </a:p>
        </p:txBody>
      </p:sp>
      <p:pic>
        <p:nvPicPr>
          <p:cNvPr id="5122" name="Picture 2" descr="Andrew 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Ulysses S. Grant 1869-1877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Republican </a:t>
            </a:r>
          </a:p>
          <a:p>
            <a:r>
              <a:rPr lang="en-US" dirty="0" smtClean="0"/>
              <a:t>Hero of the </a:t>
            </a:r>
            <a:r>
              <a:rPr lang="en-US" dirty="0"/>
              <a:t>Union </a:t>
            </a:r>
            <a:r>
              <a:rPr lang="en-US" dirty="0" smtClean="0"/>
              <a:t>army.</a:t>
            </a:r>
          </a:p>
          <a:p>
            <a:r>
              <a:rPr lang="en-US" dirty="0" smtClean="0"/>
              <a:t>Supported </a:t>
            </a:r>
            <a:r>
              <a:rPr lang="en-US" dirty="0"/>
              <a:t>Radical </a:t>
            </a:r>
            <a:r>
              <a:rPr lang="en-US" dirty="0" smtClean="0"/>
              <a:t>Reconstruction.</a:t>
            </a:r>
          </a:p>
          <a:p>
            <a:r>
              <a:rPr lang="en-US" dirty="0" smtClean="0"/>
              <a:t>Reduced frontier violence but Great Sioux War of 1876</a:t>
            </a:r>
          </a:p>
          <a:p>
            <a:r>
              <a:rPr lang="en-US" dirty="0" smtClean="0"/>
              <a:t>Supported gold standard</a:t>
            </a:r>
          </a:p>
          <a:p>
            <a:r>
              <a:rPr lang="en-US" dirty="0" smtClean="0"/>
              <a:t>Panic of 1873 (failure)</a:t>
            </a:r>
          </a:p>
          <a:p>
            <a:r>
              <a:rPr lang="en-US" dirty="0" smtClean="0"/>
              <a:t>Unable to annex Dominican Republic</a:t>
            </a:r>
            <a:endParaRPr lang="en-US" dirty="0"/>
          </a:p>
        </p:txBody>
      </p:sp>
      <p:pic>
        <p:nvPicPr>
          <p:cNvPr id="6146" name="Picture 2" descr="Ulysses S.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1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Washington 1789-97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3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 B. Hayes 1877-1881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Republican </a:t>
            </a:r>
          </a:p>
          <a:p>
            <a:r>
              <a:rPr lang="en-US" dirty="0"/>
              <a:t>D</a:t>
            </a:r>
            <a:r>
              <a:rPr lang="en-US" dirty="0" smtClean="0"/>
              <a:t>efeated </a:t>
            </a:r>
            <a:r>
              <a:rPr lang="en-US" dirty="0"/>
              <a:t>Samuel J. Tilden in </a:t>
            </a:r>
            <a:r>
              <a:rPr lang="en-US" dirty="0" smtClean="0"/>
              <a:t>the disputed </a:t>
            </a:r>
            <a:r>
              <a:rPr lang="en-US" dirty="0"/>
              <a:t>election of </a:t>
            </a:r>
            <a:r>
              <a:rPr lang="en-US" dirty="0" smtClean="0"/>
              <a:t>1876. </a:t>
            </a:r>
          </a:p>
          <a:p>
            <a:r>
              <a:rPr lang="en-US" dirty="0" smtClean="0"/>
              <a:t>Electoral victory was secured </a:t>
            </a:r>
            <a:r>
              <a:rPr lang="en-US" dirty="0"/>
              <a:t>with </a:t>
            </a:r>
            <a:r>
              <a:rPr lang="en-US" dirty="0" smtClean="0"/>
              <a:t>the promise </a:t>
            </a:r>
            <a:r>
              <a:rPr lang="en-US" dirty="0"/>
              <a:t>of ending R</a:t>
            </a:r>
            <a:r>
              <a:rPr lang="en-US" dirty="0" smtClean="0"/>
              <a:t>econstruction </a:t>
            </a:r>
            <a:r>
              <a:rPr lang="en-US" dirty="0"/>
              <a:t>by withdrawing federal troops from the </a:t>
            </a:r>
            <a:r>
              <a:rPr lang="en-US" dirty="0" smtClean="0"/>
              <a:t>south.</a:t>
            </a:r>
          </a:p>
          <a:p>
            <a:r>
              <a:rPr lang="en-US" dirty="0" smtClean="0"/>
              <a:t>Contrary to expectations, he </a:t>
            </a:r>
            <a:r>
              <a:rPr lang="en-US" dirty="0"/>
              <a:t>avoided rewarding </a:t>
            </a:r>
            <a:r>
              <a:rPr lang="en-US" dirty="0" smtClean="0"/>
              <a:t>his supporters </a:t>
            </a:r>
            <a:r>
              <a:rPr lang="en-US" dirty="0"/>
              <a:t>according to </a:t>
            </a:r>
            <a:r>
              <a:rPr lang="en-US" dirty="0" smtClean="0"/>
              <a:t>spoils system.</a:t>
            </a:r>
            <a:endParaRPr lang="en-US" dirty="0"/>
          </a:p>
        </p:txBody>
      </p:sp>
      <p:pic>
        <p:nvPicPr>
          <p:cNvPr id="7170" name="Picture 2" descr="Rutherford B. Hay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1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7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A. Garfield 1881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4572000"/>
          </a:xfrm>
        </p:spPr>
        <p:txBody>
          <a:bodyPr/>
          <a:lstStyle/>
          <a:p>
            <a:pPr lvl="0"/>
            <a:r>
              <a:rPr lang="en-US" dirty="0" smtClean="0"/>
              <a:t>Republican</a:t>
            </a:r>
          </a:p>
          <a:p>
            <a:pPr lvl="0"/>
            <a:r>
              <a:rPr lang="en-US" dirty="0"/>
              <a:t>B</a:t>
            </a:r>
            <a:r>
              <a:rPr lang="en-US" dirty="0" smtClean="0"/>
              <a:t>attled </a:t>
            </a:r>
            <a:r>
              <a:rPr lang="en-US" dirty="0"/>
              <a:t>Roscoe Conkling and Stalwart </a:t>
            </a:r>
            <a:r>
              <a:rPr lang="en-US" dirty="0" smtClean="0"/>
              <a:t>Republicans</a:t>
            </a:r>
          </a:p>
          <a:p>
            <a:pPr lvl="0"/>
            <a:r>
              <a:rPr lang="en-US" dirty="0" smtClean="0"/>
              <a:t>Energized naval power</a:t>
            </a:r>
          </a:p>
          <a:p>
            <a:pPr lvl="0"/>
            <a:r>
              <a:rPr lang="en-US" dirty="0" smtClean="0"/>
              <a:t>Tried </a:t>
            </a:r>
            <a:r>
              <a:rPr lang="en-US" dirty="0"/>
              <a:t>to reform the spoils </a:t>
            </a:r>
            <a:r>
              <a:rPr lang="en-US" dirty="0" smtClean="0"/>
              <a:t>system (ended corruption in Post Office)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ssassinated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James Gar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523998"/>
            <a:ext cx="381000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Chester A. Arthur 1881-1885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Republican</a:t>
            </a:r>
          </a:p>
          <a:p>
            <a:r>
              <a:rPr lang="en-US" dirty="0"/>
              <a:t>I</a:t>
            </a:r>
            <a:r>
              <a:rPr lang="en-US" dirty="0" smtClean="0"/>
              <a:t>nitially </a:t>
            </a:r>
            <a:r>
              <a:rPr lang="en-US" dirty="0"/>
              <a:t>supported spoils system, but as president established Civil </a:t>
            </a:r>
            <a:r>
              <a:rPr lang="en-US" dirty="0" smtClean="0"/>
              <a:t>Service (Pendleton Act)</a:t>
            </a:r>
          </a:p>
          <a:p>
            <a:r>
              <a:rPr lang="en-US" dirty="0"/>
              <a:t>T</a:t>
            </a:r>
            <a:r>
              <a:rPr lang="en-US" dirty="0" smtClean="0"/>
              <a:t>ried </a:t>
            </a:r>
            <a:r>
              <a:rPr lang="en-US" dirty="0"/>
              <a:t>to lower tariff rates when government was earning </a:t>
            </a:r>
            <a:r>
              <a:rPr lang="en-US" dirty="0" smtClean="0"/>
              <a:t>surpluses, but signed Tariff Act of 1883</a:t>
            </a:r>
          </a:p>
          <a:p>
            <a:r>
              <a:rPr lang="en-US" dirty="0"/>
              <a:t>F</a:t>
            </a:r>
            <a:r>
              <a:rPr lang="en-US" dirty="0" smtClean="0"/>
              <a:t>irst </a:t>
            </a:r>
            <a:r>
              <a:rPr lang="en-US" dirty="0"/>
              <a:t>federal immigration </a:t>
            </a:r>
            <a:r>
              <a:rPr lang="en-US" dirty="0" smtClean="0"/>
              <a:t>law</a:t>
            </a:r>
            <a:endParaRPr lang="en-US" dirty="0"/>
          </a:p>
        </p:txBody>
      </p:sp>
      <p:pic>
        <p:nvPicPr>
          <p:cNvPr id="9218" name="Picture 2" descr="Chester A. Arth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1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Grover Cleveland 1885-1889, 1893-1897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527048"/>
            <a:ext cx="4386072" cy="49499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Democrat</a:t>
            </a:r>
          </a:p>
          <a:p>
            <a:pPr lvl="0"/>
            <a:r>
              <a:rPr lang="en-US" dirty="0"/>
              <a:t>Only President to serve non-consecutive terms</a:t>
            </a:r>
          </a:p>
          <a:p>
            <a:r>
              <a:rPr lang="en-US" dirty="0" smtClean="0"/>
              <a:t>Careful </a:t>
            </a:r>
            <a:r>
              <a:rPr lang="en-US" dirty="0"/>
              <a:t>never to grant favors to special interest groups—including seed to drought-stricken farmers or pensions to Civil War veterans based on disabilities not caused by the </a:t>
            </a:r>
            <a:r>
              <a:rPr lang="en-US" dirty="0" smtClean="0"/>
              <a:t>war</a:t>
            </a:r>
          </a:p>
          <a:p>
            <a:r>
              <a:rPr lang="en-US" dirty="0" smtClean="0"/>
              <a:t>Supported gold standard</a:t>
            </a:r>
            <a:endParaRPr lang="en-US" dirty="0"/>
          </a:p>
          <a:p>
            <a:pPr lvl="0"/>
            <a:r>
              <a:rPr lang="en-US" dirty="0" smtClean="0"/>
              <a:t>Economic </a:t>
            </a:r>
            <a:r>
              <a:rPr lang="en-US" dirty="0"/>
              <a:t>depression in second term—policies dealing with it were </a:t>
            </a:r>
            <a:r>
              <a:rPr lang="en-US" dirty="0" smtClean="0"/>
              <a:t>unpopular</a:t>
            </a:r>
          </a:p>
          <a:p>
            <a:pPr lvl="0"/>
            <a:r>
              <a:rPr lang="en-US" dirty="0" smtClean="0"/>
              <a:t>Sent </a:t>
            </a:r>
            <a:r>
              <a:rPr lang="en-US" dirty="0"/>
              <a:t>federal troops to break railroad </a:t>
            </a:r>
            <a:r>
              <a:rPr lang="en-US" dirty="0" smtClean="0"/>
              <a:t>strike</a:t>
            </a:r>
            <a:endParaRPr lang="en-US" dirty="0"/>
          </a:p>
        </p:txBody>
      </p:sp>
      <p:pic>
        <p:nvPicPr>
          <p:cNvPr id="10242" name="Picture 2" descr="Grover Cleve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1399" y="2693253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24.</a:t>
            </a:r>
            <a:endParaRPr lang="en-US" sz="6600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04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Benjamin Harrison 1889-1893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343400" cy="5026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Republican</a:t>
            </a:r>
          </a:p>
          <a:p>
            <a:r>
              <a:rPr lang="en-US" dirty="0"/>
              <a:t>L</a:t>
            </a:r>
            <a:r>
              <a:rPr lang="en-US" dirty="0" smtClean="0"/>
              <a:t>ost </a:t>
            </a:r>
            <a:r>
              <a:rPr lang="en-US" dirty="0"/>
              <a:t>popular vote but won electoral </a:t>
            </a:r>
            <a:r>
              <a:rPr lang="en-US" dirty="0" smtClean="0"/>
              <a:t>vote</a:t>
            </a:r>
          </a:p>
          <a:p>
            <a:r>
              <a:rPr lang="en-US" dirty="0" smtClean="0"/>
              <a:t>Advocated for voting rights for African-Americans</a:t>
            </a:r>
          </a:p>
          <a:p>
            <a:r>
              <a:rPr lang="en-US" dirty="0" smtClean="0"/>
              <a:t>Opposed by western Republicans</a:t>
            </a:r>
          </a:p>
          <a:p>
            <a:r>
              <a:rPr lang="en-US" dirty="0"/>
              <a:t>S</a:t>
            </a:r>
            <a:r>
              <a:rPr lang="en-US" dirty="0" smtClean="0"/>
              <a:t>igned </a:t>
            </a:r>
            <a:r>
              <a:rPr lang="en-US" dirty="0"/>
              <a:t>Sherman Anti-Trust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President </a:t>
            </a:r>
            <a:r>
              <a:rPr lang="en-US" dirty="0"/>
              <a:t>during first “Billion-Dollar Congress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1266" name="Picture 2" descr="Benjamin Har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562101"/>
            <a:ext cx="380999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McKinley (1897-1901)</a:t>
            </a:r>
            <a:endParaRPr lang="en-US" dirty="0"/>
          </a:p>
        </p:txBody>
      </p:sp>
      <p:pic>
        <p:nvPicPr>
          <p:cNvPr id="1026" name="Picture 2" descr="https://www.whitehouse.gov/sites/whitehouse.gov/files/images/first-family/25_william_mckinle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1"/>
            <a:ext cx="390178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527048"/>
            <a:ext cx="4233672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Republican</a:t>
            </a:r>
          </a:p>
          <a:p>
            <a:r>
              <a:rPr lang="en-US" dirty="0" smtClean="0"/>
              <a:t>Oversaw victory in Spanish-American War</a:t>
            </a:r>
          </a:p>
          <a:p>
            <a:r>
              <a:rPr lang="en-US" dirty="0" smtClean="0"/>
              <a:t>Raised protective tariffs</a:t>
            </a:r>
          </a:p>
          <a:p>
            <a:r>
              <a:rPr lang="en-US" dirty="0" smtClean="0"/>
              <a:t>Open Door Policy</a:t>
            </a:r>
          </a:p>
          <a:p>
            <a:r>
              <a:rPr lang="en-US" dirty="0" smtClean="0"/>
              <a:t>Increasing involvement in world affairs</a:t>
            </a:r>
          </a:p>
          <a:p>
            <a:r>
              <a:rPr lang="en-US" dirty="0" smtClean="0"/>
              <a:t>Assassinated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8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Theodore Roosevelt (1901-1909)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98848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Fought in Spanish-American War (led Rough Riders)</a:t>
            </a:r>
          </a:p>
          <a:p>
            <a:r>
              <a:rPr lang="en-US" dirty="0" smtClean="0"/>
              <a:t>Square Deal, “trust-buster”</a:t>
            </a:r>
          </a:p>
          <a:p>
            <a:r>
              <a:rPr lang="en-US" dirty="0" smtClean="0"/>
              <a:t>Conservationist--issued executive orders to create wildlife refuges and national parks</a:t>
            </a:r>
          </a:p>
          <a:p>
            <a:r>
              <a:rPr lang="en-US" dirty="0" smtClean="0"/>
              <a:t>Negotiated peace treaty following Russo-Japanese War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s://www.whitehouse.gov/sites/whitehouse.gov/files/images/first-family/26_theodore_roosev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2" y="1524001"/>
            <a:ext cx="3911148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Howard Taft (1909-1913)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/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Avoided press in contrast to T. Roosevelt</a:t>
            </a:r>
          </a:p>
          <a:p>
            <a:r>
              <a:rPr lang="en-US" dirty="0" smtClean="0"/>
              <a:t>Continued Roosevelt’s trust-busting</a:t>
            </a:r>
            <a:endParaRPr lang="en-US" dirty="0"/>
          </a:p>
        </p:txBody>
      </p:sp>
      <p:sp>
        <p:nvSpPr>
          <p:cNvPr id="4" name="AutoShape 2" descr="Image result for william howard taf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william howard taf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www.whitehouse.gov/sites/whitehouse.gov/files/images/first-family/27_william_howard_h_t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52" y="1524001"/>
            <a:ext cx="3911148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Woodrow Wilson (1913-21)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/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New Freedom</a:t>
            </a:r>
          </a:p>
          <a:p>
            <a:r>
              <a:rPr lang="en-US" dirty="0" smtClean="0"/>
              <a:t>WWI</a:t>
            </a:r>
          </a:p>
          <a:p>
            <a:pPr lvl="1"/>
            <a:r>
              <a:rPr lang="en-US" dirty="0" smtClean="0"/>
              <a:t>Neutrality initially</a:t>
            </a:r>
          </a:p>
          <a:p>
            <a:pPr lvl="1"/>
            <a:r>
              <a:rPr lang="en-US" dirty="0" smtClean="0"/>
              <a:t>“Make the World Safe for Democracy”</a:t>
            </a:r>
          </a:p>
          <a:p>
            <a:r>
              <a:rPr lang="en-US" dirty="0" smtClean="0"/>
              <a:t>Fourteen Points</a:t>
            </a:r>
          </a:p>
          <a:p>
            <a:pPr lvl="1"/>
            <a:r>
              <a:rPr lang="en-US" dirty="0" smtClean="0"/>
              <a:t>League of Nations</a:t>
            </a:r>
          </a:p>
        </p:txBody>
      </p:sp>
      <p:pic>
        <p:nvPicPr>
          <p:cNvPr id="1028" name="Picture 4" descr="Woodrow Wi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98" y="1447800"/>
            <a:ext cx="39111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Warren G. Harding (1921-23)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Teapot Dome Scandal</a:t>
            </a:r>
          </a:p>
          <a:p>
            <a:r>
              <a:rPr lang="en-US" dirty="0" smtClean="0"/>
              <a:t>Sensitive to plights of women, minorities</a:t>
            </a:r>
            <a:endParaRPr lang="en-US" dirty="0"/>
          </a:p>
        </p:txBody>
      </p:sp>
      <p:pic>
        <p:nvPicPr>
          <p:cNvPr id="2050" name="Picture 2" descr="Warren G. Har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962400" cy="223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Adams 1797-1801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41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Coolidge (1923-29)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4572000"/>
          </a:xfrm>
        </p:spPr>
        <p:txBody>
          <a:bodyPr/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“Silent Cal”</a:t>
            </a:r>
          </a:p>
          <a:p>
            <a:r>
              <a:rPr lang="en-US" dirty="0" smtClean="0"/>
              <a:t>Called for isolationism in foreign policy, tax cuts, frugality</a:t>
            </a:r>
          </a:p>
          <a:p>
            <a:r>
              <a:rPr lang="en-US" dirty="0" smtClean="0"/>
              <a:t>Roaring Twenties</a:t>
            </a:r>
            <a:endParaRPr lang="en-US" dirty="0"/>
          </a:p>
        </p:txBody>
      </p:sp>
      <p:pic>
        <p:nvPicPr>
          <p:cNvPr id="3074" name="Picture 2" descr="Calvin Cool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Herbert Hoover (1929-33)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“Great Humanitarian” who fed Europe during WWI as head of Food Administration</a:t>
            </a:r>
          </a:p>
          <a:p>
            <a:r>
              <a:rPr lang="en-US" dirty="0" smtClean="0"/>
              <a:t>Stock Market Crash, Great Depression</a:t>
            </a:r>
          </a:p>
          <a:p>
            <a:pPr lvl="1"/>
            <a:r>
              <a:rPr lang="en-US" dirty="0" smtClean="0"/>
              <a:t>Responded with tax cuts, called for public works programs</a:t>
            </a:r>
          </a:p>
          <a:p>
            <a:pPr lvl="1"/>
            <a:r>
              <a:rPr lang="en-US" dirty="0" smtClean="0"/>
              <a:t>Felt aid should be from local volunteers, not gov’t</a:t>
            </a:r>
            <a:endParaRPr lang="en-US" dirty="0"/>
          </a:p>
        </p:txBody>
      </p:sp>
      <p:pic>
        <p:nvPicPr>
          <p:cNvPr id="4098" name="Picture 2" descr="Herbert Ho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Franklin D. Roosevelt (1933-45)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797552"/>
          </a:xfrm>
        </p:spPr>
        <p:txBody>
          <a:bodyPr/>
          <a:lstStyle/>
          <a:p>
            <a:r>
              <a:rPr lang="en-US" dirty="0" smtClean="0"/>
              <a:t>Democrat (elected 4x)</a:t>
            </a:r>
          </a:p>
          <a:p>
            <a:r>
              <a:rPr lang="en-US" dirty="0" smtClean="0"/>
              <a:t>New Deal to address Great Depression</a:t>
            </a:r>
          </a:p>
          <a:p>
            <a:pPr lvl="1"/>
            <a:r>
              <a:rPr lang="en-US" dirty="0" smtClean="0"/>
              <a:t>Alphabet Soup legislation</a:t>
            </a:r>
          </a:p>
          <a:p>
            <a:pPr lvl="1"/>
            <a:r>
              <a:rPr lang="en-US" dirty="0" smtClean="0"/>
              <a:t>Fireside Chats</a:t>
            </a:r>
          </a:p>
          <a:p>
            <a:pPr lvl="1"/>
            <a:r>
              <a:rPr lang="en-US" dirty="0" smtClean="0"/>
              <a:t>Supreme Court Packing</a:t>
            </a:r>
          </a:p>
          <a:p>
            <a:r>
              <a:rPr lang="en-US" dirty="0" smtClean="0"/>
              <a:t>WWII</a:t>
            </a:r>
          </a:p>
          <a:p>
            <a:pPr lvl="1"/>
            <a:r>
              <a:rPr lang="en-US" dirty="0" smtClean="0"/>
              <a:t>Atlantic Charter</a:t>
            </a:r>
          </a:p>
          <a:p>
            <a:pPr lvl="1"/>
            <a:r>
              <a:rPr lang="en-US" dirty="0" smtClean="0"/>
              <a:t>Tehran, Yalta Conferences</a:t>
            </a:r>
          </a:p>
          <a:p>
            <a:pPr lvl="1"/>
            <a:r>
              <a:rPr lang="en-US" dirty="0" smtClean="0"/>
              <a:t>Manhattan Project</a:t>
            </a:r>
            <a:endParaRPr lang="en-US" dirty="0"/>
          </a:p>
        </p:txBody>
      </p:sp>
      <p:pic>
        <p:nvPicPr>
          <p:cNvPr id="5122" name="Picture 2" descr="Franklin Delano Rooseve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S Truman (1945-53)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7975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Atomic bombing of Japan</a:t>
            </a:r>
          </a:p>
          <a:p>
            <a:r>
              <a:rPr lang="en-US" dirty="0" smtClean="0"/>
              <a:t>United Nations</a:t>
            </a:r>
          </a:p>
          <a:p>
            <a:r>
              <a:rPr lang="en-US" dirty="0" smtClean="0"/>
              <a:t>Cold War </a:t>
            </a:r>
          </a:p>
          <a:p>
            <a:pPr lvl="1"/>
            <a:r>
              <a:rPr lang="en-US" dirty="0"/>
              <a:t>Containment</a:t>
            </a:r>
          </a:p>
          <a:p>
            <a:pPr lvl="2"/>
            <a:r>
              <a:rPr lang="en-US" dirty="0" smtClean="0"/>
              <a:t>Truman </a:t>
            </a:r>
            <a:r>
              <a:rPr lang="en-US" dirty="0"/>
              <a:t>Doctrine</a:t>
            </a:r>
          </a:p>
          <a:p>
            <a:pPr lvl="2"/>
            <a:r>
              <a:rPr lang="en-US" dirty="0" smtClean="0"/>
              <a:t>Marshall </a:t>
            </a:r>
            <a:r>
              <a:rPr lang="en-US" dirty="0"/>
              <a:t>Plan</a:t>
            </a:r>
          </a:p>
          <a:p>
            <a:pPr lvl="1"/>
            <a:r>
              <a:rPr lang="en-US" dirty="0"/>
              <a:t>NATO</a:t>
            </a:r>
          </a:p>
          <a:p>
            <a:r>
              <a:rPr lang="en-US" dirty="0" smtClean="0"/>
              <a:t>Korean War</a:t>
            </a:r>
          </a:p>
          <a:p>
            <a:r>
              <a:rPr lang="en-US" dirty="0" smtClean="0"/>
              <a:t>Fair Deal--Expanded social security, fair employment, </a:t>
            </a:r>
            <a:r>
              <a:rPr lang="en-US" dirty="0" smtClean="0"/>
              <a:t>public </a:t>
            </a:r>
            <a:r>
              <a:rPr lang="en-US" dirty="0" smtClean="0"/>
              <a:t>housing,</a:t>
            </a:r>
          </a:p>
        </p:txBody>
      </p:sp>
      <p:pic>
        <p:nvPicPr>
          <p:cNvPr id="6146" name="Picture 2" descr="Harry S. Tru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16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Dwight D Eisenhower (1953-61)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Republican (“I Like Ike”)</a:t>
            </a:r>
          </a:p>
          <a:p>
            <a:r>
              <a:rPr lang="en-US" dirty="0" smtClean="0"/>
              <a:t>Former SCAP-Europe</a:t>
            </a:r>
          </a:p>
          <a:p>
            <a:r>
              <a:rPr lang="en-US" dirty="0"/>
              <a:t>Korean </a:t>
            </a:r>
            <a:r>
              <a:rPr lang="en-US" dirty="0" smtClean="0"/>
              <a:t>War</a:t>
            </a:r>
          </a:p>
          <a:p>
            <a:pPr lvl="1"/>
            <a:r>
              <a:rPr lang="en-US" dirty="0" smtClean="0"/>
              <a:t>Negotiated truce</a:t>
            </a:r>
            <a:endParaRPr lang="en-US" dirty="0"/>
          </a:p>
          <a:p>
            <a:r>
              <a:rPr lang="en-US" dirty="0" smtClean="0"/>
              <a:t>Cold War</a:t>
            </a:r>
          </a:p>
          <a:p>
            <a:pPr lvl="1"/>
            <a:r>
              <a:rPr lang="en-US" dirty="0" smtClean="0"/>
              <a:t>McCarthyism</a:t>
            </a:r>
          </a:p>
          <a:p>
            <a:pPr lvl="1"/>
            <a:r>
              <a:rPr lang="en-US" dirty="0" smtClean="0"/>
              <a:t>Space Race</a:t>
            </a:r>
            <a:endParaRPr lang="en-US" dirty="0"/>
          </a:p>
          <a:p>
            <a:r>
              <a:rPr lang="en-US" dirty="0" smtClean="0"/>
              <a:t>Civil Rights </a:t>
            </a:r>
          </a:p>
          <a:p>
            <a:pPr lvl="1"/>
            <a:r>
              <a:rPr lang="en-US" dirty="0" smtClean="0"/>
              <a:t>Desegregation</a:t>
            </a:r>
          </a:p>
        </p:txBody>
      </p:sp>
      <p:pic>
        <p:nvPicPr>
          <p:cNvPr id="7170" name="Picture 2" descr="Dwight D. Eisenh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29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F. Kennedy (1961-63)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New Frontier</a:t>
            </a:r>
          </a:p>
          <a:p>
            <a:pPr lvl="1"/>
            <a:r>
              <a:rPr lang="en-US" dirty="0" smtClean="0"/>
              <a:t>“Camelot”</a:t>
            </a:r>
          </a:p>
          <a:p>
            <a:r>
              <a:rPr lang="en-US" dirty="0" smtClean="0"/>
              <a:t>Cold War</a:t>
            </a:r>
          </a:p>
          <a:p>
            <a:pPr lvl="1"/>
            <a:r>
              <a:rPr lang="en-US" dirty="0" smtClean="0"/>
              <a:t>Berlin Wall</a:t>
            </a:r>
          </a:p>
          <a:p>
            <a:pPr lvl="1"/>
            <a:r>
              <a:rPr lang="en-US" dirty="0" smtClean="0"/>
              <a:t>Bay of Pigs, Cuban Missile Crisis</a:t>
            </a:r>
          </a:p>
          <a:p>
            <a:r>
              <a:rPr lang="en-US" dirty="0" smtClean="0"/>
              <a:t>Civil Rights</a:t>
            </a:r>
          </a:p>
          <a:p>
            <a:r>
              <a:rPr lang="en-US" dirty="0" smtClean="0"/>
              <a:t>Space Program</a:t>
            </a:r>
          </a:p>
          <a:p>
            <a:r>
              <a:rPr lang="en-US" dirty="0" smtClean="0"/>
              <a:t>Peace Corps</a:t>
            </a:r>
          </a:p>
          <a:p>
            <a:endParaRPr lang="en-US" dirty="0"/>
          </a:p>
        </p:txBody>
      </p:sp>
      <p:pic>
        <p:nvPicPr>
          <p:cNvPr id="8194" name="Picture 2" descr="John F. Kenne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56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Lyndon B. Johnson 1963-69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“Great Society”</a:t>
            </a:r>
          </a:p>
          <a:p>
            <a:r>
              <a:rPr lang="en-US" dirty="0" smtClean="0"/>
              <a:t>War on Poverty</a:t>
            </a:r>
          </a:p>
          <a:p>
            <a:pPr lvl="1"/>
            <a:r>
              <a:rPr lang="en-US" dirty="0" smtClean="0"/>
              <a:t>Medicare</a:t>
            </a:r>
          </a:p>
          <a:p>
            <a:r>
              <a:rPr lang="en-US" dirty="0" smtClean="0"/>
              <a:t>Vietnam War</a:t>
            </a:r>
          </a:p>
          <a:p>
            <a:r>
              <a:rPr lang="en-US" dirty="0" smtClean="0"/>
              <a:t>Civil Rights </a:t>
            </a:r>
          </a:p>
          <a:p>
            <a:pPr lvl="1"/>
            <a:r>
              <a:rPr lang="en-US" dirty="0" smtClean="0"/>
              <a:t>Civil Rights Act, Voting Rights Act</a:t>
            </a:r>
            <a:endParaRPr lang="en-US" dirty="0"/>
          </a:p>
        </p:txBody>
      </p:sp>
      <p:pic>
        <p:nvPicPr>
          <p:cNvPr id="9218" name="Picture 2" descr="Lyndon B. 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44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M. Nixon (1969-74)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“Silent Majority” (vs. Counterculture)</a:t>
            </a:r>
          </a:p>
          <a:p>
            <a:r>
              <a:rPr lang="en-US" dirty="0"/>
              <a:t>Vietnam War	</a:t>
            </a:r>
          </a:p>
          <a:p>
            <a:pPr lvl="1"/>
            <a:r>
              <a:rPr lang="en-US" dirty="0" err="1"/>
              <a:t>Vietnamization</a:t>
            </a:r>
            <a:endParaRPr lang="en-US" dirty="0"/>
          </a:p>
          <a:p>
            <a:pPr lvl="1"/>
            <a:r>
              <a:rPr lang="en-US" dirty="0"/>
              <a:t>Escalation—Cambodia</a:t>
            </a:r>
          </a:p>
          <a:p>
            <a:r>
              <a:rPr lang="en-US" dirty="0" smtClean="0"/>
              <a:t>Diplomacy with China</a:t>
            </a:r>
          </a:p>
          <a:p>
            <a:r>
              <a:rPr lang="en-US" dirty="0" smtClean="0"/>
              <a:t>Détente (SALT I)</a:t>
            </a:r>
          </a:p>
          <a:p>
            <a:r>
              <a:rPr lang="en-US" dirty="0" smtClean="0"/>
              <a:t>Middle East—Yom Kippur War</a:t>
            </a:r>
          </a:p>
          <a:p>
            <a:r>
              <a:rPr lang="en-US" dirty="0" smtClean="0"/>
              <a:t>Watergate--resignation</a:t>
            </a:r>
          </a:p>
          <a:p>
            <a:pPr lvl="1"/>
            <a:endParaRPr lang="en-US" dirty="0" smtClean="0"/>
          </a:p>
        </p:txBody>
      </p:sp>
      <p:pic>
        <p:nvPicPr>
          <p:cNvPr id="10242" name="Picture 2" descr="Richard Nix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04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Gerald R. Ford (1974-77)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Pardoned Nixon</a:t>
            </a:r>
          </a:p>
          <a:p>
            <a:r>
              <a:rPr lang="en-US" dirty="0" smtClean="0"/>
              <a:t>Issues included inflation, recession</a:t>
            </a:r>
          </a:p>
          <a:p>
            <a:r>
              <a:rPr lang="en-US" dirty="0" smtClean="0"/>
              <a:t>International issues:  collapse of S. Vietnam, Cambodia; Middle East crisis continued</a:t>
            </a:r>
            <a:endParaRPr lang="en-US" dirty="0"/>
          </a:p>
        </p:txBody>
      </p:sp>
      <p:pic>
        <p:nvPicPr>
          <p:cNvPr id="11266" name="Picture 2" descr="Gerald F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10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Jimmy Carter (1977-81)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Combatted inflation and unemployment</a:t>
            </a:r>
          </a:p>
          <a:p>
            <a:r>
              <a:rPr lang="en-US" dirty="0" smtClean="0"/>
              <a:t>Advocate for human rights</a:t>
            </a:r>
          </a:p>
          <a:p>
            <a:r>
              <a:rPr lang="en-US" dirty="0" smtClean="0"/>
              <a:t>Camp David Accords (Israel and Egypt)</a:t>
            </a:r>
          </a:p>
          <a:p>
            <a:r>
              <a:rPr lang="en-US" dirty="0" smtClean="0"/>
              <a:t>Soviet invasion </a:t>
            </a:r>
            <a:r>
              <a:rPr lang="en-US" smtClean="0"/>
              <a:t>of Afghanistan</a:t>
            </a:r>
            <a:endParaRPr lang="en-US" dirty="0" smtClean="0"/>
          </a:p>
          <a:p>
            <a:r>
              <a:rPr lang="en-US" dirty="0" smtClean="0"/>
              <a:t>Iran Hostage Crisis</a:t>
            </a:r>
            <a:endParaRPr lang="en-US" dirty="0"/>
          </a:p>
        </p:txBody>
      </p:sp>
      <p:pic>
        <p:nvPicPr>
          <p:cNvPr id="12290" name="Picture 2" descr="Jimmy Car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700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Jefferson 1801-09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03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Ronald </a:t>
            </a:r>
            <a:r>
              <a:rPr lang="en-US" smtClean="0"/>
              <a:t>Reagan (1981-89)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“Morning again in America”--prosperity</a:t>
            </a:r>
          </a:p>
          <a:p>
            <a:r>
              <a:rPr lang="en-US" dirty="0" smtClean="0"/>
              <a:t>“Mr. Gorbachev, tear down this wall!”</a:t>
            </a:r>
          </a:p>
          <a:p>
            <a:r>
              <a:rPr lang="en-US" dirty="0" smtClean="0"/>
              <a:t>New Conservatism/ Reagan Revolution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Ronald Rea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9381" y="4114800"/>
            <a:ext cx="40460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Increased defense </a:t>
            </a:r>
            <a:r>
              <a:rPr lang="en-US" dirty="0" smtClean="0"/>
              <a:t>spending—end of detente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Strategic Defense Initiative--“Star Wars</a:t>
            </a:r>
            <a:r>
              <a:rPr lang="en-US" dirty="0" smtClean="0"/>
              <a:t>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Supported “Contras” in Nicaragua—Iran-Contra Scandal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27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H.W. Bush (1989-93)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Republican</a:t>
            </a:r>
          </a:p>
          <a:p>
            <a:r>
              <a:rPr lang="en-US" dirty="0" smtClean="0"/>
              <a:t>“A kinder, gentler nation”</a:t>
            </a:r>
          </a:p>
          <a:p>
            <a:r>
              <a:rPr lang="en-US" dirty="0" smtClean="0"/>
              <a:t>“No New Taxes”—faltering economy</a:t>
            </a:r>
          </a:p>
          <a:p>
            <a:r>
              <a:rPr lang="en-US" dirty="0" smtClean="0"/>
              <a:t>Collapse of Soviet Union</a:t>
            </a:r>
          </a:p>
          <a:p>
            <a:r>
              <a:rPr lang="en-US" dirty="0" smtClean="0"/>
              <a:t>Persian Gulf War</a:t>
            </a:r>
            <a:endParaRPr lang="en-US" dirty="0"/>
          </a:p>
        </p:txBody>
      </p:sp>
      <p:pic>
        <p:nvPicPr>
          <p:cNvPr id="2050" name="Picture 2" descr="George H.W 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7515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 Clinton (1993-2001)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Proposed universal health care (failed)</a:t>
            </a:r>
          </a:p>
          <a:p>
            <a:r>
              <a:rPr lang="en-US" dirty="0" smtClean="0"/>
              <a:t>Reduced welfare rolls, reduced crime rates</a:t>
            </a:r>
          </a:p>
          <a:p>
            <a:r>
              <a:rPr lang="en-US" dirty="0" smtClean="0"/>
              <a:t>NAFTA</a:t>
            </a:r>
          </a:p>
          <a:p>
            <a:r>
              <a:rPr lang="en-US" dirty="0" smtClean="0"/>
              <a:t>With NATO, sent troops to Bosnia</a:t>
            </a:r>
          </a:p>
          <a:p>
            <a:r>
              <a:rPr lang="en-US" dirty="0" smtClean="0"/>
              <a:t>Did not send troops to Rwanda</a:t>
            </a:r>
          </a:p>
          <a:p>
            <a:r>
              <a:rPr lang="en-US" dirty="0" smtClean="0"/>
              <a:t>Impeached </a:t>
            </a:r>
          </a:p>
          <a:p>
            <a:pPr lvl="1"/>
            <a:r>
              <a:rPr lang="en-US" dirty="0" smtClean="0"/>
              <a:t>(Monica Lewinsky)</a:t>
            </a:r>
          </a:p>
          <a:p>
            <a:pPr lvl="1"/>
            <a:r>
              <a:rPr lang="en-US" dirty="0" smtClean="0"/>
              <a:t>Found not guilty in Senate trial</a:t>
            </a:r>
            <a:endParaRPr lang="en-US" dirty="0"/>
          </a:p>
        </p:txBody>
      </p:sp>
      <p:pic>
        <p:nvPicPr>
          <p:cNvPr id="3074" name="Picture 2" descr="Bill Clin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739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George W. Bush 2001-09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Republican</a:t>
            </a:r>
          </a:p>
          <a:p>
            <a:r>
              <a:rPr lang="en-US" dirty="0"/>
              <a:t>9/11 attacks</a:t>
            </a:r>
          </a:p>
          <a:p>
            <a:pPr lvl="1"/>
            <a:r>
              <a:rPr lang="en-US" dirty="0"/>
              <a:t>War in Afghanistan</a:t>
            </a:r>
          </a:p>
          <a:p>
            <a:pPr lvl="1"/>
            <a:r>
              <a:rPr lang="en-US" dirty="0"/>
              <a:t>War in Iraq</a:t>
            </a:r>
          </a:p>
          <a:p>
            <a:pPr lvl="1"/>
            <a:r>
              <a:rPr lang="en-US" dirty="0"/>
              <a:t>Patriot Act</a:t>
            </a:r>
          </a:p>
          <a:p>
            <a:pPr lvl="1"/>
            <a:r>
              <a:rPr lang="en-US" dirty="0"/>
              <a:t>War on Terror</a:t>
            </a:r>
          </a:p>
          <a:p>
            <a:r>
              <a:rPr lang="en-US" dirty="0" smtClean="0"/>
              <a:t>“Compassionate Conservatism”</a:t>
            </a:r>
          </a:p>
          <a:p>
            <a:pPr lvl="1"/>
            <a:r>
              <a:rPr lang="en-US" dirty="0" smtClean="0"/>
              <a:t>No Child Left Behind</a:t>
            </a:r>
          </a:p>
          <a:p>
            <a:pPr lvl="1"/>
            <a:r>
              <a:rPr lang="en-US" dirty="0" smtClean="0"/>
              <a:t>Volunteerism</a:t>
            </a:r>
          </a:p>
        </p:txBody>
      </p:sp>
      <p:pic>
        <p:nvPicPr>
          <p:cNvPr id="4098" name="Picture 2" descr="George W. B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5240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7933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Barack Obama (2009-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Affordable Care Act (</a:t>
            </a:r>
            <a:r>
              <a:rPr lang="en-US" dirty="0" err="1" smtClean="0"/>
              <a:t>Obamacare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Great Recession</a:t>
            </a:r>
          </a:p>
          <a:p>
            <a:r>
              <a:rPr lang="en-US" dirty="0" smtClean="0"/>
              <a:t>Immigration—Dream Act</a:t>
            </a:r>
          </a:p>
          <a:p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First African-American president</a:t>
            </a:r>
          </a:p>
          <a:p>
            <a:pPr lvl="1"/>
            <a:r>
              <a:rPr lang="en-US" dirty="0" smtClean="0"/>
              <a:t>Police violence/Black Lives Matter</a:t>
            </a:r>
          </a:p>
          <a:p>
            <a:r>
              <a:rPr lang="en-US" dirty="0" smtClean="0"/>
              <a:t>End of wars in Afghanistan </a:t>
            </a:r>
            <a:r>
              <a:rPr lang="en-US" smtClean="0"/>
              <a:t>and Iraq?</a:t>
            </a:r>
            <a:endParaRPr lang="en-US" dirty="0" smtClean="0"/>
          </a:p>
          <a:p>
            <a:pPr lvl="1"/>
            <a:r>
              <a:rPr lang="en-US" dirty="0" smtClean="0"/>
              <a:t>Attempts to close Guantanamo Bay</a:t>
            </a:r>
          </a:p>
          <a:p>
            <a:pPr lvl="1"/>
            <a:r>
              <a:rPr lang="en-US" dirty="0" smtClean="0"/>
              <a:t>Rise of ISIS</a:t>
            </a:r>
            <a:endParaRPr lang="en-US" dirty="0"/>
          </a:p>
        </p:txBody>
      </p:sp>
      <p:pic>
        <p:nvPicPr>
          <p:cNvPr id="5122" name="Picture 2" descr="Barack Ob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82" y="1447801"/>
            <a:ext cx="404601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Madison 1809-17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1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Monroe 1817-25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6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Quincy Adams 1825-29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Jackson 1829-37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8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Van Buren 1837-41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7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2996</TotalTime>
  <Words>1133</Words>
  <Application>Microsoft Office PowerPoint</Application>
  <PresentationFormat>On-screen Show (4:3)</PresentationFormat>
  <Paragraphs>241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AngsanaUPC</vt:lpstr>
      <vt:lpstr>Arial</vt:lpstr>
      <vt:lpstr>Georgia</vt:lpstr>
      <vt:lpstr>Wingdings</vt:lpstr>
      <vt:lpstr>Wingdings 2</vt:lpstr>
      <vt:lpstr>Civic</vt:lpstr>
      <vt:lpstr>Presidents</vt:lpstr>
      <vt:lpstr>George Washington 1789-97</vt:lpstr>
      <vt:lpstr>John Adams 1797-1801</vt:lpstr>
      <vt:lpstr>Thomas Jefferson 1801-09</vt:lpstr>
      <vt:lpstr>James Madison 1809-17</vt:lpstr>
      <vt:lpstr>James Monroe 1817-25</vt:lpstr>
      <vt:lpstr>John Quincy Adams 1825-29</vt:lpstr>
      <vt:lpstr>Andrew Jackson 1829-37</vt:lpstr>
      <vt:lpstr>Martin Van Buren 1837-41</vt:lpstr>
      <vt:lpstr>William Henry Harrison 1841</vt:lpstr>
      <vt:lpstr>John Tyler 1841-45</vt:lpstr>
      <vt:lpstr>James K. Polk 1845-49</vt:lpstr>
      <vt:lpstr>Zachary Taylor 1849-1850</vt:lpstr>
      <vt:lpstr>Millard Fillmore 1850-1853</vt:lpstr>
      <vt:lpstr>Franklin Pierce 1853-1857</vt:lpstr>
      <vt:lpstr>James Buchanan 1857-1861</vt:lpstr>
      <vt:lpstr>Abraham Lincoln 1861-1865</vt:lpstr>
      <vt:lpstr>Andrew Johnson 1865-1869</vt:lpstr>
      <vt:lpstr>Ulysses S. Grant 1869-1877</vt:lpstr>
      <vt:lpstr>Rutherford B. Hayes 1877-1881</vt:lpstr>
      <vt:lpstr>James A. Garfield 1881</vt:lpstr>
      <vt:lpstr>Chester A. Arthur 1881-1885</vt:lpstr>
      <vt:lpstr>Grover Cleveland 1885-1889, 1893-1897</vt:lpstr>
      <vt:lpstr>Benjamin Harrison 1889-1893</vt:lpstr>
      <vt:lpstr>William McKinley (1897-1901)</vt:lpstr>
      <vt:lpstr>Theodore Roosevelt (1901-1909)</vt:lpstr>
      <vt:lpstr>William Howard Taft (1909-1913)</vt:lpstr>
      <vt:lpstr>Woodrow Wilson (1913-21)</vt:lpstr>
      <vt:lpstr>Warren G. Harding (1921-23)</vt:lpstr>
      <vt:lpstr>Calvin Coolidge (1923-29)</vt:lpstr>
      <vt:lpstr>Herbert Hoover (1929-33)</vt:lpstr>
      <vt:lpstr>Franklin D. Roosevelt (1933-45)</vt:lpstr>
      <vt:lpstr>Harry S Truman (1945-53)</vt:lpstr>
      <vt:lpstr>Dwight D Eisenhower (1953-61)</vt:lpstr>
      <vt:lpstr>John F. Kennedy (1961-63)</vt:lpstr>
      <vt:lpstr>Lyndon B. Johnson 1963-69</vt:lpstr>
      <vt:lpstr>Richard M. Nixon (1969-74)</vt:lpstr>
      <vt:lpstr>Gerald R. Ford (1974-77)</vt:lpstr>
      <vt:lpstr>Jimmy Carter (1977-81)</vt:lpstr>
      <vt:lpstr>Ronald Reagan (1981-89)</vt:lpstr>
      <vt:lpstr>George H.W. Bush (1989-93)</vt:lpstr>
      <vt:lpstr>Bill Clinton (1993-2001)</vt:lpstr>
      <vt:lpstr>George W. Bush 2001-09</vt:lpstr>
      <vt:lpstr>Barack Obama (2009- 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Presidents</dc:title>
  <dc:creator>tech</dc:creator>
  <cp:lastModifiedBy>Leonard Richards</cp:lastModifiedBy>
  <cp:revision>33</cp:revision>
  <dcterms:created xsi:type="dcterms:W3CDTF">2015-01-27T06:04:54Z</dcterms:created>
  <dcterms:modified xsi:type="dcterms:W3CDTF">2017-04-28T14:27:06Z</dcterms:modified>
</cp:coreProperties>
</file>