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6" r:id="rId2"/>
    <p:sldId id="256" r:id="rId3"/>
    <p:sldId id="259" r:id="rId4"/>
    <p:sldId id="260" r:id="rId5"/>
    <p:sldId id="261" r:id="rId6"/>
    <p:sldId id="267" r:id="rId7"/>
    <p:sldId id="262" r:id="rId8"/>
    <p:sldId id="264" r:id="rId9"/>
    <p:sldId id="263" r:id="rId10"/>
    <p:sldId id="265" r:id="rId11"/>
    <p:sldId id="269" r:id="rId12"/>
    <p:sldId id="270" r:id="rId13"/>
    <p:sldId id="271" r:id="rId14"/>
    <p:sldId id="266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39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945A-8D56-4FCF-9015-8C7792D2AD58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4AC8-23D1-4D9E-B5F3-97F06EEB57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945A-8D56-4FCF-9015-8C7792D2AD58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4AC8-23D1-4D9E-B5F3-97F06EEB57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945A-8D56-4FCF-9015-8C7792D2AD58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4AC8-23D1-4D9E-B5F3-97F06EEB57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945A-8D56-4FCF-9015-8C7792D2AD58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4AC8-23D1-4D9E-B5F3-97F06EEB57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945A-8D56-4FCF-9015-8C7792D2AD58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4AC8-23D1-4D9E-B5F3-97F06EEB57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945A-8D56-4FCF-9015-8C7792D2AD58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4AC8-23D1-4D9E-B5F3-97F06EEB57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945A-8D56-4FCF-9015-8C7792D2AD58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4AC8-23D1-4D9E-B5F3-97F06EEB570D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945A-8D56-4FCF-9015-8C7792D2AD58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4AC8-23D1-4D9E-B5F3-97F06EEB57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945A-8D56-4FCF-9015-8C7792D2AD58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4AC8-23D1-4D9E-B5F3-97F06EEB57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945A-8D56-4FCF-9015-8C7792D2AD58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4AC8-23D1-4D9E-B5F3-97F06EEB570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6945A-8D56-4FCF-9015-8C7792D2AD58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94AC8-23D1-4D9E-B5F3-97F06EEB57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5D6945A-8D56-4FCF-9015-8C7792D2AD58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B94AC8-23D1-4D9E-B5F3-97F06EEB57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RINGER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8001000" cy="3886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List as many things that you know about the Articles of Confederation and the Constitution in their respective spots on the white boards.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2306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Constitution--Ratification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09600"/>
            <a:ext cx="7543800" cy="3733800"/>
          </a:xfrm>
        </p:spPr>
        <p:txBody>
          <a:bodyPr>
            <a:normAutofit/>
          </a:bodyPr>
          <a:lstStyle/>
          <a:p>
            <a:r>
              <a:rPr lang="en-US" dirty="0" smtClean="0"/>
              <a:t>Debate between </a:t>
            </a:r>
            <a:r>
              <a:rPr lang="en-US" b="1" dirty="0" smtClean="0"/>
              <a:t>federalists</a:t>
            </a:r>
            <a:r>
              <a:rPr lang="en-US" dirty="0" smtClean="0"/>
              <a:t> (Washington, Franklin, Madison, Hamilton—wealthy, educated, organized) vs. </a:t>
            </a:r>
            <a:r>
              <a:rPr lang="en-US" b="1" dirty="0" smtClean="0"/>
              <a:t>anti-federalists</a:t>
            </a:r>
            <a:r>
              <a:rPr lang="en-US" dirty="0" smtClean="0"/>
              <a:t> (Samuel Adams, R.H. Lee, Patrick Henry—poorer classes, debtors)</a:t>
            </a:r>
          </a:p>
          <a:p>
            <a:r>
              <a:rPr lang="en-US" i="1" dirty="0" smtClean="0"/>
              <a:t>Federalist Papers (</a:t>
            </a:r>
            <a:r>
              <a:rPr lang="en-US" dirty="0" smtClean="0"/>
              <a:t>see # 10):  “Extensive Republic”</a:t>
            </a:r>
            <a:endParaRPr lang="en-US" i="1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181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Ratification--Antifederalists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Opposed ratification (Patrick Henry, Thomas Jefferson)</a:t>
            </a:r>
          </a:p>
          <a:p>
            <a:pPr marL="365760" lvl="1" indent="-256032">
              <a:buClr>
                <a:schemeClr val="accent3"/>
              </a:buClr>
              <a:buFont typeface="Georgia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Gov’t will be too big—</a:t>
            </a:r>
          </a:p>
          <a:p>
            <a:pPr marL="640080" lvl="2" indent="-256032">
              <a:buClr>
                <a:schemeClr val="accent3"/>
              </a:buClr>
              <a:buFont typeface="Georgia"/>
              <a:buChar char="•"/>
            </a:pPr>
            <a:r>
              <a:rPr lang="en-US" sz="2200" dirty="0" smtClean="0"/>
              <a:t>Population </a:t>
            </a:r>
            <a:r>
              <a:rPr lang="en-US" sz="2200" dirty="0"/>
              <a:t>too large for everyone’s interests to be </a:t>
            </a:r>
            <a:r>
              <a:rPr lang="en-US" sz="2200" dirty="0" smtClean="0"/>
              <a:t>represented</a:t>
            </a:r>
          </a:p>
          <a:p>
            <a:pPr marL="640080" lvl="2" indent="-256032">
              <a:buClr>
                <a:schemeClr val="accent3"/>
              </a:buClr>
              <a:buFont typeface="Georgia"/>
              <a:buChar char="•"/>
            </a:pPr>
            <a:r>
              <a:rPr lang="en-US" sz="2200" dirty="0" smtClean="0"/>
              <a:t>Too diverse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--U.S. has different climates, economic interests</a:t>
            </a:r>
          </a:p>
          <a:p>
            <a:pPr marL="640080" lvl="2" indent="-256032">
              <a:buClr>
                <a:schemeClr val="accent3"/>
              </a:buClr>
              <a:buFont typeface="Georgia"/>
              <a:buChar char="•"/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Republics should be composed of people with similar interests, beliefs</a:t>
            </a:r>
          </a:p>
          <a:p>
            <a:pPr marL="109728" indent="0">
              <a:buNone/>
            </a:pPr>
            <a:r>
              <a:rPr lang="en-US" sz="1700" dirty="0" smtClean="0"/>
              <a:t>●</a:t>
            </a:r>
            <a:r>
              <a:rPr lang="en-US" dirty="0" smtClean="0"/>
              <a:t>When republics expand, they become tyrannical</a:t>
            </a:r>
          </a:p>
          <a:p>
            <a:pPr marL="109728" indent="0">
              <a:buNone/>
            </a:pPr>
            <a:r>
              <a:rPr lang="en-US" sz="1700" dirty="0"/>
              <a:t>●</a:t>
            </a:r>
            <a:r>
              <a:rPr lang="en-US" dirty="0"/>
              <a:t> </a:t>
            </a:r>
            <a:r>
              <a:rPr lang="en-US" dirty="0" smtClean="0"/>
              <a:t>Impossible to protect the “public good” if the community is too large</a:t>
            </a:r>
          </a:p>
          <a:p>
            <a:pPr marL="41148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70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Ratification:  Federalists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Favored Ratification (Hamilton, Madison, John Jay)</a:t>
            </a:r>
          </a:p>
          <a:p>
            <a:r>
              <a:rPr lang="en-US" dirty="0" smtClean="0"/>
              <a:t>Federalist Papers</a:t>
            </a:r>
          </a:p>
          <a:p>
            <a:pPr lvl="2"/>
            <a:r>
              <a:rPr lang="en-US" dirty="0" smtClean="0"/>
              <a:t>Factions—political group; small or large group of citizens who share ideas, “adverse to the rights of other citizens” or to the interests of the community</a:t>
            </a:r>
          </a:p>
          <a:p>
            <a:pPr lvl="2"/>
            <a:r>
              <a:rPr lang="en-US" dirty="0" smtClean="0"/>
              <a:t>Republic vs. Democracy—Democracy requires smaller, more exclusive group in order to function. Republic allows representation of everyone</a:t>
            </a:r>
          </a:p>
          <a:p>
            <a:pPr lvl="2"/>
            <a:r>
              <a:rPr lang="en-US" dirty="0" smtClean="0"/>
              <a:t>Extensive Republic—larger population allows broader range of ideas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458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44958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Antifederalists—It is better to have 13 small republics; the US is too big to function as one republic; the government will become tyrannical</a:t>
            </a:r>
          </a:p>
          <a:p>
            <a:r>
              <a:rPr lang="en-US" dirty="0" smtClean="0"/>
              <a:t>Federalists—Only a strong central government can prevent the development of factions and protect the interest of the community as a whole</a:t>
            </a:r>
          </a:p>
          <a:p>
            <a:r>
              <a:rPr lang="en-US" dirty="0" smtClean="0"/>
              <a:t>Bill of Rights=compromise: it protected individuals from tyranny by the government</a:t>
            </a:r>
            <a:endParaRPr lang="en-US" dirty="0"/>
          </a:p>
        </p:txBody>
      </p:sp>
      <p:pic>
        <p:nvPicPr>
          <p:cNvPr id="4" name="Picture 2" descr="http://mrkash.com/activities/images/fedsantife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14400"/>
            <a:ext cx="4057878" cy="382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42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Constitution--Ratification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57200"/>
            <a:ext cx="7543800" cy="3429000"/>
          </a:xfrm>
        </p:spPr>
        <p:txBody>
          <a:bodyPr/>
          <a:lstStyle/>
          <a:p>
            <a:r>
              <a:rPr lang="en-US" sz="2800" dirty="0"/>
              <a:t>Bill of Rights—demanded by antifederalists; promised by federalists</a:t>
            </a:r>
          </a:p>
          <a:p>
            <a:r>
              <a:rPr lang="en-US" sz="2800" dirty="0"/>
              <a:t>Four states (VA, NY, NC, RI)—realized they could not stand alone outside the new United </a:t>
            </a:r>
            <a:r>
              <a:rPr lang="en-US" sz="2800" dirty="0" smtClean="0"/>
              <a:t>States</a:t>
            </a:r>
          </a:p>
          <a:p>
            <a:r>
              <a:rPr lang="en-US" sz="2800" dirty="0" smtClean="0"/>
              <a:t>Liberty vs. Order OR  Liberty plus Order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 descr="http://www.openlearningworld.com/US_Citizenship/imgs/govern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352800"/>
            <a:ext cx="2667000" cy="199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70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066800"/>
          </a:xfrm>
        </p:spPr>
        <p:txBody>
          <a:bodyPr/>
          <a:lstStyle/>
          <a:p>
            <a:r>
              <a:rPr lang="en-US" dirty="0" smtClean="0"/>
              <a:t>America 1750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76400"/>
            <a:ext cx="7083608" cy="5049838"/>
          </a:xfrm>
        </p:spPr>
      </p:pic>
    </p:spTree>
    <p:extLst>
      <p:ext uri="{BB962C8B-B14F-4D97-AF65-F5344CB8AC3E}">
        <p14:creationId xmlns:p14="http://schemas.microsoft.com/office/powerpoint/2010/main" val="32023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r>
              <a:rPr lang="en-US" dirty="0" smtClean="0"/>
              <a:t>Maps 1754-1763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1600201"/>
            <a:ext cx="6722182" cy="4973638"/>
          </a:xfrm>
        </p:spPr>
      </p:pic>
    </p:spTree>
    <p:extLst>
      <p:ext uri="{BB962C8B-B14F-4D97-AF65-F5344CB8AC3E}">
        <p14:creationId xmlns:p14="http://schemas.microsoft.com/office/powerpoint/2010/main" val="38846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1800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04800"/>
            <a:ext cx="5562600" cy="6438668"/>
          </a:xfrm>
        </p:spPr>
      </p:pic>
    </p:spTree>
    <p:extLst>
      <p:ext uri="{BB962C8B-B14F-4D97-AF65-F5344CB8AC3E}">
        <p14:creationId xmlns:p14="http://schemas.microsoft.com/office/powerpoint/2010/main" val="52875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Scene at the </a:t>
            </a:r>
            <a:r>
              <a:rPr lang="en-US" dirty="0" smtClean="0"/>
              <a:t>Signing </a:t>
            </a:r>
            <a:r>
              <a:rPr lang="en-US" dirty="0" smtClean="0"/>
              <a:t>of the Constitution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500888"/>
            <a:ext cx="5600700" cy="4166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09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2438400"/>
          </a:xfrm>
        </p:spPr>
        <p:txBody>
          <a:bodyPr/>
          <a:lstStyle/>
          <a:p>
            <a:r>
              <a:rPr lang="en-US" sz="6600" dirty="0" smtClean="0"/>
              <a:t>Revolution to </a:t>
            </a:r>
            <a:br>
              <a:rPr lang="en-US" sz="6600" dirty="0" smtClean="0"/>
            </a:br>
            <a:r>
              <a:rPr lang="en-US" sz="6600" dirty="0" smtClean="0"/>
              <a:t>New Nation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11278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Articles of Confederation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5029200" cy="434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Committee appointed to draft this “constitution” before the Declaration of Independence</a:t>
            </a:r>
          </a:p>
          <a:p>
            <a:r>
              <a:rPr lang="en-US" dirty="0" smtClean="0"/>
              <a:t>Adopted by Congress 1777</a:t>
            </a:r>
          </a:p>
          <a:p>
            <a:r>
              <a:rPr lang="en-US" dirty="0" smtClean="0"/>
              <a:t>Finally ratified by all 13 states in 1781</a:t>
            </a:r>
          </a:p>
          <a:p>
            <a:r>
              <a:rPr lang="en-US" dirty="0" smtClean="0"/>
              <a:t>Conflict between “land-rich” and “land-hungry” states</a:t>
            </a:r>
          </a:p>
          <a:p>
            <a:r>
              <a:rPr lang="en-US" dirty="0" smtClean="0"/>
              <a:t>Agreement to turn western lands to “common cause”; provision to create new “republican states,” NOT colonies</a:t>
            </a:r>
          </a:p>
        </p:txBody>
      </p:sp>
      <p:pic>
        <p:nvPicPr>
          <p:cNvPr id="3074" name="Picture 2" descr="http://www.loc.gov/rr/program/bib/ourdocs/Images/articl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630" y="838200"/>
            <a:ext cx="2286469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88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Articles of Confederation--Weaknesses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315200" cy="3886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No executive branch</a:t>
            </a:r>
          </a:p>
          <a:p>
            <a:r>
              <a:rPr lang="en-US" dirty="0" smtClean="0"/>
              <a:t>Judicial branch in state governments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only</a:t>
            </a:r>
          </a:p>
          <a:p>
            <a:r>
              <a:rPr lang="en-US" dirty="0" smtClean="0"/>
              <a:t>Each state had equal votes in Congress,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regardless of population</a:t>
            </a:r>
          </a:p>
          <a:p>
            <a:r>
              <a:rPr lang="en-US" dirty="0" smtClean="0"/>
              <a:t>Amendment by unanimous vote only</a:t>
            </a:r>
          </a:p>
          <a:p>
            <a:r>
              <a:rPr lang="en-US" dirty="0" smtClean="0"/>
              <a:t>Congress could not regulate commerce; states had 	conflicting laws and were printing their own money</a:t>
            </a:r>
          </a:p>
          <a:p>
            <a:r>
              <a:rPr lang="en-US" dirty="0" smtClean="0"/>
              <a:t>No means of enforcing tax collection (or many other things)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99" y="715850"/>
            <a:ext cx="3438161" cy="217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316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724400"/>
            <a:ext cx="6781800" cy="1447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Articles of Confederation--Strengths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2568" y="685800"/>
            <a:ext cx="5004232" cy="3886200"/>
          </a:xfrm>
        </p:spPr>
        <p:txBody>
          <a:bodyPr>
            <a:normAutofit/>
          </a:bodyPr>
          <a:lstStyle/>
          <a:p>
            <a:r>
              <a:rPr lang="en-US" dirty="0" smtClean="0"/>
              <a:t>Congress could make and enforce treaties</a:t>
            </a:r>
          </a:p>
          <a:p>
            <a:r>
              <a:rPr lang="en-US" dirty="0" smtClean="0"/>
              <a:t>Congress could establish a postal service</a:t>
            </a:r>
          </a:p>
          <a:p>
            <a:r>
              <a:rPr lang="en-US" dirty="0" smtClean="0"/>
              <a:t>Effectively held states together from Continental Congress to Constitution</a:t>
            </a:r>
          </a:p>
          <a:p>
            <a:r>
              <a:rPr lang="en-US" dirty="0" smtClean="0"/>
              <a:t>Land Ordinance of 1785, Northwest Ordinance of 1787 provided a process for admitting new states</a:t>
            </a:r>
          </a:p>
        </p:txBody>
      </p:sp>
      <p:pic>
        <p:nvPicPr>
          <p:cNvPr id="1028" name="Picture 4" descr="http://xenohistorian.faithweb.com/northam/images/NWTer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71600"/>
            <a:ext cx="3353689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24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ps.ablongman.com/wps/media/objects/31/32716/figures/DIVI1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57200"/>
            <a:ext cx="5715000" cy="555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37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685800"/>
            <a:ext cx="58674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Constitutional Convention: May-September 1787</a:t>
            </a:r>
          </a:p>
          <a:p>
            <a:r>
              <a:rPr lang="en-US" dirty="0" smtClean="0"/>
              <a:t>Secret proceedings</a:t>
            </a:r>
          </a:p>
          <a:p>
            <a:r>
              <a:rPr lang="en-US" dirty="0" smtClean="0"/>
              <a:t>55 delegates, 12 states (not Rhode Island)</a:t>
            </a:r>
          </a:p>
          <a:p>
            <a:r>
              <a:rPr lang="en-US" dirty="0" smtClean="0"/>
              <a:t>Conservative, wealthy, educated</a:t>
            </a:r>
          </a:p>
          <a:p>
            <a:r>
              <a:rPr lang="en-US" dirty="0" smtClean="0"/>
              <a:t>Goal: Preserve and strengthen new nation; ensure security (foreign and domestic)</a:t>
            </a:r>
          </a:p>
          <a:p>
            <a:r>
              <a:rPr lang="en-US" dirty="0"/>
              <a:t>Articles of Confederation required unanimous ratification to be amended. Therefore, framers stipulated creation of new document, not amendment. When 9 states ratified, Constitution became supreme law in those states.</a:t>
            </a:r>
          </a:p>
          <a:p>
            <a:endParaRPr lang="en-US" dirty="0"/>
          </a:p>
        </p:txBody>
      </p:sp>
      <p:pic>
        <p:nvPicPr>
          <p:cNvPr id="2050" name="Picture 2" descr="https://s3.amazonaws.com/static.history.state.gov/milestones/phil-con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716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10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Constitution--Agreement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3048000"/>
          </a:xfrm>
        </p:spPr>
        <p:txBody>
          <a:bodyPr/>
          <a:lstStyle/>
          <a:p>
            <a:r>
              <a:rPr lang="en-US" dirty="0" smtClean="0"/>
              <a:t>Stronger government than that provided by Articles</a:t>
            </a:r>
          </a:p>
          <a:p>
            <a:r>
              <a:rPr lang="en-US" dirty="0" smtClean="0"/>
              <a:t>Three branches, checks and balances</a:t>
            </a:r>
          </a:p>
          <a:p>
            <a:r>
              <a:rPr lang="en-US" dirty="0" smtClean="0"/>
              <a:t>Opposition to universal manhood suffrage</a:t>
            </a:r>
          </a:p>
          <a:p>
            <a:r>
              <a:rPr lang="en-US" dirty="0" smtClean="0"/>
              <a:t>Popular sovereignty</a:t>
            </a:r>
          </a:p>
          <a:p>
            <a:r>
              <a:rPr lang="en-US" dirty="0" smtClean="0"/>
              <a:t>Limited government</a:t>
            </a:r>
            <a:endParaRPr lang="en-US" dirty="0"/>
          </a:p>
        </p:txBody>
      </p:sp>
      <p:pic>
        <p:nvPicPr>
          <p:cNvPr id="4098" name="Picture 2" descr="http://theconstitutiontextor11.weebly.com/uploads/1/7/0/9/17091192/1455935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56" y="2586507"/>
            <a:ext cx="5301847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federalists antifederalis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400693"/>
            <a:ext cx="22860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48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105400"/>
            <a:ext cx="75438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Constitution--Controversies</a:t>
            </a:r>
            <a:endParaRPr lang="en-US" dirty="0"/>
          </a:p>
        </p:txBody>
      </p:sp>
      <p:pic>
        <p:nvPicPr>
          <p:cNvPr id="5122" name="Picture 2" descr="http://mcdn1.teacherspayteachers.com/thumbitem/Constitutional-Convention-Conflicts-and-Compromises/original-278103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4247444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533400"/>
            <a:ext cx="4583288" cy="48006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Virginia Plan vs. New Jersey Plan </a:t>
            </a:r>
          </a:p>
          <a:p>
            <a:pPr lvl="1"/>
            <a:r>
              <a:rPr lang="en-US" sz="2600" dirty="0" smtClean="0"/>
              <a:t>Great Compromise</a:t>
            </a:r>
          </a:p>
          <a:p>
            <a:r>
              <a:rPr lang="en-US" sz="2800" dirty="0" smtClean="0"/>
              <a:t>Direct election of President</a:t>
            </a:r>
          </a:p>
          <a:p>
            <a:pPr lvl="1"/>
            <a:r>
              <a:rPr lang="en-US" sz="2600" dirty="0" smtClean="0"/>
              <a:t>Electoral College; if tie decision by House of Representatives</a:t>
            </a:r>
          </a:p>
          <a:p>
            <a:r>
              <a:rPr lang="en-US" sz="2800" dirty="0" smtClean="0"/>
              <a:t>Should slaves be counted in population?</a:t>
            </a:r>
          </a:p>
          <a:p>
            <a:pPr lvl="1"/>
            <a:r>
              <a:rPr lang="en-US" sz="2600" dirty="0" smtClean="0"/>
              <a:t>3/5 Compromise</a:t>
            </a:r>
          </a:p>
          <a:p>
            <a:r>
              <a:rPr lang="en-US" sz="2800" dirty="0" smtClean="0"/>
              <a:t>Abolition of slave trade</a:t>
            </a:r>
          </a:p>
          <a:p>
            <a:pPr lvl="1"/>
            <a:r>
              <a:rPr lang="en-US" sz="2600" dirty="0" smtClean="0"/>
              <a:t>Postponed to 1807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47863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4958</TotalTime>
  <Words>587</Words>
  <Application>Microsoft Office PowerPoint</Application>
  <PresentationFormat>On-screen Show (4:3)</PresentationFormat>
  <Paragraphs>74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Georgia</vt:lpstr>
      <vt:lpstr>Impact</vt:lpstr>
      <vt:lpstr>Times New Roman</vt:lpstr>
      <vt:lpstr>NewsPrint</vt:lpstr>
      <vt:lpstr>BELL RINGER </vt:lpstr>
      <vt:lpstr>Revolution to  New Nation</vt:lpstr>
      <vt:lpstr>Articles of Confederation</vt:lpstr>
      <vt:lpstr>Articles of Confederation--Weaknesses</vt:lpstr>
      <vt:lpstr>Articles of Confederation--Strengths</vt:lpstr>
      <vt:lpstr>PowerPoint Presentation</vt:lpstr>
      <vt:lpstr>Constitution</vt:lpstr>
      <vt:lpstr>Constitution--Agreement</vt:lpstr>
      <vt:lpstr>Constitution--Controversies</vt:lpstr>
      <vt:lpstr>Constitution--Ratification</vt:lpstr>
      <vt:lpstr>Ratification--Antifederalists</vt:lpstr>
      <vt:lpstr>Ratification:  Federalists</vt:lpstr>
      <vt:lpstr>Summary</vt:lpstr>
      <vt:lpstr>Constitution--Ratification</vt:lpstr>
      <vt:lpstr>America 1750</vt:lpstr>
      <vt:lpstr>Maps 1754-1763</vt:lpstr>
      <vt:lpstr>U.S. 1800</vt:lpstr>
      <vt:lpstr>Scene at the Signing of the Constitution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Revolution</dc:title>
  <dc:creator>tech</dc:creator>
  <cp:lastModifiedBy>Leonard Richards</cp:lastModifiedBy>
  <cp:revision>29</cp:revision>
  <dcterms:created xsi:type="dcterms:W3CDTF">2014-10-08T14:23:22Z</dcterms:created>
  <dcterms:modified xsi:type="dcterms:W3CDTF">2016-10-13T17:18:42Z</dcterms:modified>
</cp:coreProperties>
</file>