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8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DE26-A5E1-42D0-B134-34F0F70B6BC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1DF12D1-277D-486B-A157-ECF56AC4C4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DE26-A5E1-42D0-B134-34F0F70B6BC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12D1-277D-486B-A157-ECF56AC4C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DE26-A5E1-42D0-B134-34F0F70B6BC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12D1-277D-486B-A157-ECF56AC4C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DE26-A5E1-42D0-B134-34F0F70B6BC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12D1-277D-486B-A157-ECF56AC4C4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DE26-A5E1-42D0-B134-34F0F70B6BC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1DF12D1-277D-486B-A157-ECF56AC4C4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DE26-A5E1-42D0-B134-34F0F70B6BC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12D1-277D-486B-A157-ECF56AC4C4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DE26-A5E1-42D0-B134-34F0F70B6BC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12D1-277D-486B-A157-ECF56AC4C4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DE26-A5E1-42D0-B134-34F0F70B6BC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12D1-277D-486B-A157-ECF56AC4C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DE26-A5E1-42D0-B134-34F0F70B6BC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12D1-277D-486B-A157-ECF56AC4C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DE26-A5E1-42D0-B134-34F0F70B6BC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12D1-277D-486B-A157-ECF56AC4C4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DE26-A5E1-42D0-B134-34F0F70B6BC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1DF12D1-277D-486B-A157-ECF56AC4C4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62DE26-A5E1-42D0-B134-34F0F70B6BC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1DF12D1-277D-486B-A157-ECF56AC4C4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 Factors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Progressive 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9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Response--Presidents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Theodore Roosevelt, “Square Deal”</a:t>
            </a:r>
          </a:p>
          <a:p>
            <a:pPr lvl="1"/>
            <a:r>
              <a:rPr lang="en-US" dirty="0" smtClean="0"/>
              <a:t>Control of corporations, Consumer protection, Conservation of natural resources</a:t>
            </a:r>
          </a:p>
          <a:p>
            <a:pPr lvl="1"/>
            <a:r>
              <a:rPr lang="en-US" dirty="0" smtClean="0"/>
              <a:t>Reputation as “trustbuster”; more interested in regulating big business than eliminating it</a:t>
            </a:r>
          </a:p>
          <a:p>
            <a:pPr lvl="1"/>
            <a:r>
              <a:rPr lang="en-US" dirty="0" smtClean="0"/>
              <a:t>Big Stick diplomacy</a:t>
            </a:r>
          </a:p>
          <a:p>
            <a:r>
              <a:rPr lang="en-US" dirty="0" smtClean="0"/>
              <a:t>William Howard Taft</a:t>
            </a:r>
          </a:p>
          <a:p>
            <a:pPr lvl="1"/>
            <a:r>
              <a:rPr lang="en-US" dirty="0" smtClean="0"/>
              <a:t>Failed to lower tariffs</a:t>
            </a:r>
          </a:p>
          <a:p>
            <a:pPr lvl="1"/>
            <a:r>
              <a:rPr lang="en-US" dirty="0" smtClean="0"/>
              <a:t>Trust-busting (twice as many lawsuits as the TR administration)</a:t>
            </a:r>
          </a:p>
          <a:p>
            <a:pPr lvl="1"/>
            <a:r>
              <a:rPr lang="en-US" dirty="0" smtClean="0"/>
              <a:t>Dollar Diplomacy</a:t>
            </a:r>
          </a:p>
          <a:p>
            <a:r>
              <a:rPr lang="en-US" dirty="0" smtClean="0"/>
              <a:t>Woodrow Wilson, “New Freedom”</a:t>
            </a:r>
          </a:p>
          <a:p>
            <a:pPr lvl="1"/>
            <a:r>
              <a:rPr lang="en-US" dirty="0" smtClean="0"/>
              <a:t>Small enterprise, </a:t>
            </a:r>
            <a:r>
              <a:rPr lang="en-US" dirty="0" err="1" smtClean="0"/>
              <a:t>unmonopolized</a:t>
            </a:r>
            <a:r>
              <a:rPr lang="en-US" dirty="0" smtClean="0"/>
              <a:t> and unregulated markets</a:t>
            </a:r>
          </a:p>
          <a:p>
            <a:pPr lvl="1"/>
            <a:r>
              <a:rPr lang="en-US" dirty="0" smtClean="0"/>
              <a:t>Attacked “Triple Wall of Privilege” (Tariff, Trusts, Banks)</a:t>
            </a:r>
          </a:p>
          <a:p>
            <a:pPr lvl="1"/>
            <a:r>
              <a:rPr lang="en-US" dirty="0" smtClean="0"/>
              <a:t>Anti-imperialist foreign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What led to the Progressive Movement,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34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Caused by increasing </a:t>
            </a:r>
            <a:r>
              <a:rPr lang="en-US" dirty="0"/>
              <a:t>power in the hands of fewer and fewer </a:t>
            </a:r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Corruption</a:t>
            </a:r>
          </a:p>
          <a:p>
            <a:pPr lvl="1"/>
            <a:r>
              <a:rPr lang="en-US" dirty="0" smtClean="0"/>
              <a:t>Trusts</a:t>
            </a:r>
          </a:p>
          <a:p>
            <a:pPr lvl="1"/>
            <a:r>
              <a:rPr lang="en-US" dirty="0" smtClean="0"/>
              <a:t>“New Rich” </a:t>
            </a:r>
          </a:p>
          <a:p>
            <a:pPr lvl="1"/>
            <a:r>
              <a:rPr lang="en-US" dirty="0" smtClean="0"/>
              <a:t>Conspicuous consumption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aissez-faire government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89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. . .and </a:t>
            </a:r>
            <a:r>
              <a:rPr lang="en-US" dirty="0"/>
              <a:t>what were its goals?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use </a:t>
            </a:r>
            <a:r>
              <a:rPr lang="en-US" b="1" dirty="0"/>
              <a:t>state power</a:t>
            </a:r>
            <a:r>
              <a:rPr lang="en-US" dirty="0"/>
              <a:t> to curb the trusts</a:t>
            </a:r>
          </a:p>
          <a:p>
            <a:pPr lvl="1"/>
            <a:r>
              <a:rPr lang="en-US" dirty="0"/>
              <a:t>Regain power for the people from the “interests” –powerful corporations/trusts</a:t>
            </a:r>
          </a:p>
          <a:p>
            <a:pPr lvl="1"/>
            <a:r>
              <a:rPr lang="en-US" dirty="0"/>
              <a:t>Use government to solve problems that were too complex for individuals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600" dirty="0"/>
              <a:t>To stem the </a:t>
            </a:r>
            <a:r>
              <a:rPr lang="en-US" sz="2600" b="1" dirty="0"/>
              <a:t>socialist threat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400" dirty="0"/>
              <a:t>Improving the living and working conditions of common people by attacking </a:t>
            </a:r>
            <a:r>
              <a:rPr lang="en-US" sz="2400" b="1" dirty="0"/>
              <a:t>social injustice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41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Who were the Progressives and what philosophies motivated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Both major political parties</a:t>
            </a:r>
          </a:p>
          <a:p>
            <a:r>
              <a:rPr lang="en-US" dirty="0" smtClean="0"/>
              <a:t>All regions of the country</a:t>
            </a:r>
          </a:p>
          <a:p>
            <a:r>
              <a:rPr lang="en-US" dirty="0" smtClean="0"/>
              <a:t>All levels of government</a:t>
            </a:r>
          </a:p>
          <a:p>
            <a:r>
              <a:rPr lang="en-US" dirty="0" smtClean="0"/>
              <a:t>Middle class—moderates</a:t>
            </a:r>
          </a:p>
          <a:p>
            <a:pPr lvl="1"/>
            <a:r>
              <a:rPr lang="en-US" dirty="0" smtClean="0"/>
              <a:t>Felt pressure from powerful corporations</a:t>
            </a:r>
          </a:p>
          <a:p>
            <a:pPr lvl="1"/>
            <a:r>
              <a:rPr lang="en-US" dirty="0" smtClean="0"/>
              <a:t>Felt pressure from masses of immigrants</a:t>
            </a:r>
          </a:p>
          <a:p>
            <a:pPr lvl="1"/>
            <a:r>
              <a:rPr lang="en-US" dirty="0" smtClean="0"/>
              <a:t>Felt pressure from aggressive labor unions </a:t>
            </a:r>
            <a:endParaRPr lang="en-US" dirty="0"/>
          </a:p>
          <a:p>
            <a:r>
              <a:rPr lang="en-US" dirty="0"/>
              <a:t>Women</a:t>
            </a:r>
          </a:p>
          <a:p>
            <a:pPr lvl="1"/>
            <a:r>
              <a:rPr lang="en-US" dirty="0" smtClean="0"/>
              <a:t>Suffrage</a:t>
            </a:r>
          </a:p>
          <a:p>
            <a:pPr lvl="1"/>
            <a:r>
              <a:rPr lang="en-US" dirty="0" smtClean="0"/>
              <a:t>Desire to protect </a:t>
            </a:r>
            <a:r>
              <a:rPr lang="en-US" smtClean="0"/>
              <a:t>the interests </a:t>
            </a:r>
            <a:r>
              <a:rPr lang="en-US" dirty="0" smtClean="0"/>
              <a:t>of home and family</a:t>
            </a:r>
            <a:r>
              <a:rPr lang="en-US" smtClean="0"/>
              <a:t>,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73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3. Contributions of Muckrakers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0585" y="1066801"/>
            <a:ext cx="8842829" cy="685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Leading Publications</a:t>
            </a:r>
            <a:r>
              <a:rPr lang="en-US" sz="2400" dirty="0" smtClean="0"/>
              <a:t>:  McClure’s, Cosmopolitan, Everybody’s, Collier’s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600200"/>
            <a:ext cx="426357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Henry Demarest Lloyd</a:t>
            </a:r>
            <a:r>
              <a:rPr lang="en-US" sz="2200" dirty="0" smtClean="0"/>
              <a:t>, </a:t>
            </a:r>
            <a:r>
              <a:rPr lang="en-US" sz="2200" i="1" dirty="0" smtClean="0"/>
              <a:t>Wealth Against Commonwealth</a:t>
            </a:r>
            <a:r>
              <a:rPr lang="en-US" sz="2200" dirty="0" smtClean="0"/>
              <a:t> (Standard Oil)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Thorsten Veblen</a:t>
            </a:r>
            <a:r>
              <a:rPr lang="en-US" sz="2200" dirty="0" smtClean="0"/>
              <a:t>, </a:t>
            </a:r>
            <a:r>
              <a:rPr lang="en-US" sz="2200" i="1" dirty="0" smtClean="0"/>
              <a:t>The Theory of the Leisure Class</a:t>
            </a:r>
            <a:r>
              <a:rPr lang="en-US" sz="2200" dirty="0" smtClean="0"/>
              <a:t> (predatory wealth, conspicuous consumption)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Jacob Riis</a:t>
            </a:r>
            <a:r>
              <a:rPr lang="en-US" sz="2200" dirty="0" smtClean="0"/>
              <a:t>, </a:t>
            </a:r>
            <a:r>
              <a:rPr lang="en-US" sz="2200" i="1" dirty="0" smtClean="0"/>
              <a:t>How the Other Half Lives</a:t>
            </a:r>
            <a:r>
              <a:rPr lang="en-US" sz="2200" dirty="0" smtClean="0"/>
              <a:t> (Living/working conditions of immigrants, slums)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Theodore Dreiser</a:t>
            </a:r>
            <a:r>
              <a:rPr lang="en-US" sz="2200" dirty="0" smtClean="0"/>
              <a:t>, </a:t>
            </a:r>
            <a:r>
              <a:rPr lang="en-US" sz="2200" i="1" dirty="0" smtClean="0"/>
              <a:t>The Financier, The Titan (“</a:t>
            </a:r>
            <a:r>
              <a:rPr lang="en-US" sz="2200" dirty="0" smtClean="0"/>
              <a:t>Promoters and profiteers”)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Lincoln Steffens</a:t>
            </a:r>
            <a:r>
              <a:rPr lang="en-US" sz="2200" dirty="0" smtClean="0"/>
              <a:t>, “The Shame of the Cities” (Alliance between big business and municipal (city) governments)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5971" y="1600200"/>
            <a:ext cx="449942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Ida Tarbell</a:t>
            </a:r>
            <a:r>
              <a:rPr lang="en-US" sz="2200" dirty="0" smtClean="0"/>
              <a:t>, </a:t>
            </a:r>
            <a:r>
              <a:rPr lang="en-US" sz="2200" i="1" dirty="0" smtClean="0"/>
              <a:t>The History of the Standard Oil Company</a:t>
            </a:r>
            <a:r>
              <a:rPr lang="en-US" sz="2200" dirty="0" smtClean="0"/>
              <a:t>, corrupt business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David G. Phillips</a:t>
            </a:r>
            <a:r>
              <a:rPr lang="en-US" sz="2200" dirty="0" smtClean="0"/>
              <a:t>, “The Treason of the Senate,” corrupt connection between railroads/trusts and the Senate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Ray </a:t>
            </a:r>
            <a:r>
              <a:rPr lang="en-US" sz="2200" b="1" dirty="0" err="1" smtClean="0"/>
              <a:t>Stannard</a:t>
            </a:r>
            <a:r>
              <a:rPr lang="en-US" sz="2200" b="1" dirty="0" smtClean="0"/>
              <a:t> Baker</a:t>
            </a:r>
            <a:r>
              <a:rPr lang="en-US" sz="2200" dirty="0" smtClean="0"/>
              <a:t>, </a:t>
            </a:r>
            <a:r>
              <a:rPr lang="en-US" sz="2200" i="1" dirty="0" smtClean="0"/>
              <a:t>Following the Color Line</a:t>
            </a:r>
            <a:r>
              <a:rPr lang="en-US" sz="2200" dirty="0" smtClean="0"/>
              <a:t>, subjugation of African-Americans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John </a:t>
            </a:r>
            <a:r>
              <a:rPr lang="en-US" sz="2200" b="1" dirty="0" err="1" smtClean="0"/>
              <a:t>Spargo</a:t>
            </a:r>
            <a:r>
              <a:rPr lang="en-US" sz="2200" dirty="0" smtClean="0"/>
              <a:t>, </a:t>
            </a:r>
            <a:r>
              <a:rPr lang="en-US" sz="2200" i="1" dirty="0" smtClean="0"/>
              <a:t>The Bitter Cry of the Children</a:t>
            </a:r>
            <a:r>
              <a:rPr lang="en-US" sz="2200" dirty="0" smtClean="0"/>
              <a:t>, child labor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William Allen White</a:t>
            </a:r>
            <a:r>
              <a:rPr lang="en-US" sz="2200" dirty="0" smtClean="0"/>
              <a:t>, “What’s the Matter with Kansas,” economic stagnation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Upton Sinclair</a:t>
            </a:r>
            <a:r>
              <a:rPr lang="en-US" sz="2200" dirty="0" smtClean="0"/>
              <a:t>, </a:t>
            </a:r>
            <a:r>
              <a:rPr lang="en-US" sz="2200" i="1" dirty="0" smtClean="0"/>
              <a:t>The Jungle</a:t>
            </a:r>
            <a:r>
              <a:rPr lang="en-US" sz="2200" dirty="0" smtClean="0"/>
              <a:t>, meat-packing industry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53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. . The Success of the Muckrakers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57800" y="1371600"/>
            <a:ext cx="3581400" cy="4572000"/>
          </a:xfrm>
        </p:spPr>
        <p:txBody>
          <a:bodyPr/>
          <a:lstStyle/>
          <a:p>
            <a:r>
              <a:rPr lang="en-US" dirty="0" smtClean="0"/>
              <a:t>Better at calling attention to problems than at solving them</a:t>
            </a:r>
          </a:p>
          <a:p>
            <a:r>
              <a:rPr lang="en-US" dirty="0" smtClean="0"/>
              <a:t>Relied on publicity leading to improvements in democracy</a:t>
            </a:r>
            <a:endParaRPr lang="en-US" dirty="0"/>
          </a:p>
        </p:txBody>
      </p:sp>
      <p:pic>
        <p:nvPicPr>
          <p:cNvPr id="1026" name="Picture 2" descr="http://nawaat.org/portail/wp-content/uploads/2014/06/muckrake355x43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4800600" cy="513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32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4. What prominent organizations gained strength in the Progressive movement?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General Federation of Women’s Clubs</a:t>
            </a:r>
          </a:p>
          <a:p>
            <a:r>
              <a:rPr lang="en-US" dirty="0" smtClean="0"/>
              <a:t>Women’s Trade Union League</a:t>
            </a:r>
          </a:p>
          <a:p>
            <a:r>
              <a:rPr lang="en-US" dirty="0" smtClean="0"/>
              <a:t>National Consumers League</a:t>
            </a:r>
          </a:p>
          <a:p>
            <a:r>
              <a:rPr lang="en-US" dirty="0" smtClean="0"/>
              <a:t>Children’s Bureau, Women’s Bureau</a:t>
            </a:r>
          </a:p>
          <a:p>
            <a:r>
              <a:rPr lang="en-US" dirty="0" smtClean="0"/>
              <a:t>Women’s Christian Temperance Union, Anti-Saloon League</a:t>
            </a:r>
          </a:p>
          <a:p>
            <a:pPr lvl="1"/>
            <a:r>
              <a:rPr lang="en-US" dirty="0" smtClean="0"/>
              <a:t>Prohibition of Alcohol (18</a:t>
            </a:r>
            <a:r>
              <a:rPr lang="en-US" baseline="30000" dirty="0" smtClean="0"/>
              <a:t>th</a:t>
            </a:r>
            <a:r>
              <a:rPr lang="en-US" dirty="0" smtClean="0"/>
              <a:t> Amendment)</a:t>
            </a:r>
          </a:p>
          <a:p>
            <a:r>
              <a:rPr lang="en-US" dirty="0" smtClean="0"/>
              <a:t>National Progressive Republican League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Opponents of the Progressives— who, what, and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Big Business—regulation would stifle the economy</a:t>
            </a:r>
          </a:p>
          <a:p>
            <a:r>
              <a:rPr lang="en-US" dirty="0" smtClean="0"/>
              <a:t>Political conservatives—opposed larger role </a:t>
            </a:r>
            <a:r>
              <a:rPr lang="en-US" smtClean="0"/>
              <a:t>for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83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6. New View of Government—political and social reforms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Direct primary election, initiative, referendum, recall</a:t>
            </a:r>
          </a:p>
          <a:p>
            <a:r>
              <a:rPr lang="en-US" dirty="0" smtClean="0"/>
              <a:t>State laws addressing political graft</a:t>
            </a:r>
          </a:p>
          <a:p>
            <a:r>
              <a:rPr lang="en-US" dirty="0" smtClean="0"/>
              <a:t>State level Australian ballot</a:t>
            </a:r>
          </a:p>
          <a:p>
            <a:r>
              <a:rPr lang="en-US" dirty="0" smtClean="0"/>
              <a:t>Direct election of U.S. Senators  (17</a:t>
            </a:r>
            <a:r>
              <a:rPr lang="en-US" baseline="30000" dirty="0" smtClean="0"/>
              <a:t>th</a:t>
            </a:r>
            <a:r>
              <a:rPr lang="en-US" dirty="0" smtClean="0"/>
              <a:t> Amendment, 1913)</a:t>
            </a:r>
          </a:p>
          <a:p>
            <a:r>
              <a:rPr lang="en-US" dirty="0" smtClean="0"/>
              <a:t>Reorganization of city governments </a:t>
            </a:r>
          </a:p>
          <a:p>
            <a:pPr lvl="1"/>
            <a:r>
              <a:rPr lang="en-US" dirty="0" smtClean="0"/>
              <a:t>(City Manager system originated in Staunton, VA)</a:t>
            </a:r>
            <a:endParaRPr lang="en-US" dirty="0"/>
          </a:p>
          <a:p>
            <a:r>
              <a:rPr lang="en-US" dirty="0" smtClean="0"/>
              <a:t>Regulation of public utilities, railroads</a:t>
            </a:r>
          </a:p>
        </p:txBody>
      </p:sp>
    </p:spTree>
    <p:extLst>
      <p:ext uri="{BB962C8B-B14F-4D97-AF65-F5344CB8AC3E}">
        <p14:creationId xmlns:p14="http://schemas.microsoft.com/office/powerpoint/2010/main" val="108189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1362</TotalTime>
  <Words>575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The Progressive Movement</vt:lpstr>
      <vt:lpstr>1. What led to the Progressive Movement, </vt:lpstr>
      <vt:lpstr>1. . . .and what were its goals?</vt:lpstr>
      <vt:lpstr>2. Who were the Progressives and what philosophies motivated them?</vt:lpstr>
      <vt:lpstr>3. Contributions of Muckrakers</vt:lpstr>
      <vt:lpstr>3. . . The Success of the Muckrakers</vt:lpstr>
      <vt:lpstr>4. What prominent organizations gained strength in the Progressive movement?</vt:lpstr>
      <vt:lpstr>5. Opponents of the Progressives— who, what, and why?</vt:lpstr>
      <vt:lpstr>6. New View of Government—political and social reforms</vt:lpstr>
      <vt:lpstr>Government Response--Presidents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Progressive Movement</dc:title>
  <dc:creator>tech</dc:creator>
  <cp:lastModifiedBy>tech</cp:lastModifiedBy>
  <cp:revision>21</cp:revision>
  <dcterms:created xsi:type="dcterms:W3CDTF">2015-02-21T23:09:28Z</dcterms:created>
  <dcterms:modified xsi:type="dcterms:W3CDTF">2015-03-02T01:52:17Z</dcterms:modified>
</cp:coreProperties>
</file>