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85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83" r:id="rId13"/>
    <p:sldId id="278" r:id="rId14"/>
    <p:sldId id="265" r:id="rId15"/>
    <p:sldId id="266" r:id="rId16"/>
    <p:sldId id="267" r:id="rId17"/>
    <p:sldId id="268" r:id="rId18"/>
    <p:sldId id="269" r:id="rId19"/>
    <p:sldId id="270" r:id="rId20"/>
    <p:sldId id="279" r:id="rId21"/>
    <p:sldId id="271" r:id="rId22"/>
    <p:sldId id="272" r:id="rId23"/>
    <p:sldId id="273" r:id="rId24"/>
    <p:sldId id="274" r:id="rId25"/>
    <p:sldId id="275" r:id="rId26"/>
    <p:sldId id="277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860A190-B469-4A78-9312-F43D326186A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9F51D71-177C-4CB8-B08D-39851B56197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1800-1848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52800"/>
            <a:ext cx="6172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Politics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1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762000"/>
            <a:ext cx="4800600" cy="3581400"/>
          </a:xfrm>
        </p:spPr>
        <p:txBody>
          <a:bodyPr/>
          <a:lstStyle/>
          <a:p>
            <a:r>
              <a:rPr lang="en-US" dirty="0" smtClean="0"/>
              <a:t>Previously successful military hero—Battle of Tippecanoe (vs. Indians) and Battle of the Thames (vs. British and Indians) </a:t>
            </a:r>
          </a:p>
          <a:p>
            <a:r>
              <a:rPr lang="en-US" dirty="0" smtClean="0"/>
              <a:t>Died in office after 30 days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 triumph of populist democratic style (log cabin/hard cider)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William H. Harrison </a:t>
            </a:r>
            <a:r>
              <a:rPr lang="en-US" dirty="0" smtClean="0"/>
              <a:t>1841</a:t>
            </a:r>
            <a:br>
              <a:rPr lang="en-US" dirty="0" smtClean="0"/>
            </a:br>
            <a:r>
              <a:rPr lang="en-US" sz="3200" dirty="0" smtClean="0"/>
              <a:t>Whig</a:t>
            </a:r>
            <a:endParaRPr lang="en-US" sz="3200" dirty="0"/>
          </a:p>
        </p:txBody>
      </p:sp>
      <p:pic>
        <p:nvPicPr>
          <p:cNvPr id="7170" name="Picture 2" descr="http://www.retrocampaigns.com/images/tippeca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990600"/>
            <a:ext cx="29688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685800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Entire Cabinet resigned after unpopular vetoes of protective tariff and bank bill; expelled from Whig Party</a:t>
            </a:r>
          </a:p>
          <a:p>
            <a:r>
              <a:rPr lang="en-US" dirty="0" smtClean="0"/>
              <a:t>Strict Constructionist of Constitution; supporter of States’ Rights</a:t>
            </a:r>
          </a:p>
          <a:p>
            <a:r>
              <a:rPr lang="en-US" dirty="0" smtClean="0"/>
              <a:t>Supported Manifest Destiny—worked to annex Texas</a:t>
            </a:r>
          </a:p>
          <a:p>
            <a:r>
              <a:rPr lang="en-US" dirty="0" smtClean="0"/>
              <a:t>Opened trade with China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Unpopular in his own party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Tyler 1841-45</a:t>
            </a:r>
            <a:br>
              <a:rPr lang="en-US" dirty="0" smtClean="0"/>
            </a:br>
            <a:r>
              <a:rPr lang="en-US" sz="3200" dirty="0" smtClean="0"/>
              <a:t>Whig</a:t>
            </a:r>
            <a:endParaRPr lang="en-US" sz="3200" dirty="0"/>
          </a:p>
        </p:txBody>
      </p:sp>
      <p:pic>
        <p:nvPicPr>
          <p:cNvPr id="10242" name="Picture 2" descr="Portrait of John Ty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4400"/>
            <a:ext cx="209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9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746126"/>
            <a:ext cx="6096000" cy="3657599"/>
          </a:xfrm>
        </p:spPr>
        <p:txBody>
          <a:bodyPr/>
          <a:lstStyle/>
          <a:p>
            <a:r>
              <a:rPr lang="en-US" dirty="0" smtClean="0"/>
              <a:t>Lowered tariff to satisfy South</a:t>
            </a:r>
          </a:p>
          <a:p>
            <a:r>
              <a:rPr lang="en-US" dirty="0" smtClean="0"/>
              <a:t>Restored independent treasury</a:t>
            </a:r>
          </a:p>
          <a:p>
            <a:r>
              <a:rPr lang="en-US" dirty="0" smtClean="0"/>
              <a:t>Mexican-American War to secure annexation of Texas</a:t>
            </a:r>
          </a:p>
          <a:p>
            <a:r>
              <a:rPr lang="en-US" dirty="0" smtClean="0"/>
              <a:t>Acquired California; settled Oregon dispute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 Foreign policy success; worked to satisfy North and South politically, socially, and economically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K. Polk 1845-49</a:t>
            </a:r>
            <a:br>
              <a:rPr lang="en-US" dirty="0" smtClean="0"/>
            </a:br>
            <a:r>
              <a:rPr lang="en-US" sz="3200" dirty="0" smtClean="0"/>
              <a:t>Democrat</a:t>
            </a:r>
            <a:endParaRPr lang="en-US" sz="3200" dirty="0"/>
          </a:p>
        </p:txBody>
      </p:sp>
      <p:pic>
        <p:nvPicPr>
          <p:cNvPr id="11266" name="Picture 2" descr="James Polk rest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12863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9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dirty="0"/>
              <a:t>The United States developed the world’s first </a:t>
            </a:r>
          </a:p>
          <a:p>
            <a:pPr marL="18288" indent="0">
              <a:buNone/>
            </a:pPr>
            <a:r>
              <a:rPr lang="en-US" b="1" dirty="0"/>
              <a:t>modern mass democracy </a:t>
            </a:r>
            <a:r>
              <a:rPr lang="en-US" dirty="0"/>
              <a:t>and celebrated a new </a:t>
            </a:r>
            <a:r>
              <a:rPr lang="en-US" b="1" dirty="0"/>
              <a:t>national culture</a:t>
            </a:r>
            <a:r>
              <a:rPr lang="en-US" dirty="0"/>
              <a:t>, </a:t>
            </a:r>
            <a:r>
              <a:rPr lang="en-US" dirty="0" smtClean="0"/>
              <a:t>while </a:t>
            </a:r>
            <a:r>
              <a:rPr lang="en-US" dirty="0"/>
              <a:t>Americans sought to define the nation’s democratic ideals </a:t>
            </a:r>
            <a:r>
              <a:rPr lang="en-US" dirty="0" smtClean="0"/>
              <a:t>and </a:t>
            </a:r>
            <a:r>
              <a:rPr lang="en-US" dirty="0"/>
              <a:t>to reform its institutions to match them.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evolves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Government vs. States</a:t>
            </a:r>
          </a:p>
          <a:p>
            <a:r>
              <a:rPr lang="en-US" dirty="0" smtClean="0"/>
              <a:t>Three Branches—Checks and Balances</a:t>
            </a:r>
          </a:p>
          <a:p>
            <a:r>
              <a:rPr lang="en-US" dirty="0" smtClean="0"/>
              <a:t>Rights and Responsibilities of Individuals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7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1790s:  Federalists vs. Democratic-Republicans</a:t>
            </a:r>
          </a:p>
          <a:p>
            <a:r>
              <a:rPr lang="en-US" dirty="0" smtClean="0"/>
              <a:t>1800-1820: Democratic-Republicans without significant opposition</a:t>
            </a:r>
          </a:p>
          <a:p>
            <a:r>
              <a:rPr lang="en-US" dirty="0" smtClean="0"/>
              <a:t>1828-48s: Democrats vs. Whigs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9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Asserts federal power over state laws</a:t>
            </a:r>
          </a:p>
          <a:p>
            <a:r>
              <a:rPr lang="en-US" dirty="0" smtClean="0"/>
              <a:t>Asserts strength of judicial branch to interpret Constitution</a:t>
            </a:r>
          </a:p>
          <a:p>
            <a:pPr lvl="1"/>
            <a:r>
              <a:rPr lang="en-US" i="1" dirty="0" smtClean="0"/>
              <a:t>Marbury v. Madison</a:t>
            </a:r>
          </a:p>
          <a:p>
            <a:pPr lvl="1"/>
            <a:r>
              <a:rPr lang="en-US" i="1" dirty="0" smtClean="0"/>
              <a:t>Fletcher v. Peck</a:t>
            </a:r>
          </a:p>
          <a:p>
            <a:pPr lvl="1"/>
            <a:r>
              <a:rPr lang="en-US" i="1" dirty="0" smtClean="0"/>
              <a:t>Dartmouth College v. Woodward</a:t>
            </a:r>
          </a:p>
          <a:p>
            <a:pPr lvl="1"/>
            <a:r>
              <a:rPr lang="en-US" i="1" dirty="0" smtClean="0"/>
              <a:t>McCulloch v. Maryland</a:t>
            </a:r>
          </a:p>
          <a:p>
            <a:pPr lvl="1"/>
            <a:r>
              <a:rPr lang="en-US" i="1" dirty="0" err="1" smtClean="0"/>
              <a:t>Cohens</a:t>
            </a:r>
            <a:r>
              <a:rPr lang="en-US" i="1" dirty="0" smtClean="0"/>
              <a:t> v. Virginia</a:t>
            </a:r>
          </a:p>
          <a:p>
            <a:pPr lvl="1"/>
            <a:r>
              <a:rPr lang="en-US" i="1" dirty="0" smtClean="0"/>
              <a:t>Gibbons v. Ogden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8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Conflicts</a:t>
            </a:r>
          </a:p>
          <a:p>
            <a:pPr lvl="1"/>
            <a:r>
              <a:rPr lang="en-US" dirty="0" smtClean="0"/>
              <a:t>Embargo Act</a:t>
            </a:r>
          </a:p>
          <a:p>
            <a:pPr lvl="1"/>
            <a:r>
              <a:rPr lang="en-US" dirty="0" smtClean="0"/>
              <a:t>Tariffs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Bank</a:t>
            </a:r>
          </a:p>
          <a:p>
            <a:r>
              <a:rPr lang="en-US" dirty="0" smtClean="0"/>
              <a:t>Slavery</a:t>
            </a:r>
          </a:p>
          <a:p>
            <a:r>
              <a:rPr lang="en-US" dirty="0" smtClean="0"/>
              <a:t>Internal Improvements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4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Great Awakening</a:t>
            </a:r>
          </a:p>
          <a:p>
            <a:r>
              <a:rPr lang="en-US" dirty="0" smtClean="0"/>
              <a:t>Liberalism</a:t>
            </a:r>
          </a:p>
          <a:p>
            <a:r>
              <a:rPr lang="en-US" dirty="0" smtClean="0"/>
              <a:t>Romanticism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Abolitionist Movement (Slave Trade Abolished, American Colonization Society, Frederick Douglass)</a:t>
            </a:r>
          </a:p>
          <a:p>
            <a:pPr lvl="1"/>
            <a:r>
              <a:rPr lang="en-US" dirty="0" smtClean="0"/>
              <a:t>Women’s Rights (Seneca Falls)</a:t>
            </a:r>
          </a:p>
          <a:p>
            <a:pPr lvl="1"/>
            <a:r>
              <a:rPr lang="en-US" dirty="0" smtClean="0"/>
              <a:t>Utopian Communities</a:t>
            </a:r>
          </a:p>
          <a:p>
            <a:pPr lvl="1"/>
            <a:r>
              <a:rPr lang="en-US" dirty="0" smtClean="0"/>
              <a:t>Reaction (xenophobia, pro-slavery, anti-Indian)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and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685801"/>
            <a:ext cx="6858000" cy="4114799"/>
          </a:xfrm>
        </p:spPr>
        <p:txBody>
          <a:bodyPr/>
          <a:lstStyle/>
          <a:p>
            <a:r>
              <a:rPr lang="en-US" dirty="0"/>
              <a:t>European + Regional/Local Culture</a:t>
            </a:r>
          </a:p>
          <a:p>
            <a:pPr lvl="1"/>
            <a:r>
              <a:rPr lang="en-US" dirty="0"/>
              <a:t>James </a:t>
            </a:r>
            <a:r>
              <a:rPr lang="en-US" dirty="0" err="1"/>
              <a:t>Fenimore</a:t>
            </a:r>
            <a:r>
              <a:rPr lang="en-US" dirty="0"/>
              <a:t> Cooper</a:t>
            </a:r>
          </a:p>
          <a:p>
            <a:pPr lvl="1"/>
            <a:r>
              <a:rPr lang="en-US" dirty="0"/>
              <a:t>Washington Irving</a:t>
            </a:r>
          </a:p>
          <a:p>
            <a:pPr lvl="1"/>
            <a:r>
              <a:rPr lang="en-US" dirty="0"/>
              <a:t>Hudson River School</a:t>
            </a:r>
          </a:p>
          <a:p>
            <a:pPr lvl="1"/>
            <a:r>
              <a:rPr lang="en-US" dirty="0"/>
              <a:t>John James Audubon</a:t>
            </a:r>
          </a:p>
          <a:p>
            <a:r>
              <a:rPr lang="en-US" dirty="0" smtClean="0"/>
              <a:t>Women, Native American, Urban Culture</a:t>
            </a:r>
          </a:p>
          <a:p>
            <a:r>
              <a:rPr lang="en-US" dirty="0" smtClean="0"/>
              <a:t>African American</a:t>
            </a:r>
          </a:p>
          <a:p>
            <a:pPr lvl="1"/>
            <a:r>
              <a:rPr lang="en-US" dirty="0" smtClean="0"/>
              <a:t>Richard Allen</a:t>
            </a:r>
          </a:p>
          <a:p>
            <a:pPr lvl="1"/>
            <a:r>
              <a:rPr lang="en-US" dirty="0" smtClean="0"/>
              <a:t>David Walker</a:t>
            </a:r>
          </a:p>
          <a:p>
            <a:pPr lvl="1"/>
            <a:r>
              <a:rPr lang="en-US" dirty="0" smtClean="0"/>
              <a:t>Slave Music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American Identity--Arts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490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685800"/>
            <a:ext cx="5334000" cy="3657599"/>
          </a:xfrm>
        </p:spPr>
        <p:txBody>
          <a:bodyPr/>
          <a:lstStyle/>
          <a:p>
            <a:r>
              <a:rPr lang="en-US" dirty="0" smtClean="0"/>
              <a:t>Established Cabinet of close advisers</a:t>
            </a:r>
          </a:p>
          <a:p>
            <a:r>
              <a:rPr lang="en-US" dirty="0" smtClean="0"/>
              <a:t>French Revolution</a:t>
            </a:r>
          </a:p>
          <a:p>
            <a:r>
              <a:rPr lang="en-US" dirty="0" smtClean="0"/>
              <a:t>Neutrality Proclamation</a:t>
            </a:r>
          </a:p>
          <a:p>
            <a:r>
              <a:rPr lang="en-US" dirty="0" smtClean="0"/>
              <a:t>Organized troops against Whiskey Rebellion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 Promoted unity; warned against factions and foreign entanglements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George Washington 1789-1797</a:t>
            </a:r>
            <a:br>
              <a:rPr lang="en-US" sz="4000" dirty="0" smtClean="0"/>
            </a:br>
            <a:r>
              <a:rPr lang="en-US" sz="3200" dirty="0" smtClean="0"/>
              <a:t>Federalist</a:t>
            </a:r>
            <a:endParaRPr lang="en-US" sz="3200" dirty="0"/>
          </a:p>
        </p:txBody>
      </p:sp>
      <p:pic>
        <p:nvPicPr>
          <p:cNvPr id="9218" name="Picture 2" descr="http://www.archives.gov/publications/prologue/images/george-washington-and-cabi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1" y="1066800"/>
            <a:ext cx="2997654" cy="21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16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dirty="0"/>
              <a:t>Developments in technology, agriculture, and </a:t>
            </a:r>
          </a:p>
          <a:p>
            <a:pPr marL="18288" indent="0">
              <a:buNone/>
            </a:pPr>
            <a:r>
              <a:rPr lang="en-US" dirty="0"/>
              <a:t>commerce precipitated profound changes in U.S. settlement </a:t>
            </a:r>
            <a:r>
              <a:rPr lang="en-US" dirty="0" smtClean="0"/>
              <a:t>patterns</a:t>
            </a:r>
            <a:r>
              <a:rPr lang="en-US" dirty="0"/>
              <a:t>, regional identities, gender and family relations, political </a:t>
            </a:r>
            <a:r>
              <a:rPr lang="en-US" dirty="0" smtClean="0"/>
              <a:t>power</a:t>
            </a:r>
            <a:r>
              <a:rPr lang="en-US" dirty="0"/>
              <a:t>, and distribution of consumer goods.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Work, Technology, and Trade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69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685801"/>
            <a:ext cx="7162800" cy="365759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Global </a:t>
            </a:r>
            <a:r>
              <a:rPr lang="en-US" dirty="0"/>
              <a:t>market and communications revolution, influencing and </a:t>
            </a:r>
            <a:r>
              <a:rPr lang="en-US" dirty="0" smtClean="0"/>
              <a:t>influenced </a:t>
            </a:r>
            <a:r>
              <a:rPr lang="en-US" dirty="0"/>
              <a:t>by technological innovations, led to dramatic shifts in the </a:t>
            </a:r>
            <a:r>
              <a:rPr lang="en-US" dirty="0" smtClean="0"/>
              <a:t>nature </a:t>
            </a:r>
            <a:r>
              <a:rPr lang="en-US" dirty="0"/>
              <a:t>of agriculture and manufacturing. </a:t>
            </a:r>
            <a:endParaRPr lang="en-US" dirty="0" smtClean="0"/>
          </a:p>
          <a:p>
            <a:r>
              <a:rPr lang="en-US" dirty="0" smtClean="0"/>
              <a:t>Mechanical Reaper</a:t>
            </a:r>
          </a:p>
          <a:p>
            <a:r>
              <a:rPr lang="en-US" dirty="0" smtClean="0"/>
              <a:t>Steam Engine</a:t>
            </a:r>
          </a:p>
          <a:p>
            <a:r>
              <a:rPr lang="en-US" dirty="0" smtClean="0"/>
              <a:t>Interchangeable Parts</a:t>
            </a:r>
          </a:p>
          <a:p>
            <a:r>
              <a:rPr lang="en-US" dirty="0" smtClean="0"/>
              <a:t>Canals and Railroads</a:t>
            </a:r>
          </a:p>
          <a:p>
            <a:r>
              <a:rPr lang="en-US" dirty="0" smtClean="0"/>
              <a:t>Telegraph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680960" cy="914400"/>
          </a:xfrm>
        </p:spPr>
        <p:txBody>
          <a:bodyPr/>
          <a:lstStyle/>
          <a:p>
            <a:r>
              <a:rPr lang="en-US" sz="4000" dirty="0" smtClean="0"/>
              <a:t>Industrial Revolution in America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346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in </a:t>
            </a:r>
            <a:r>
              <a:rPr lang="en-US" dirty="0"/>
              <a:t>factories </a:t>
            </a:r>
            <a:r>
              <a:rPr lang="en-US" dirty="0" smtClean="0"/>
              <a:t>and </a:t>
            </a:r>
            <a:r>
              <a:rPr lang="en-US" dirty="0"/>
              <a:t>low-skilled </a:t>
            </a:r>
            <a:r>
              <a:rPr lang="en-US" dirty="0" smtClean="0"/>
              <a:t>male workers produced goods </a:t>
            </a:r>
            <a:r>
              <a:rPr lang="en-US" dirty="0"/>
              <a:t>for distant </a:t>
            </a:r>
            <a:r>
              <a:rPr lang="en-US" dirty="0" smtClean="0"/>
              <a:t>markets</a:t>
            </a:r>
          </a:p>
          <a:p>
            <a:r>
              <a:rPr lang="en-US" dirty="0" smtClean="0"/>
              <a:t>Urban </a:t>
            </a:r>
            <a:r>
              <a:rPr lang="en-US" dirty="0"/>
              <a:t>entrepreneurs went into finance </a:t>
            </a:r>
            <a:r>
              <a:rPr lang="en-US" dirty="0" smtClean="0"/>
              <a:t>rather </a:t>
            </a:r>
            <a:r>
              <a:rPr lang="en-US" dirty="0"/>
              <a:t>than </a:t>
            </a:r>
            <a:r>
              <a:rPr lang="en-US" dirty="0" smtClean="0"/>
              <a:t>manufacturing</a:t>
            </a:r>
            <a:endParaRPr lang="en-US" dirty="0"/>
          </a:p>
          <a:p>
            <a:pPr lvl="1"/>
            <a:r>
              <a:rPr lang="en-US" dirty="0" smtClean="0"/>
              <a:t>Lowell System</a:t>
            </a:r>
          </a:p>
          <a:p>
            <a:pPr lvl="1"/>
            <a:r>
              <a:rPr lang="en-US" dirty="0" smtClean="0"/>
              <a:t>Baldwin Locomotive Works</a:t>
            </a:r>
          </a:p>
          <a:p>
            <a:pPr lvl="1"/>
            <a:r>
              <a:rPr lang="en-US" dirty="0" smtClean="0"/>
              <a:t>Coal Mining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305800" cy="914400"/>
          </a:xfrm>
        </p:spPr>
        <p:txBody>
          <a:bodyPr/>
          <a:lstStyle/>
          <a:p>
            <a:r>
              <a:rPr lang="en-US" sz="4000" dirty="0" smtClean="0"/>
              <a:t>Shift to Manufacturing and Finance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027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3886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Cotton farming in south (dependent on slave labor) provided raw material for northeastern manufacturing</a:t>
            </a:r>
          </a:p>
          <a:p>
            <a:r>
              <a:rPr lang="en-US" dirty="0" smtClean="0"/>
              <a:t>National economy—foreign trade (cotton); American System</a:t>
            </a:r>
          </a:p>
          <a:p>
            <a:r>
              <a:rPr lang="en-US" dirty="0" smtClean="0"/>
              <a:t>North and Midwest most closely linked via market system</a:t>
            </a:r>
          </a:p>
          <a:p>
            <a:r>
              <a:rPr lang="en-US" dirty="0" smtClean="0"/>
              <a:t>Demand for natural resources</a:t>
            </a:r>
          </a:p>
          <a:p>
            <a:pPr lvl="1"/>
            <a:r>
              <a:rPr lang="en-US" dirty="0" smtClean="0"/>
              <a:t>Free and forced migration of Native Americans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Geographic Boundaries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833360" cy="914400"/>
          </a:xfrm>
        </p:spPr>
        <p:txBody>
          <a:bodyPr/>
          <a:lstStyle/>
          <a:p>
            <a:r>
              <a:rPr lang="en-US" sz="4000" dirty="0" smtClean="0"/>
              <a:t>Regional Economic Specialization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660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Native-born whites moved west</a:t>
            </a:r>
          </a:p>
          <a:p>
            <a:pPr lvl="1"/>
            <a:r>
              <a:rPr lang="en-US" dirty="0"/>
              <a:t>Community replaced family</a:t>
            </a:r>
          </a:p>
          <a:p>
            <a:r>
              <a:rPr lang="en-US" dirty="0"/>
              <a:t>European immigrants settled in east and </a:t>
            </a:r>
            <a:r>
              <a:rPr lang="en-US" dirty="0" err="1"/>
              <a:t>midwest</a:t>
            </a:r>
            <a:endParaRPr lang="en-US" dirty="0"/>
          </a:p>
          <a:p>
            <a:pPr lvl="1"/>
            <a:r>
              <a:rPr lang="en-US" dirty="0"/>
              <a:t>Strong ties between northeast and Old Northwest</a:t>
            </a:r>
          </a:p>
          <a:p>
            <a:r>
              <a:rPr lang="en-US" dirty="0" smtClean="0"/>
              <a:t>South remained distinct from other regions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Peopling of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5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Widening gap between rich and poor</a:t>
            </a:r>
          </a:p>
          <a:p>
            <a:r>
              <a:rPr lang="en-US" dirty="0" smtClean="0"/>
              <a:t>Emerging middle and working classes</a:t>
            </a:r>
          </a:p>
          <a:p>
            <a:r>
              <a:rPr lang="en-US" dirty="0" smtClean="0"/>
              <a:t>Increasing separation between home and workplace</a:t>
            </a:r>
          </a:p>
          <a:p>
            <a:r>
              <a:rPr lang="en-US" dirty="0" smtClean="0"/>
              <a:t>Changes in gender and family roles</a:t>
            </a:r>
          </a:p>
          <a:p>
            <a:pPr lvl="1"/>
            <a:r>
              <a:rPr lang="en-US" dirty="0" smtClean="0"/>
              <a:t>Cult of Domesticity</a:t>
            </a:r>
          </a:p>
          <a:p>
            <a:pPr lvl="1"/>
            <a:r>
              <a:rPr lang="en-US" dirty="0" smtClean="0"/>
              <a:t>Lydia Marie Childs</a:t>
            </a:r>
          </a:p>
          <a:p>
            <a:pPr lvl="1"/>
            <a:r>
              <a:rPr lang="en-US" dirty="0" smtClean="0"/>
              <a:t>Early Labor Unions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6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interest in increasing foreign trade, </a:t>
            </a:r>
            <a:r>
              <a:rPr lang="en-US" dirty="0" smtClean="0"/>
              <a:t>expanding </a:t>
            </a:r>
            <a:r>
              <a:rPr lang="en-US" dirty="0"/>
              <a:t>its national borders, and isolating itself from </a:t>
            </a:r>
            <a:r>
              <a:rPr lang="en-US" dirty="0" smtClean="0"/>
              <a:t>European </a:t>
            </a:r>
            <a:r>
              <a:rPr lang="en-US" dirty="0"/>
              <a:t>conflicts shaped the nation’s foreign policy and spurred </a:t>
            </a:r>
            <a:r>
              <a:rPr lang="en-US" dirty="0" smtClean="0"/>
              <a:t>government </a:t>
            </a:r>
            <a:r>
              <a:rPr lang="en-US" dirty="0"/>
              <a:t>and private initiatives.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8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</a:p>
          <a:p>
            <a:r>
              <a:rPr lang="en-US" dirty="0" smtClean="0"/>
              <a:t>Oregon border negotiation</a:t>
            </a:r>
          </a:p>
          <a:p>
            <a:r>
              <a:rPr lang="en-US" dirty="0" smtClean="0"/>
              <a:t>Annexation of Texas</a:t>
            </a:r>
          </a:p>
          <a:p>
            <a:r>
              <a:rPr lang="en-US" dirty="0" smtClean="0"/>
              <a:t>Trade with China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Expanding geographically; trading internationally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2576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Diplomatic, Military, Judicial methods</a:t>
            </a:r>
          </a:p>
          <a:p>
            <a:r>
              <a:rPr lang="en-US" dirty="0" smtClean="0"/>
              <a:t>Monroe Doctrine</a:t>
            </a:r>
          </a:p>
          <a:p>
            <a:r>
              <a:rPr lang="en-US" dirty="0" smtClean="0"/>
              <a:t>Webster-</a:t>
            </a:r>
            <a:r>
              <a:rPr lang="en-US" dirty="0" err="1" smtClean="0"/>
              <a:t>Ashburton</a:t>
            </a:r>
            <a:r>
              <a:rPr lang="en-US" dirty="0" smtClean="0"/>
              <a:t> Treaty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Dominance of North America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378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 </a:t>
            </a:r>
            <a:r>
              <a:rPr lang="en-US" dirty="0" err="1" smtClean="0"/>
              <a:t>vs</a:t>
            </a:r>
            <a:r>
              <a:rPr lang="en-US" dirty="0" smtClean="0"/>
              <a:t> Non-slave areas</a:t>
            </a:r>
          </a:p>
          <a:p>
            <a:pPr lvl="1"/>
            <a:r>
              <a:rPr lang="en-US" dirty="0" smtClean="0"/>
              <a:t>Missouri Compromise</a:t>
            </a:r>
          </a:p>
          <a:p>
            <a:r>
              <a:rPr lang="en-US" dirty="0" smtClean="0"/>
              <a:t>Defining Native American territories</a:t>
            </a:r>
          </a:p>
          <a:p>
            <a:pPr lvl="1"/>
            <a:r>
              <a:rPr lang="en-US" dirty="0" smtClean="0"/>
              <a:t>War Hawks</a:t>
            </a:r>
          </a:p>
          <a:p>
            <a:pPr lvl="1"/>
            <a:r>
              <a:rPr lang="en-US" dirty="0" smtClean="0"/>
              <a:t>Indian Removal Act</a:t>
            </a:r>
          </a:p>
          <a:p>
            <a:pPr lvl="1"/>
            <a:r>
              <a:rPr lang="en-US" dirty="0" smtClean="0"/>
              <a:t>Seminole Wars</a:t>
            </a:r>
          </a:p>
          <a:p>
            <a:pPr lvl="1"/>
            <a:r>
              <a:rPr lang="en-US" i="1" dirty="0" smtClean="0"/>
              <a:t>Worcester v. Georgia</a:t>
            </a:r>
          </a:p>
          <a:p>
            <a:r>
              <a:rPr lang="en-US" dirty="0" smtClean="0"/>
              <a:t>Resistance of federal power from states</a:t>
            </a:r>
          </a:p>
          <a:p>
            <a:pPr lvl="1"/>
            <a:r>
              <a:rPr lang="en-US" dirty="0" smtClean="0"/>
              <a:t>Hartford Convention</a:t>
            </a:r>
          </a:p>
          <a:p>
            <a:pPr lvl="1"/>
            <a:r>
              <a:rPr lang="en-US" dirty="0" smtClean="0"/>
              <a:t>Nullification Crisis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over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4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3276600" cy="3657599"/>
          </a:xfrm>
        </p:spPr>
        <p:txBody>
          <a:bodyPr/>
          <a:lstStyle/>
          <a:p>
            <a:r>
              <a:rPr lang="en-US" dirty="0" smtClean="0"/>
              <a:t>War in Europe</a:t>
            </a:r>
          </a:p>
          <a:p>
            <a:r>
              <a:rPr lang="en-US" dirty="0" smtClean="0"/>
              <a:t>Alien and Sedition Acts</a:t>
            </a:r>
          </a:p>
          <a:p>
            <a:r>
              <a:rPr lang="en-US" dirty="0" smtClean="0"/>
              <a:t>Library of Congress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 Last Federalist president;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Adams 1797-1801</a:t>
            </a:r>
            <a:br>
              <a:rPr lang="en-US" dirty="0" smtClean="0"/>
            </a:br>
            <a:r>
              <a:rPr lang="en-US" sz="3200" dirty="0" smtClean="0"/>
              <a:t>Federalist</a:t>
            </a:r>
            <a:endParaRPr lang="en-US" sz="3200" dirty="0"/>
          </a:p>
        </p:txBody>
      </p:sp>
      <p:pic>
        <p:nvPicPr>
          <p:cNvPr id="8194" name="Picture 2" descr="http://khianna-bryant99.weebly.com/uploads/9/4/3/9/9439052/7049505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4571"/>
            <a:ext cx="5147907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4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85800"/>
            <a:ext cx="6096000" cy="3657599"/>
          </a:xfrm>
        </p:spPr>
        <p:txBody>
          <a:bodyPr/>
          <a:lstStyle/>
          <a:p>
            <a:r>
              <a:rPr lang="en-US" dirty="0" err="1" smtClean="0"/>
              <a:t>Tripolitan</a:t>
            </a:r>
            <a:r>
              <a:rPr lang="en-US" dirty="0" smtClean="0"/>
              <a:t> War</a:t>
            </a:r>
          </a:p>
          <a:p>
            <a:pPr marL="274320" lvl="1">
              <a:buFont typeface="Wingdings" pitchFamily="2" charset="2"/>
              <a:buChar char=""/>
            </a:pPr>
            <a:r>
              <a:rPr lang="en-US" dirty="0" smtClean="0"/>
              <a:t>Louisiana Purchase</a:t>
            </a:r>
          </a:p>
          <a:p>
            <a:pPr marL="640080" lvl="2">
              <a:buFont typeface="Wingdings" pitchFamily="2" charset="2"/>
              <a:buChar char=""/>
            </a:pPr>
            <a:r>
              <a:rPr lang="en-US" dirty="0" smtClean="0"/>
              <a:t>Lewis </a:t>
            </a:r>
            <a:r>
              <a:rPr lang="en-US" dirty="0"/>
              <a:t>and Clark</a:t>
            </a:r>
          </a:p>
          <a:p>
            <a:r>
              <a:rPr lang="en-US" dirty="0" smtClean="0"/>
              <a:t>Embargo Act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 Doubled the size of the nation;  inadvertently promoted manufacturing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 1801-09</a:t>
            </a:r>
            <a:br>
              <a:rPr lang="en-US" dirty="0" smtClean="0"/>
            </a:br>
            <a:r>
              <a:rPr lang="en-US" sz="3200" dirty="0" smtClean="0"/>
              <a:t>Democratic-Republican</a:t>
            </a:r>
            <a:endParaRPr lang="en-US" sz="3200" dirty="0"/>
          </a:p>
        </p:txBody>
      </p:sp>
      <p:pic>
        <p:nvPicPr>
          <p:cNvPr id="1026" name="Picture 2" descr="http://images.encyclopedia.com/utility/image.aspx?id=2797158&amp;imagetype=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384"/>
            <a:ext cx="4432852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5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0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Macons</a:t>
            </a:r>
            <a:r>
              <a:rPr lang="en-US" dirty="0" smtClean="0"/>
              <a:t> Bill # 2</a:t>
            </a:r>
          </a:p>
          <a:p>
            <a:pPr lvl="1"/>
            <a:r>
              <a:rPr lang="en-US" dirty="0" smtClean="0"/>
              <a:t>To  reopen international trade</a:t>
            </a:r>
          </a:p>
          <a:p>
            <a:r>
              <a:rPr lang="en-US" dirty="0" smtClean="0"/>
              <a:t>War of 1812</a:t>
            </a:r>
          </a:p>
          <a:p>
            <a:pPr lvl="1"/>
            <a:r>
              <a:rPr lang="en-US" dirty="0" smtClean="0"/>
              <a:t>Invasion of Canada</a:t>
            </a:r>
          </a:p>
          <a:p>
            <a:r>
              <a:rPr lang="en-US" dirty="0" smtClean="0"/>
              <a:t>Treaty of Ghent</a:t>
            </a:r>
          </a:p>
          <a:p>
            <a:pPr lvl="1"/>
            <a:r>
              <a:rPr lang="en-US" dirty="0" smtClean="0"/>
              <a:t>Status Quo Ante Bellum</a:t>
            </a:r>
          </a:p>
          <a:p>
            <a:pPr lvl="1"/>
            <a:r>
              <a:rPr lang="en-US" dirty="0" smtClean="0"/>
              <a:t>Battle of New Orleans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100" dirty="0" smtClean="0"/>
              <a:t>BIG PICTURE IMPACT:  Didn’t lose to Britain in War of 1812; defeated Indians; growth of manufacturing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</p:spPr>
        <p:txBody>
          <a:bodyPr/>
          <a:lstStyle/>
          <a:p>
            <a:r>
              <a:rPr lang="en-US" dirty="0" smtClean="0"/>
              <a:t>James Madison 1809-17</a:t>
            </a:r>
            <a:br>
              <a:rPr lang="en-US" dirty="0" smtClean="0"/>
            </a:br>
            <a:r>
              <a:rPr lang="en-US" sz="3200" dirty="0" smtClean="0"/>
              <a:t>Democratic-Republican</a:t>
            </a:r>
            <a:endParaRPr lang="en-US" sz="3200" dirty="0"/>
          </a:p>
        </p:txBody>
      </p:sp>
      <p:pic>
        <p:nvPicPr>
          <p:cNvPr id="2050" name="Picture 2" descr="war-of-1812-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57200"/>
            <a:ext cx="427860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3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375" y="806936"/>
            <a:ext cx="6096000" cy="3657599"/>
          </a:xfrm>
        </p:spPr>
        <p:txBody>
          <a:bodyPr/>
          <a:lstStyle/>
          <a:p>
            <a:r>
              <a:rPr lang="en-US" dirty="0" smtClean="0"/>
              <a:t>Era of Good Feelings</a:t>
            </a:r>
          </a:p>
          <a:p>
            <a:r>
              <a:rPr lang="en-US" dirty="0" smtClean="0"/>
              <a:t>Panic of 1819</a:t>
            </a:r>
          </a:p>
          <a:p>
            <a:r>
              <a:rPr lang="en-US" dirty="0" smtClean="0"/>
              <a:t>Acquisition of Florida</a:t>
            </a:r>
          </a:p>
          <a:p>
            <a:r>
              <a:rPr lang="en-US" dirty="0" smtClean="0"/>
              <a:t>Monroe Doctrine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National unity; beginnings of isolationism; economic struggle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Monroe 1817-1825</a:t>
            </a:r>
            <a:br>
              <a:rPr lang="en-US" dirty="0" smtClean="0"/>
            </a:br>
            <a:r>
              <a:rPr lang="en-US" sz="3200" dirty="0" smtClean="0"/>
              <a:t>Democratic-Republican</a:t>
            </a:r>
            <a:endParaRPr lang="en-US" sz="3200" dirty="0"/>
          </a:p>
        </p:txBody>
      </p:sp>
      <p:sp>
        <p:nvSpPr>
          <p:cNvPr id="4" name="AutoShape 2" descr="data:image/jpeg;base64,/9j/4AAQSkZJRgABAQAAAQABAAD/2wCEAAkGBxQTEhQUEhQUFhUXGBQVGBgYFBcWGBYXFxcXFxkYGRcYHCogGBolHRgXLT0hJikrLi4uGB81ODMsNygtLysBCgoKBQUFDgUFDisZExkrKysrKysrKysrKysrKysrKysrKysrKysrKysrKysrKysrKysrKysrKysrKysrKysrK//AABEIAM0A9QMBIgACEQEDEQH/xAAcAAAABwEBAAAAAAAAAAAAAAAAAQIEBQYHAwj/xABCEAACAgAEBQIEBAQDBgQHAAABAgMRAAQSIQUGEzFBIlEHMmFxFCOBkUJSYqEVM4IkQ5KxwfAIcqLRFhdTY7Lh8f/EABQBAQAAAAAAAAAAAAAAAAAAAAD/xAAUEQEAAAAAAAAAAAAAAAAAAAAA/9oADAMBAAIRAxEAPwDccDAwMAMDAwMARwWAcETgEEYGCLYTrwCsGe2ORlwOqMB1wMcw+DDYBeCOElsEGwC6weI/jWbaPLzyR1rSKV0vtqVCwv6WBhfDeIpNDHKnyyIki/Z1DD/ngH5wknCeptgi+AXgYTrwRfALGFY568GHwBnAwRbEfxnjcOVjEk76FLBAaZiWNkKFUEk0D+2AkcFeIvIcdhmrpv6iAdDApIL/AKGAO32w96hwHa8LBw3DnC9ZwHTAOEasDVgFjAxz1nBYB3gYGBgBgsHghgCwRwo4S2A4scJOFPhhxhI2hkWZtMTKyu2rRQYadm8Hfx5wDXPcw5aKw80YIq1Da2FkKLVLI3I8YgG+JvDQaOYI3qzFKACNtyU2xkPBSITmI4pBMrgqVjjMlxRzApIWLIqMCB5Pz7jBTcttJHPKIJgsdvJ6ovQCLHo1dgL2BNYD0dlp1dVdCGVgGUjsQRYP6gjHW8VfkbmI5yEMMtLCiqArMVKPp9FIQb2ryBizYBd4M4SMFIwAskAe5wEPzLxBUj6PeXMh4YlHkspBZvZFBsn/AKkYhslxM8Pyp6g6sEUkgMqlECRl2bYFt1SwneyRQGIb4oZWQZ3h88TOGHVRAprVKCrojG/SrjUC1dv0xAcQzv4l5Kjma0RBHDGr6nWXMMZYxIApsDUDW6tYGxoNmy2YVlVlIIYBgR5DCwfsRjreM4+FnEerJONBQRRZWAKSCQsb5oKCV2NKQNvY40ZMAd4PArB1gADgFsAYBGA5t2xnvxmzKfhctE8ixmTNRepgSFVASzkDwLH7jFy48rmF+nMYCAWMgjEhCqCTSHua+hxhefy0udcOc9FnI+osSdSNjLEskmjXoAAA3QnSbojAahzXzJkzw/X1o5UOlEdfWFcDZqXdG+2/thj8KuN53Mxs0yf7MBUUjsTIzA0QLFslXud7FW3jM+O8gy5RVkzK6YrHUkgZpk03uGGzRkjsd1v2vG+8FkhMERy2noaF6en5dA7AYB+BjpeOanBjALvAvAwBgDGCwdYLAPMDAwMAMEccOIZnpxvJRbQrNQ7nSCaH7YzviXM/EYETNPGpy7ybxhQ2iE6NB6i7hjqI38jAaWcJbCYpAwDDsQCPsdxhrxjPiCF5mV2WNS5CLqYgd6XzgFzMANyAPc9sZ7z5ztw9I9Doud0upMaUyKy3vI59IrfbfetsZRxvmDMZzMCSdpZI2bQiqdEYuxSrRUsN/V53JwfGeHaRpXTZ0FVD6j42AvsGUDYneh9SFz5T4qjxxxRykuKASgti/qQy140toNEWhIuxcJ4XO8bKFEuWeOT1u7RyyuRbI8RUEAzhyCWFLIR5xhrBwYwCQDTRle5LV2I9V9h4/Y2dF5W54zML/hszaSEflSMjNqJ2UNCvzknYMuklqBvAXf4Z5smN42pNKoenr6hVtUqOS9Aai6Gwu3nzi6XjG+V+YsyczmFbpB09JREEZZoQ8arIzPpEYLks+qxoHaxd3yXMcMOTWZmZkLMiIh6zFlYoyI23UAZWIb2Iuu2AtksoVWZjSqCxPgACyf2xn/NfEvx8MuUMbwhqdJCUZiqPYkVdagA6VI9RNNdbEiic78+ZzNAxxK8GWOpdlbXJ9Hb+G/5R/fHXM8ypMmXOYVI5YQiOz6Z2lCWVIjZWRmW2NmmDPXa7Ac05/iktJOjFEUos6qUibdSZbIFmkBoHayTdYeTcTiKxfhs6mV1RLE+XmLIVESJGoEw9LINFhtzu9XqK4iuTeEtmRPNO+baKLfpQ62eRvTsoGxKgjYDt4rD3mvl+OJvwrGQlkjdZtGlUBYf5oHpDgXbEgHq9ge4W34V5aGGJpHzcU2ZzTGRvzASQpOkAE6iaJJv+b6Y0dMeSs/wmSIBmikStJNg2ursGpRpOrbeje2PRHw24jI3C4ZM16CispZ7W40JCyMXPla9XnvgLlgqxWczzrlxQhEmYJ8QqLAokMTIVGk0aIJusIyXN7SFwMlmgqAlmJgULRqiXkAB+l4C1KcG2K7BzTG2oGLMKV7/ldX67dEvq2rtffE8vb7/p/wDsYCH5xmKZZyJEQgXTi+qFsmIDUpJegNj5I84zOfMTvLBk1zcEEiKz6WeLSHUo6DREKBFt6W3qJD7k6LmeTcvJM8ztOWdtTATMoOwAW1ptH9GrTudsZvz/AJtHlbguSysMY15bVIFACa2VvlUe7xb3ZsjzgF5Hn+DJt+BnljzeWWNl6sYdgNV1GQ2ouALF2e49sSfJHOPC8plI4fxKIwDOy1KwVpDr0hiu+mwPuD74yXmvl78K5iQFtBIaTYdW3aMFUslVDxSDfz9N8VydKNfQfv5wHrjgnGoc0nUy8iyJdWvg+xB3B+4xJh8eSeWeYMxkpVlgciiSULHpvtVMoNNscatwr43xHbM5V1+sTiQf8LaSB+pwGyA4UTiJ4FxqDNxLNl5BIh22sFT5DAiwfpiTBwC8DCcDAPcDAwMAz4vlTLDJGraC6MgarrUKvGc5zkzOJFLH1VkgcDWis2v0jZxqG7AhfQCtgAWKxqJGI8cLr/fTk1W7j/kBRO/kYCicn83GFngzcpaNKSJ2jp0Cj0iUL4cVpbeyCpOqgaz8ROZpM2oaLWsCal0dT/NYmreNfmoXtuBuTvQxI84Z2HMzuWljijg1RdRl/Nk9Q6iq1i6IoDf06vfanJlU6czRdXoBtEkrJrjax6dQVyTWxtR7fqENkMubLQs6JY1AnqKyi76kZBF7CrFX7dxzh/NtU9UaW5JX81gXpnkkKHRtJ83ehsL2BZzNyEhOo5UgMp0gaiSCGU0Gqq8kki7PfCMpFJqIjYhmLqGftKNADbi6A3J73sdqwDrOZ46QRISxDRuik/PGdCuCQ2hioU7fynfasXDKpDPk0lnhyrN01V5x+RKCi6dtYKuylTb64zamsUWVKYmQncqxskXtWvt2Pex2/SjfOQc7LGksQUSMkgtW9TK8jKgKE+k3qY/wk6jue4CEl4fE7vJmZHWUaswjQhfz1b1PoX1ISaHYlQSwY74LmCd5Mjlpg8m+azaesjUokUFFZxSk6E8bDYDthzz3AJ11tE8cibsxjdeqdNloyx0gigKBa7FHfFm4zwILwxRChMMSRTI8TIsrgEM0imrUlWcnufv2wGf8NXNTgZWAEmUgMZNtJQBmJJ2A0mjYJPat8RWWfcsBGNKqoLKhU+rSGGpdiNhYFjc40SXOxNAmbiUlo0JVy0hkUUUI2/L+XVvt2B2sgUjhnBXVgrshiCiQm9zHe7ovdgaYXsLPmsBf+Q8sv4R5i4IVnWMrJcliXUXPUVhGemhJIvUjtdAbd800rBxCyGR4xrMphZgkUiac1GWjYzRaQG02CAD3cbQuX46jRNHDJ0W+WEUQjkPfTEpOiNrUEx7BrNk2AvfO8SlGWZU6eWZQVYrUqa2QvJG6SDQqnTIuwu1ok1WAheduExrBEyqUQhEiBPqeMGgzLRN6Yz52BTuTtqnw9zKz8My0TtbmCiCAToVmRW9QKt2XuD4sYxgtPOurq3KzHLqoJR9CKJOrLR/yhG2xuhZ2rGnZl8vFDlIY8zIHjgRRHFJ6VAIJkkZdJW2Hk+DQ74C3ScAgP+dci/8A3G2HfsgpBte4W62utsSOZyivvuDVB1NEbdrHcf0mwfbGf56aZisryrI3Zl0gBUOxSONuzFq9e7af4hYw8yufmYIhl9etY7DlUViVBQBNIaq833+pGAsKcqZcBbDPputVPV/wgMDSjwB+t4Y5PgDROyqUcCyFGZfL0T3YxQR0pPvZ+lXhlNnp3zMZjcklDoYC1JB9SlTQI1H9QQe67T+e4eXdZkdFdUZHIO11uA3jckX7Ue4wHaCWXqKpGlUUhtMglBatg7ONfbftZ8nGW8GyrNzFnpHYaIpC7790EbPGK86SiH6acXH/AB2TKwy6mWbRFJOGDhqIQsbJO6E6foNVDbSMYjyjxaRcxLI8jguDNNtZmQk9da9+nJM17VpwDfmrizzSya49LWEHj0rR2GkbljIbI36n2xD5uHTvtQAUXuG2FkX37n9sS3NnFzmM9LOy6C/TcqdyD0kFCj2v9xV+2IriLsSpePp+hapCnUBJIkYH5i3uNjWA5rHqAI0j5v8A0jz/AN774VDOV1gUA4ANhSa2Pcra9hutfrjgDVg9v+z4xO8ncDbP5uOG6Vjqkb+VFG/+o9gPc4DYfgZwlosk8zWPxEmpQf5EGgGvqdW/kVjS1OKyufKrHFlOigVQiRzLLETpqlUEDbSD+o+5x04JzRHNI8BFTRtokChnUN96tRd7sALGxbAWQYPCQcDAP8DAwMAMEcHhLtQs+N8Bh/xN4WmXml/LiZHqUXYddbU2llax6r2qqf6Yp+SqVemjSks2lYgiskQkIUEPJ6jvWykXW5G5x045xFp5Jcy7M8kjMnmlTwoFVVUKvEbAhDgLsSVIFmmZTa9/r7+cA94hwIJIqByWLMq2VbWoIAAAGzm7ANg9gQaJXlMsIzo0SvqCsoi9RWrs2AdLLZs7/XeqecFR8w/TlVkjiR5czK4Poi3Lmj/EQ3pBPdrrY4tPHOFwcOhTPI2cEkljXl2jcRKwuneRWWQCgNRNtQ39gp3FyszxBFSP5qSNj0Q9ouoavDDcgUL9+5nuBcNaISa+kQ5MasraHY9IAhTR3RlPp2Pk4pc07pqV1+UBDqVvXq3Iu/4gT72PocajwOFfwMEk0oTqKADIW6ksnULahbDTRNA3QCre2xCGzWXkIaK5wlsFjkKNamyukA1eoA1fYYZZDmGT8DHlVzTQdOdo2KxszGCRQUWqsAF2HfbT5qjOZ/iSDpxxM7SOfS2rWqoBZZ5FouwH8O+7DsCMV7g+WZ5MwoCFykL/AJlrbx5h0YCySQdW/wDYdsA/5eXKZebNQzhWy9IQGLaqKrG6robTYY715NDesMeeclHl8zHLkljjiZQU6bg61CW1I1hRRPq832sbwnFJSxlDlFcFmYCy2oyMzLYqu/Y/ynbYYj8pEHlUFyNRHUk2ZgB6mbfc7ed+2AeT5pqKgzEy6C2plRFpiUdtK2wG51Ejb7YbZoZiWFpAJpQnqeXQxjiYPRZH+VtVJbEarXwBeHnOMyLKqBdREESEsx/LbSWpdNeoat7ve8Wr4X8eOXy/Qzal8tmBMYK9X5iEpLBXgsKIXzfm8Az+FnMGrijIyjRmOuw1aXcOwVt5NILbRVXbft5O4y5SNwdccbX3tFN/exjztwHJjJ8SDIwJy8upA3pEkLxsQSe6sVKDsd2+mNk5Z53jzUqwvE0LupePUwZZAvzhTQ9S2Nq3HbscBPjg0G/5Sb7k1v489x28YQeA5b/6KD6gaT/bufriTU4XWAqfM/DYooJJQjNpBJHVKooo2xBO/bt9vuKtwXMZLMBgYcwsalUZ1kDwl70hT0zdkstWK32NbnQuOyxJl5mnCtEqMzhhqBUC6K1v9seds/zOj5VYIIhlw8jSzdP0AuNKoEFmlAA/UXv3wEx8UOaIpXbKZUAxK5aWW7Msi/KoYn/LTfbtYFdgcNuXOBz5KBOLOE0AoqxOpbqQzERs5r5RTbbE4cfDLkZ81NHmJUrKxsG9Q/zivZVHlLqz2oVvvWx82cBGdysmWLFA+j1AC10Or7D39NYDzFzPKGzeYYKqq0rsoUUoQklNIoenTpI23BGOMseswqkjzOyqunS1o1kLEtk6h2ojbfti4cy8oCPMRPNMTHJMcudCgtGIR0lDMxCK1IvegAb3GOHDf9gzOalyZgzMWWAVnZipcSGtSadyA2xIO9exwFdz/AJoJunmEMZA1G+2kVZUj5+4Hpve/bGl/DHgryZfq5Usg1XIRpMjSqwqMF9giozb3uTffbGa8wZ/N5pzLmQ7FVUi0KrHGT6Qq1Sr7e/1xrP/AIeMyxhzUZ+RXjZfozhgwH/CuAs03DM0YyjQtKrfMGdLJG6ldbenSdtxuGJPgB5wtooXSSWPN9Z6jtsu7FQaFO8QIbsPUxNDyN8WzBrgCwMKC4GAf4GBgYAYqnxK4mYckyoakmIhX3Gv5iP9N7+5GLPDKHAZSCDuCNwcZX8SM4Zc3DGNWmN40sdgxIdrPj+Df3U4ChPkollcNarQAViU6vgEVe4obbjfz2xFRR6hI59JW2BAJJZq0rqJ2Jvba9j7YmePzgMsfc7fOusD5t1YN6k0sCNvtRvD3kzIO8wljj6qZegKAVTLISRsTZC2xBolSVNEDcOWd4Nm48oXzDmOKdMsXcL1CVDGhLpbUAPQbo32xE5CTMQq4y7iRJYgh6Lk6V1MWBif023ayDSkVV76s2fW1jl/J9JAWQ0npT1K5OwBANHcEA0Rvil5nhQlUSRfky9WRSVDqXBaozGCKci69QQ6VsECrCtcJgOZfpQRGRIhqBciMoqE0pPcGy+w33+936biMLR5eNXjeXLxrCZN6RqUkF6UnWikkbEaG2UjaDzWalgBV4Ldm/zI1Qs1AaOoin5AAx+cfMb37NU5iWQlJiIlLqTrRlZqUqS0iiyaCCv6aOxwD0oHZp3LEmxHexEUdSKQCa1SFWsbAkiqwx4Ksq5oaVkJ/C0XRC1M7DUCQhutWncGiADdHEnncxDPMscbrI0gYKsaszWAraCGULTEDcitOuyB3t2X5LziIsacUmjRRQRIIhQ/l1Agn74Cu5Tk9eI5mczPLGUVdR06CXd3IDRsoIGkX2F6gRhjzByPNw6Cdo9EsbgK04tZYkJAIK6qIJrdd+3ti3cH4M/D88hfMzTjNxtGzSbkSxlSh28EFhZ7be4w3545nyeayM8MOZjZlZOooOl+mkitLpVgNR0qRtffAV/LcsScUXrJFBFC7+iVyzTaVoFfT/DqBIWx3x2flHM5eSPh6SRdKf8APViGAMkejrJrOplJQIRpIvTdgrhxydxODh0rRCXXkp/zYMwW9FBtLK+1K6kgHtvpNDVWF/E3nqCGTLjLss2YgkEwoho1VonQozKdywfsvsO2ArXFuUoYuqvEWzhmRNMTRQ64WRIxpk6le+olCVo34N4sHwl5E6TfjJxRH+QKK7MpDSMrAHcNtfiz5GJ7kTj8ud4ZNNMytJqzKkBQFFL6VCjxRHfffviZ+H/EVzHDsrIGJPTVGPb1INDfpYwFkjXCyMIjxXPiFxuLK5KRpRr6gMSR2QZGYEVakGu5Nb7fXAZh8TuZnzs65LLFilm1QgmRhZW9xfbVXgUdzYED8K+WFzubBlj1wRDU4vZmN6ARXqWxuB7C9icXflDljMuFEkByiqp9eq5nEoHUAJtlY+v1WCgkodjjR+FcKhy66IIkiQsW0oKFkVf9h+2AdJEFUAAAAUABQA9gPAwsjBnBDAZf8S+UYZ81lzpCnMDMQ6gSoGZ0dSF2r5i2lgb8Ae2M34lxBAom/DaFzGWlhIKhYjLGyhnhKWaDAmvT3qyMbbz9mUSOB3/3cwzArx+HilmJ/UJX+rGLcRVI/wAImZZwn4UTsLA0/iJTI4jAogldQpyd2+wwCObOJnQySMGlfK5BDo3VdBLlXOo04pdht32GNF/8PsFZPMNXzT0D7hY1/wCpOMZ45IzSs4j6Mc9SpGDsI9wnbv27kfXHoP4O5DpcLgJFGQyS/wDE50n/AIQuAu7YWuEecdFwArAwZOBgHeEv2wrBHAV7lMFeongdNq2oEgo1UB3aMk+5YnbFP515WWCcZvqWrsxKOa0uQXJVh3FrdN7d6vFxyTqmcdK3aPbahQcv6a8etu/kH7CQ45weLNR9OYWthhRoqw7MD4Pf9zgPNE+bYM8pZSadN6B3oFgpsMe9kX4JokEbl8M+DiPhqRyJpZmdpBe5YnY6h/SF7e2M1/8Agt/8QfJg6ulrzGsCrjoMvpBqyaXt3vxtjTPh7xS0ky0jDqxnUASTrieirpfdLP6ftYP+L8qwzqAQV03XZlN1epWsHt9jtd0MZzlOETqSsiQkC5C4Vg5kZipjlkU6S4CIxKrdxgXRIxshOMt554/GhlHVUIH3CqjO0g/hVjsG27G9i10t0DbiEQ6bVIQCB/lkUxu6LUAB32OMy45nAzWOrW6lLGkBdNL6fJo3uPHtjROW+GrOxfNuYjRKxmQkKrVQsqCh7b2aqxV1hHF+CQZdpQQuvd+oSdNFSwCliSb9O9g39sBauSuVcvkVEzOrTyqGMjkKVVtJ0IGoqLKgnuTXbYCy5bi8LsiLINbp1ERgUdk/mCuASBR+2OUuW/JRzepI1ZQewZVsGhRJH3/a8VhOOI3UzEMhBQNGsb+sNM3VXTqPqQDpo1A1X6HASvPg9GW0k9QZvLmNQaLMC1rtvWnUTXhTe14wdsjpz+Y6sepUGZzGncBlMbvH2qwS8f8AyxpnOfN7ZXMgV1BlokjZ79Sz5gG2VflL9NCdyANR79sV7kjInOtAhmkZR1FYSRJ1FhV45GQShm1R6tI3AoybbWAGi5bkxDwuHKE6ZERXWQfNHmPn1j/We3kYxPnzKsZEllDCZw0M9hgBPCdBOtj67XTuNttrx6Rz8wjiZn1kBTehWZzsflWP1aj9PJxi/wAassYZNk1R5noSGRlGoSwLIhWwAQxRo7Bra9vYJn4E50EZuEVoDwyDcXqZNEg0/wAtoN+2NI4jmzEYkRCWkkWMUrFVG7MWK/INIbf3x57+G/HRBn0M9dGf8iT0hV3IKEhQAAH0/oTj0CmWkSXV1HeMr0+kEQIh1E9QuTrNDarI80LwHWCaRZJzKVEK6WRtOmlC2+ptZ1VV3pUV74rPLeX/AMQzB4lOn5S3Hko3HZL9WYKn+Nz29gMFxmH8XMnDImboRKjZyS/VoFaINX8792/p++HuS4+VzJy5UdHcIxRozFWlFiK1R3s3Y2K96JwFnbCkXFa47zT0Jo4lhd+rpCy2OiGLFSrMtldPc7Xv2oEizk+MAJBhGFE45zMApJ2ABJPsBucBnPxEvMzR5RSRreLLGiBXVPWnb7pDEv6T4onHcwrnMSqqNNm9SQaipXK5CAaOvv8AIWUGvoCRdi5xJXzM7SJYllHSjNUVmz46srk+8OSSMf6R5xRuccyuYzkseVUdJAI49OwMUKgM7eGvQu58KgHYYCtRxF5QiEtqZUQkbmyFXbx9sesoZIspDFExVFRNCjyREhLUB3pVJ/8A7jzByhlA3EcsjMqqJ0JZjQCxtqNk9tl/vj0Fx2V8wyiFCygqVZi4v5lLKiiyhDEFyy2PlB74Cx/4pF00k1HS50r6GBLUxrSRd0p8ePthqnNEBcRxF5nJorFG8mjcX1GA0x1e4YgiiKvbETluWpHQiSWcHUfTIymMendoxGzSaT8ulpexI7UMWzKZZURURVRFACqqhVUDwqjYD6YDoD9sDB1gYB5iI4xqRklX+EFSLoFSVJ/sG/Wj2BxL4hOL56J10H1ediAD3HzH9cBF8XkaHPxuCSJkKf0K3yoGA92K739Nu+OfFuK5tEdaIZiiI4QIqm/VVkk+kN4PjCOKzM2XhfqWyPGAK3ZwdBBpt7IPsb7b4c/4Wzm7YlDqVSTpW1AohgbvR4JontgE8Oz2WE8uZ/O6kiJGWYArojugqp2BJJ7XuPtiNyubjhzry6NSuxSLTG2qMaIS43IpDqvTp2Os3jn+KgovmJGUBS9CWjpC69lS7Ne9X4vDjlWc6etKpkNlqj9bw2WNSIactpbuAe5FbDAc+deeRBCFiSYTy7IpjZSNwCwtTqO+1WDeIHM8sRZjKmJ0vN7zLvqEbmj0GIN05vUdxqa7OlThpynw9s5ns3m5VZekzKA7FQhDAqltZTSu5FUCfAJGJ6aHLMQwKSXYLbSfKupjag7du1e1CsBJ/DyfLyZRGhLsRswlIaWFhsYySAQAboHb2obYq3OUEgztyoSsrr09wUcRRsxjILWpagNtz6q8YaDPPw6T8XlTHmMtO7K8auyaJ3Iq9iLJHcgbtR2o4sHG0fiOVhmDyZTpyFnimGhZHTspPtq7MPfAdubeYdlOWzXSZPVvA7xOKumdQQor3BH2xXeANGHjMejQzpIyg0ur8tWfYkGlD0vbckV6cU3NguupttJKtqbRpKndGYmwCKsEePfErw3OA5XMMhQssE0slNZFklQoI2Jvex4HbAV3nLijSgAWPxM02bZj8pBdoYBfsqI3/FjTPhzPDl4RIqEyT0sSKANMCErGWYmlLtrc3uTIPAxkmWyZcxobOukiDMBQd6Tb2tiaH1/W/T8WhywWIdX0iw6bgCO41uj2FWf074DXszn1j09QhdRC34Bq+/t33+mILmLhKcSyLQvQkbW8ZI3SRGZFeh27Ua/mIxl3E+Ypc0VSR0EdSIg3BaNwwbtq1e3gnbbxixTcyNlojHEpZ3Grqk6i+onSpK2RR6hP/mFd7wGO5jLMheKUFHRmDq3YFfHve3cfTG0cp/EN2ySwlS3EF0QxRsCOsW2jl/8AIFFsfpfkYpXMXDTmenMrAzLGPxDsyRB0CAh7oKWAJG3jTttivZCfMQT64i8Lwep3Zd1sBKdWsE0wUCt77ecB6F4bDFw3KEyyDuZJ5nIBklc+tyT3PsvsABiR4fnYs3lw0MpZGBUOPmBqifUNm+4xk2SyRnPW4tnASAOjl5pkaQFu5aBBQYg7KBYvfFr5c4jPDEIIMrbB5dVkqNTKjrVjceqtz/uz77BeXycZjMTIhjK6ShUadNVWntWKxlMhmI80M0kurKdLp9Fmdm0BmYTajeo7k1t6aG5GJjiJc6RZGrQLWgAzNpb1Gz8pPpK7kDfDCXmrLQfl63bptFCzHspZljJaR6DabF0drGAn482jdnU/Zgb9Ib/8WU/Yg+cRfNzf7LIm/wCcUy+2x/OkWJiPsrn9jhllIjLLIcp01QE6cwyGTV1FjDrELCkL04/X6h6VFEhsOs5y/EsRIVpJF0SB3YvIxRlkIBewurTR0gDftVUGWcRmdstCyOIvxQmLzbkQLPeZzJ27sMusCAd6VgO+0BnuH6Z4yQYGmjvLWeyflHLs5HylmR9XkdQDtQxJcXyh/BoIpGUxQuwUVpkkyWYbKyMSNwzQyr2qwoB2x3iYZiDJgqFP+HZrLgfyypNHCrd+4bScBUuTGMfFMk7jcypf9RdmXVv73ePSWSyhWSaRh6nelP8AQqIB/dcYn8GuXIczNmDMuvonLujbjRIsjNSn2OgX7jG/EYBF4UMFg7wBjAwFODwD3EM3AUApXcdvYD+wB/viZwy4rq0jQLNjzW4Nr+lgD7HAVrjuQEamjqVipZTsdY3DoRvYIH7nzhzwvN1l31stmHqRsSEJVlZive6U+Tv+14kM7l5EctEAA4uTUwUKVFBtRBN14qhpv6GEM8csjRwyQFgjyFUbV6lLAAtpIIOrcafB7+Ar3FIJ24ZOWy4hUxIoshjpuMM5o+kVqNUdvOO3AOHSrk0MipIyl9PyuEOs1pcXpB27Hzi2xTpnspLGStlWikH8jlfIPykWDXjt3GMG5bjdZXqWVUia3ETSVIVegLQbIaPqPYe+Alfw8hhzc0iyRqJ5AzIdIMi6Ro6Q+dzv62qqG5O2IDNcQSQNFpcqWDbT7VuSGJADAH9O9D2m83zcf8OjySs/XaSUysqgllZ3pCR6mkNi/wBRjhl/h/nqUnKuVdb+YalAIPqXUCCSNh9B2rARsGeaSCTL1I8h0sCTegxNYVdOwvSRv5rzWNb5TnafJJO6COcBfzJAd1O+sNJdCrP7YoWT+H3EkZZUi6dEkDqI0lUb27Waqj/N43qGnzwhzpQuXjhk+Wy62tFhoumptQqwPSPvgOvNMkST5gZaRJFaQOQtsoZq1nUGouSPANGvc0zzGY0QE6GZXV4ypIBaQpv2APTGq/vX6NHzqu8phXpqQXJ1a2CqSWamO+3cD2B8YuHLPL8ebhMZzSsA4fVF6n9QAKMGJonbwBsK+oQfLyxS54CV4wkYLqxNKXSEdwR4Iuu/pPgYLnHicMzBYWZwAPlB6ZIN2uoWwHjYVfnFkzvIE0LzwRLLPl5IgV7B0KupTcgDUC0l/QbkXiwchZSeAHLyZbTlgjEZiVY4pELEej0u4ksm7BHc3gMj4dI90ybG3BKFqI2Br+Ub9/8A3xPZHlrMvMvUUqQkSggN8tLISSezHUvtVV4313KcNErkSRKWRgAxFAxuQHAPYht2BHuQaIxJJwv1evQOoDY2JPzUF1A2d08dk+uApHB+AnVHCD6Ub8wkllecHqaAapljJG3uFH8LYbcxcjCTMST5mWKMS9LUvVA1sCyuVDb6igT1f1uQAaxe+CZoHqMMyrwxsysTCIgGPqJ6gpSNzZrzivzQTmdTF1GhDSZh8yEWFpAC2mIyyMdagkV6AtKK+oRv+BZaKdc4HhkspoJYdJWACUqqdRCBfYmyNhucSPGuICeOWHKzFQqMiFZqeaaVQ69NAQ1C613QtttrD/LcNjLvKwkiYt/Bqle9OiTqyaWFsANrNBFIIvFi4bHAY9EDD0LoBBt0vsST6rvffAV/JcBd10CZksrK4Z9cweOZpI5KOpFZqj1ECvQdt9pfL8ESoyqCJow6g0jtqKrGG1eVIQEjzQuqw84ZktGpWF6WOhiN6dVZ69hrL4kSm2AZ5dHW9TarNj00QK+XY779vpXfvjqxxx4rKUidkrWFIQHsZG9KA/diow6aOsBinMeXeIZiDQp/2nNZaNzY0rnMojxLfsWXv7gYrHAuIAZeJyb0JIlnYFmzX4lv/RF/zxoHxajKR5yQbejhsykdw8eYkjJH10sn7YyLPxyJlImBPTkuT+EBWLzxFPc9m3+vjAar/wCH3JFcpmJT/HKFH2RRf92ONXvFO+FXDujwzLDy6mY7V/mEsB+gIH6YuWAThJO+FnCSuAMYGAMDASGG+YzsafO6L53YDb338YcYaQ5XST8tGyfTuWvYltXt/wBjtgBnYI5UKyAMh7g2Afv9MQsPLOUR+r0YUEYPTaMshVRuS2kgE99/GFccbRIGfS6+nQnpOllvVSN3DAgahuCfa8c8nlJJJQ34SPLRgGySnWk/p0xEqEvvqZr9sBIPlllhnSL8tpA4Y6aYM6bMw8mivffGA8f5GzeSBkmjBgDaC6Pa0ezemyq/de4r649E5DJCLXRJ1uzkkkm28WdyB2HsAB4w4kjDAggEHYgiwR7EecB5bcJMsKqSkqLoEgG70CUGiIFmYUoDg37jyPSHLU8kmVheWNonKLqR92UgVv8Aer398O8rwyGMkxxRIT3KRqpP3IG+HWA4suMyz/wgy75hpRPKqs5dk0q3zNqIV9iBZPg1jUGOObnAZbN8MJoZmkyGbaFSKCNqtR3I1i9Qv3W8TXKvJ/4W2lzJlkZdA+VUCqQzLX8dEb32GLo6eN/7j+47YpOWkGabMRwJLSMY5pDQMi1RjXsZGYdy90tUdRBAc4+LTf4XMxYiWNliBLaDTNFWlx/Mrgg/MA4B3GJTO815ePqwP1Z5II7lCx2p0IHcl2qOwDZBN7igcIk4Ccy0p2WGbLqVOzKMwylOqIzRNRiMf+x3w74Jw2JX1apHkYGUksxidpQA8iD5d9hXgbCrJIQs3EcxKehl6y08cj6o0Mblojluqjszr+X+Y6rqKm21VffDjM8vSZuaLMTLQjWJUicLrVg+uWRdLaIzIKUi29K+5pbH0ZJEYP6C0i0B4jR12JBsllVj9NdeMdOG8NWMKf8AeaVV2BIDkAWSpNdwT9Cze5sGWQ4BFEaGXjVVJZKYsqWSfRE1rEd+6++E5qIS5rpsNSLA2oeLkcAX7GkxPEY5CMAk1uas+9dr96wDDLcM0hLcllAUtQHURdlEgqiQK3FG77WRiRVcFeDDYA2wajDfOZxI0aSRgqILZj2UDuSfAHviLj4nmJWbowhI1YqJJyydSh80cYSyl+SVutrwE5IgI3F9j+oNg/ocRvH5cwMvIcmkbz16BI2lPqSR3rfax98SGrbfGbce5J4jNmZpI88jRSFisM3VZIgd6EanQ3nuDtWAqHNXMOcMeZh4jl9DS5YIpARQkiSCRQKkbUrGgG2PtYusuzWadlSN+0XUA+hdrYX9/wDrjYn+DOZkNy5uBRYIWOF2ArfYEiu597w54X8JMxDmGzAzkIZi5sZUPWs2SFkOlT7d6wExF8UeGxIidRxpVVoQyGqUbXQG3bDSD425MyaejmQl0H0oSf8AQGv9rwv/AOU8cr687nM1mW37tpH7ksR9gQMM8/8ABmPvlszIjWRUirIqo3cJp0kN9b3wFhi+KXDnNCcg1dNHItfQkitX0vf+2BJ8TcgrqjPMpaiurLzLqUi9Q1KNq84q3EfglGVXo5plYABg0QZWNbkUwK2fFnHPLfDniMTQsMysvTAQKMxLCojHZB+W21e1VpB3wGhLzpkNIb8Zl6PY9RaJABIv3FjbxY7YGF5vltZiHMs8DaQCsEuhb3JshLfcnc9+9CzgsBbcDAwMAgRC7oXVXW9Dxf64XgYGATgYM4LADEVzDnDHGCCVa1o7BbsbMTtpPsavsCDvhPGOKyKenlojNMfF6Y4x/NJIew/pFsfbDI8Kzsv+fmo4xd6cvDTD6CWQk+TuFH6YBpmuK9OW9eub0aoo0klHSDSFWYRKxX0y/wAVWUHjfHXP8TlnBSLKSkd2MzJAhG+zKdchB+ifrjt/gbIgSNVChjQBLahJIA7yaj+Y3TuyxJJZvpiYymSWO9N79yTfv/7n6/U4CvZXgckw/wBse02IgQGOL1er1nUZJaJOzELf8OJiPh6J0+mojWMMFRFCrTACqHbt4w/YYIsMAlNgANgO2OcMQQaVFLZNDtuST/cnHQHB3gE6sdEOEAYNTgFk4ic7n5xL04sszrpsytKiRg/y1u5P+mvriV14DDAZ3nuJ5wzxQ5l+n+aReX9McyntEZCTJFJuK3AYrXnZyvH2izJy+bd4YpSVyjo4bWq3qEjG5FkFfMaH1xc58oj0XjVqIIJUGiLoi+xFn98NczwbLvtJBC+38Uat3AHkeyj9hgOkuWR1UNbLRHzEhwVr1Ds4I8GxhjncnOup8vIWbSAIpaMZIPcNWpTX1I27DHDhnK4y2tcrLJHGzaxHpR0U9iF1DUFO2wNCh4w7JzMbAsRNHRtUiVHG23qaYKf2/bALn4mY4mkkhlUIru4pHIVe9BGOrbehvQPmsduF8QjmjjliYMkih0PurbjY7jDPMce0fPl8yFrdhDrC0CTYQk+B431iro0jK8PyMotIcswLMP8AJVSWU+rYqDYOAnDjiccclw6OIkxgi6BGtyP0VmIH6DCc9nFjFtqN7KFVnZj3oBQTgHCC8AjENFxtmMidGZHUEqrRsS1WdyvoUNpNHX5/TAEOedUYtFE4Ya4wOopXTuFkIB3au6iqPfvgJckf9P1xyy0yuoZDansf1rziOynLx6mvMytOwKMmr0hGUA6gi7A6gaPemrE0F3wCwuCw4rAwHTAwMDADAwMFeABwWFYTgBWBgYGAGEk4VeENgObnCLws4QcAaYUawlVwoDADAFYLbCgMARwMGRgzgCsYAwVYIYBV4F4QMK2wBjCXQbGhYuj5F969sLrBYBtmMoJFKvqo18rMh27EMpBH747hawAcExwBhsGPfCcdFG2A5k4Id8GRgwN8B2BwWOZbAwDnAwMDADBVg8DADBHAGCwAwMDAwBHCWwrCLwCWGEEYUxwi8AGGAGrAY4QcB0wtBjgGx1U4BenBkYTeDvAA4QRggd8GTsMAoDBUMGhwm98Ao4MDAwB2wBFccym+Oh7Y5M2AWowoDHEHC7wC2XCTgrwljgFA4LCLw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hQUFhUXGBQVGBgYFBcWGBYXFxcXFxkYGRcYHCogGBolHRgXLT0hJikrLi4uGB81ODMsNygtLysBCgoKBQUFDgUFDisZExkrKysrKysrKysrKysrKysrKysrKysrKysrKysrKysrKysrKysrKysrKysrKysrKysrK//AABEIAM0A9QMBIgACEQEDEQH/xAAcAAAABwEBAAAAAAAAAAAAAAAAAQIEBQYHAwj/xABCEAACAgAEBQIEBAQDBgQHAAABAgMRAAQSIQUGEzFBIlEHMmFxFCOBkUJSYqEVM4IkQ5KxwfAIcqLRFhdTY7Lh8f/EABQBAQAAAAAAAAAAAAAAAAAAAAD/xAAUEQEAAAAAAAAAAAAAAAAAAAAA/9oADAMBAAIRAxEAPwDccDAwMAMDAwMARwWAcETgEEYGCLYTrwCsGe2ORlwOqMB1wMcw+DDYBeCOElsEGwC6weI/jWbaPLzyR1rSKV0vtqVCwv6WBhfDeIpNDHKnyyIki/Z1DD/ngH5wknCeptgi+AXgYTrwRfALGFY568GHwBnAwRbEfxnjcOVjEk76FLBAaZiWNkKFUEk0D+2AkcFeIvIcdhmrpv6iAdDApIL/AKGAO32w96hwHa8LBw3DnC9ZwHTAOEasDVgFjAxz1nBYB3gYGBgBgsHghgCwRwo4S2A4scJOFPhhxhI2hkWZtMTKyu2rRQYadm8Hfx5wDXPcw5aKw80YIq1Da2FkKLVLI3I8YgG+JvDQaOYI3qzFKACNtyU2xkPBSITmI4pBMrgqVjjMlxRzApIWLIqMCB5Pz7jBTcttJHPKIJgsdvJ6ovQCLHo1dgL2BNYD0dlp1dVdCGVgGUjsQRYP6gjHW8VfkbmI5yEMMtLCiqArMVKPp9FIQb2ryBizYBd4M4SMFIwAskAe5wEPzLxBUj6PeXMh4YlHkspBZvZFBsn/AKkYhslxM8Pyp6g6sEUkgMqlECRl2bYFt1SwneyRQGIb4oZWQZ3h88TOGHVRAprVKCrojG/SrjUC1dv0xAcQzv4l5Kjma0RBHDGr6nWXMMZYxIApsDUDW6tYGxoNmy2YVlVlIIYBgR5DCwfsRjreM4+FnEerJONBQRRZWAKSCQsb5oKCV2NKQNvY40ZMAd4PArB1gADgFsAYBGA5t2xnvxmzKfhctE8ixmTNRepgSFVASzkDwLH7jFy48rmF+nMYCAWMgjEhCqCTSHua+hxhefy0udcOc9FnI+osSdSNjLEskmjXoAAA3QnSbojAahzXzJkzw/X1o5UOlEdfWFcDZqXdG+2/thj8KuN53Mxs0yf7MBUUjsTIzA0QLFslXud7FW3jM+O8gy5RVkzK6YrHUkgZpk03uGGzRkjsd1v2vG+8FkhMERy2noaF6en5dA7AYB+BjpeOanBjALvAvAwBgDGCwdYLAPMDAwMAMEccOIZnpxvJRbQrNQ7nSCaH7YzviXM/EYETNPGpy7ybxhQ2iE6NB6i7hjqI38jAaWcJbCYpAwDDsQCPsdxhrxjPiCF5mV2WNS5CLqYgd6XzgFzMANyAPc9sZ7z5ztw9I9Doud0upMaUyKy3vI59IrfbfetsZRxvmDMZzMCSdpZI2bQiqdEYuxSrRUsN/V53JwfGeHaRpXTZ0FVD6j42AvsGUDYneh9SFz5T4qjxxxRykuKASgti/qQy140toNEWhIuxcJ4XO8bKFEuWeOT1u7RyyuRbI8RUEAzhyCWFLIR5xhrBwYwCQDTRle5LV2I9V9h4/Y2dF5W54zML/hszaSEflSMjNqJ2UNCvzknYMuklqBvAXf4Z5smN42pNKoenr6hVtUqOS9Aai6Gwu3nzi6XjG+V+YsyczmFbpB09JREEZZoQ8arIzPpEYLks+qxoHaxd3yXMcMOTWZmZkLMiIh6zFlYoyI23UAZWIb2Iuu2AtksoVWZjSqCxPgACyf2xn/NfEvx8MuUMbwhqdJCUZiqPYkVdagA6VI9RNNdbEiic78+ZzNAxxK8GWOpdlbXJ9Hb+G/5R/fHXM8ypMmXOYVI5YQiOz6Z2lCWVIjZWRmW2NmmDPXa7Ac05/iktJOjFEUos6qUibdSZbIFmkBoHayTdYeTcTiKxfhs6mV1RLE+XmLIVESJGoEw9LINFhtzu9XqK4iuTeEtmRPNO+baKLfpQ62eRvTsoGxKgjYDt4rD3mvl+OJvwrGQlkjdZtGlUBYf5oHpDgXbEgHq9ge4W34V5aGGJpHzcU2ZzTGRvzASQpOkAE6iaJJv+b6Y0dMeSs/wmSIBmikStJNg2ursGpRpOrbeje2PRHw24jI3C4ZM16CispZ7W40JCyMXPla9XnvgLlgqxWczzrlxQhEmYJ8QqLAokMTIVGk0aIJusIyXN7SFwMlmgqAlmJgULRqiXkAB+l4C1KcG2K7BzTG2oGLMKV7/ldX67dEvq2rtffE8vb7/p/wDsYCH5xmKZZyJEQgXTi+qFsmIDUpJegNj5I84zOfMTvLBk1zcEEiKz6WeLSHUo6DREKBFt6W3qJD7k6LmeTcvJM8ztOWdtTATMoOwAW1ptH9GrTudsZvz/AJtHlbguSysMY15bVIFACa2VvlUe7xb3ZsjzgF5Hn+DJt+BnljzeWWNl6sYdgNV1GQ2ouALF2e49sSfJHOPC8plI4fxKIwDOy1KwVpDr0hiu+mwPuD74yXmvl78K5iQFtBIaTYdW3aMFUslVDxSDfz9N8VydKNfQfv5wHrjgnGoc0nUy8iyJdWvg+xB3B+4xJh8eSeWeYMxkpVlgciiSULHpvtVMoNNscatwr43xHbM5V1+sTiQf8LaSB+pwGyA4UTiJ4FxqDNxLNl5BIh22sFT5DAiwfpiTBwC8DCcDAPcDAwMAz4vlTLDJGraC6MgarrUKvGc5zkzOJFLH1VkgcDWis2v0jZxqG7AhfQCtgAWKxqJGI8cLr/fTk1W7j/kBRO/kYCicn83GFngzcpaNKSJ2jp0Cj0iUL4cVpbeyCpOqgaz8ROZpM2oaLWsCal0dT/NYmreNfmoXtuBuTvQxI84Z2HMzuWljijg1RdRl/Nk9Q6iq1i6IoDf06vfanJlU6czRdXoBtEkrJrjax6dQVyTWxtR7fqENkMubLQs6JY1AnqKyi76kZBF7CrFX7dxzh/NtU9UaW5JX81gXpnkkKHRtJ83ehsL2BZzNyEhOo5UgMp0gaiSCGU0Gqq8kki7PfCMpFJqIjYhmLqGftKNADbi6A3J73sdqwDrOZ46QRISxDRuik/PGdCuCQ2hioU7fynfasXDKpDPk0lnhyrN01V5x+RKCi6dtYKuylTb64zamsUWVKYmQncqxskXtWvt2Pex2/SjfOQc7LGksQUSMkgtW9TK8jKgKE+k3qY/wk6jue4CEl4fE7vJmZHWUaswjQhfz1b1PoX1ISaHYlQSwY74LmCd5Mjlpg8m+azaesjUokUFFZxSk6E8bDYDthzz3AJ11tE8cibsxjdeqdNloyx0gigKBa7FHfFm4zwILwxRChMMSRTI8TIsrgEM0imrUlWcnufv2wGf8NXNTgZWAEmUgMZNtJQBmJJ2A0mjYJPat8RWWfcsBGNKqoLKhU+rSGGpdiNhYFjc40SXOxNAmbiUlo0JVy0hkUUUI2/L+XVvt2B2sgUjhnBXVgrshiCiQm9zHe7ovdgaYXsLPmsBf+Q8sv4R5i4IVnWMrJcliXUXPUVhGemhJIvUjtdAbd800rBxCyGR4xrMphZgkUiac1GWjYzRaQG02CAD3cbQuX46jRNHDJ0W+WEUQjkPfTEpOiNrUEx7BrNk2AvfO8SlGWZU6eWZQVYrUqa2QvJG6SDQqnTIuwu1ok1WAheduExrBEyqUQhEiBPqeMGgzLRN6Yz52BTuTtqnw9zKz8My0TtbmCiCAToVmRW9QKt2XuD4sYxgtPOurq3KzHLqoJR9CKJOrLR/yhG2xuhZ2rGnZl8vFDlIY8zIHjgRRHFJ6VAIJkkZdJW2Hk+DQ74C3ScAgP+dci/8A3G2HfsgpBte4W62utsSOZyivvuDVB1NEbdrHcf0mwfbGf56aZisryrI3Zl0gBUOxSONuzFq9e7af4hYw8yufmYIhl9etY7DlUViVBQBNIaq833+pGAsKcqZcBbDPputVPV/wgMDSjwB+t4Y5PgDROyqUcCyFGZfL0T3YxQR0pPvZ+lXhlNnp3zMZjcklDoYC1JB9SlTQI1H9QQe67T+e4eXdZkdFdUZHIO11uA3jckX7Ue4wHaCWXqKpGlUUhtMglBatg7ONfbftZ8nGW8GyrNzFnpHYaIpC7790EbPGK86SiH6acXH/AB2TKwy6mWbRFJOGDhqIQsbJO6E6foNVDbSMYjyjxaRcxLI8jguDNNtZmQk9da9+nJM17VpwDfmrizzSya49LWEHj0rR2GkbljIbI36n2xD5uHTvtQAUXuG2FkX37n9sS3NnFzmM9LOy6C/TcqdyD0kFCj2v9xV+2IriLsSpePp+hapCnUBJIkYH5i3uNjWA5rHqAI0j5v8A0jz/AN774VDOV1gUA4ANhSa2Pcra9hutfrjgDVg9v+z4xO8ncDbP5uOG6Vjqkb+VFG/+o9gPc4DYfgZwlosk8zWPxEmpQf5EGgGvqdW/kVjS1OKyufKrHFlOigVQiRzLLETpqlUEDbSD+o+5x04JzRHNI8BFTRtokChnUN96tRd7sALGxbAWQYPCQcDAP8DAwMAMEcHhLtQs+N8Bh/xN4WmXml/LiZHqUXYddbU2llax6r2qqf6Yp+SqVemjSks2lYgiskQkIUEPJ6jvWykXW5G5x045xFp5Jcy7M8kjMnmlTwoFVVUKvEbAhDgLsSVIFmmZTa9/r7+cA94hwIJIqByWLMq2VbWoIAAAGzm7ANg9gQaJXlMsIzo0SvqCsoi9RWrs2AdLLZs7/XeqecFR8w/TlVkjiR5czK4Poi3Lmj/EQ3pBPdrrY4tPHOFwcOhTPI2cEkljXl2jcRKwuneRWWQCgNRNtQ39gp3FyszxBFSP5qSNj0Q9ouoavDDcgUL9+5nuBcNaISa+kQ5MasraHY9IAhTR3RlPp2Pk4pc07pqV1+UBDqVvXq3Iu/4gT72PocajwOFfwMEk0oTqKADIW6ksnULahbDTRNA3QCre2xCGzWXkIaK5wlsFjkKNamyukA1eoA1fYYZZDmGT8DHlVzTQdOdo2KxszGCRQUWqsAF2HfbT5qjOZ/iSDpxxM7SOfS2rWqoBZZ5FouwH8O+7DsCMV7g+WZ5MwoCFykL/AJlrbx5h0YCySQdW/wDYdsA/5eXKZebNQzhWy9IQGLaqKrG6robTYY715NDesMeeclHl8zHLkljjiZQU6bg61CW1I1hRRPq832sbwnFJSxlDlFcFmYCy2oyMzLYqu/Y/ynbYYj8pEHlUFyNRHUk2ZgB6mbfc7ed+2AeT5pqKgzEy6C2plRFpiUdtK2wG51Ejb7YbZoZiWFpAJpQnqeXQxjiYPRZH+VtVJbEarXwBeHnOMyLKqBdREESEsx/LbSWpdNeoat7ve8Wr4X8eOXy/Qzal8tmBMYK9X5iEpLBXgsKIXzfm8Az+FnMGrijIyjRmOuw1aXcOwVt5NILbRVXbft5O4y5SNwdccbX3tFN/exjztwHJjJ8SDIwJy8upA3pEkLxsQSe6sVKDsd2+mNk5Z53jzUqwvE0LupePUwZZAvzhTQ9S2Nq3HbscBPjg0G/5Sb7k1v489x28YQeA5b/6KD6gaT/bufriTU4XWAqfM/DYooJJQjNpBJHVKooo2xBO/bt9vuKtwXMZLMBgYcwsalUZ1kDwl70hT0zdkstWK32NbnQuOyxJl5mnCtEqMzhhqBUC6K1v9seds/zOj5VYIIhlw8jSzdP0AuNKoEFmlAA/UXv3wEx8UOaIpXbKZUAxK5aWW7Msi/KoYn/LTfbtYFdgcNuXOBz5KBOLOE0AoqxOpbqQzERs5r5RTbbE4cfDLkZ81NHmJUrKxsG9Q/zivZVHlLqz2oVvvWx82cBGdysmWLFA+j1AC10Or7D39NYDzFzPKGzeYYKqq0rsoUUoQklNIoenTpI23BGOMseswqkjzOyqunS1o1kLEtk6h2ojbfti4cy8oCPMRPNMTHJMcudCgtGIR0lDMxCK1IvegAb3GOHDf9gzOalyZgzMWWAVnZipcSGtSadyA2xIO9exwFdz/AJoJunmEMZA1G+2kVZUj5+4Hpve/bGl/DHgryZfq5Usg1XIRpMjSqwqMF9giozb3uTffbGa8wZ/N5pzLmQ7FVUi0KrHGT6Qq1Sr7e/1xrP/AIeMyxhzUZ+RXjZfozhgwH/CuAs03DM0YyjQtKrfMGdLJG6ldbenSdtxuGJPgB5wtooXSSWPN9Z6jtsu7FQaFO8QIbsPUxNDyN8WzBrgCwMKC4GAf4GBgYAYqnxK4mYckyoakmIhX3Gv5iP9N7+5GLPDKHAZSCDuCNwcZX8SM4Zc3DGNWmN40sdgxIdrPj+Df3U4ChPkollcNarQAViU6vgEVe4obbjfz2xFRR6hI59JW2BAJJZq0rqJ2Jvba9j7YmePzgMsfc7fOusD5t1YN6k0sCNvtRvD3kzIO8wljj6qZegKAVTLISRsTZC2xBolSVNEDcOWd4Nm48oXzDmOKdMsXcL1CVDGhLpbUAPQbo32xE5CTMQq4y7iRJYgh6Lk6V1MWBif023ayDSkVV76s2fW1jl/J9JAWQ0npT1K5OwBANHcEA0Rvil5nhQlUSRfky9WRSVDqXBaozGCKci69QQ6VsECrCtcJgOZfpQRGRIhqBciMoqE0pPcGy+w33+936biMLR5eNXjeXLxrCZN6RqUkF6UnWikkbEaG2UjaDzWalgBV4Ldm/zI1Qs1AaOoin5AAx+cfMb37NU5iWQlJiIlLqTrRlZqUqS0iiyaCCv6aOxwD0oHZp3LEmxHexEUdSKQCa1SFWsbAkiqwx4Ksq5oaVkJ/C0XRC1M7DUCQhutWncGiADdHEnncxDPMscbrI0gYKsaszWAraCGULTEDcitOuyB3t2X5LziIsacUmjRRQRIIhQ/l1Agn74Cu5Tk9eI5mczPLGUVdR06CXd3IDRsoIGkX2F6gRhjzByPNw6Cdo9EsbgK04tZYkJAIK6qIJrdd+3ti3cH4M/D88hfMzTjNxtGzSbkSxlSh28EFhZ7be4w3545nyeayM8MOZjZlZOooOl+mkitLpVgNR0qRtffAV/LcsScUXrJFBFC7+iVyzTaVoFfT/DqBIWx3x2flHM5eSPh6SRdKf8APViGAMkejrJrOplJQIRpIvTdgrhxydxODh0rRCXXkp/zYMwW9FBtLK+1K6kgHtvpNDVWF/E3nqCGTLjLss2YgkEwoho1VonQozKdywfsvsO2ArXFuUoYuqvEWzhmRNMTRQ64WRIxpk6le+olCVo34N4sHwl5E6TfjJxRH+QKK7MpDSMrAHcNtfiz5GJ7kTj8ud4ZNNMytJqzKkBQFFL6VCjxRHfffviZ+H/EVzHDsrIGJPTVGPb1INDfpYwFkjXCyMIjxXPiFxuLK5KRpRr6gMSR2QZGYEVakGu5Nb7fXAZh8TuZnzs65LLFilm1QgmRhZW9xfbVXgUdzYED8K+WFzubBlj1wRDU4vZmN6ARXqWxuB7C9icXflDljMuFEkByiqp9eq5nEoHUAJtlY+v1WCgkodjjR+FcKhy66IIkiQsW0oKFkVf9h+2AdJEFUAAAAUABQA9gPAwsjBnBDAZf8S+UYZ81lzpCnMDMQ6gSoGZ0dSF2r5i2lgb8Ae2M34lxBAom/DaFzGWlhIKhYjLGyhnhKWaDAmvT3qyMbbz9mUSOB3/3cwzArx+HilmJ/UJX+rGLcRVI/wAImZZwn4UTsLA0/iJTI4jAogldQpyd2+wwCObOJnQySMGlfK5BDo3VdBLlXOo04pdht32GNF/8PsFZPMNXzT0D7hY1/wCpOMZ45IzSs4j6Mc9SpGDsI9wnbv27kfXHoP4O5DpcLgJFGQyS/wDE50n/AIQuAu7YWuEecdFwArAwZOBgHeEv2wrBHAV7lMFeongdNq2oEgo1UB3aMk+5YnbFP515WWCcZvqWrsxKOa0uQXJVh3FrdN7d6vFxyTqmcdK3aPbahQcv6a8etu/kH7CQ45weLNR9OYWthhRoqw7MD4Pf9zgPNE+bYM8pZSadN6B3oFgpsMe9kX4JokEbl8M+DiPhqRyJpZmdpBe5YnY6h/SF7e2M1/8Agt/8QfJg6ulrzGsCrjoMvpBqyaXt3vxtjTPh7xS0ky0jDqxnUASTrieirpfdLP6ftYP+L8qwzqAQV03XZlN1epWsHt9jtd0MZzlOETqSsiQkC5C4Vg5kZipjlkU6S4CIxKrdxgXRIxshOMt554/GhlHVUIH3CqjO0g/hVjsG27G9i10t0DbiEQ6bVIQCB/lkUxu6LUAB32OMy45nAzWOrW6lLGkBdNL6fJo3uPHtjROW+GrOxfNuYjRKxmQkKrVQsqCh7b2aqxV1hHF+CQZdpQQuvd+oSdNFSwCliSb9O9g39sBauSuVcvkVEzOrTyqGMjkKVVtJ0IGoqLKgnuTXbYCy5bi8LsiLINbp1ERgUdk/mCuASBR+2OUuW/JRzepI1ZQewZVsGhRJH3/a8VhOOI3UzEMhBQNGsb+sNM3VXTqPqQDpo1A1X6HASvPg9GW0k9QZvLmNQaLMC1rtvWnUTXhTe14wdsjpz+Y6sepUGZzGncBlMbvH2qwS8f8AyxpnOfN7ZXMgV1BlokjZ79Sz5gG2VflL9NCdyANR79sV7kjInOtAhmkZR1FYSRJ1FhV45GQShm1R6tI3AoybbWAGi5bkxDwuHKE6ZERXWQfNHmPn1j/We3kYxPnzKsZEllDCZw0M9hgBPCdBOtj67XTuNttrx6Rz8wjiZn1kBTehWZzsflWP1aj9PJxi/wAassYZNk1R5noSGRlGoSwLIhWwAQxRo7Bra9vYJn4E50EZuEVoDwyDcXqZNEg0/wAtoN+2NI4jmzEYkRCWkkWMUrFVG7MWK/INIbf3x57+G/HRBn0M9dGf8iT0hV3IKEhQAAH0/oTj0CmWkSXV1HeMr0+kEQIh1E9QuTrNDarI80LwHWCaRZJzKVEK6WRtOmlC2+ptZ1VV3pUV74rPLeX/AMQzB4lOn5S3Hko3HZL9WYKn+Nz29gMFxmH8XMnDImboRKjZyS/VoFaINX8792/p++HuS4+VzJy5UdHcIxRozFWlFiK1R3s3Y2K96JwFnbCkXFa47zT0Jo4lhd+rpCy2OiGLFSrMtldPc7Xv2oEizk+MAJBhGFE45zMApJ2ABJPsBucBnPxEvMzR5RSRreLLGiBXVPWnb7pDEv6T4onHcwrnMSqqNNm9SQaipXK5CAaOvv8AIWUGvoCRdi5xJXzM7SJYllHSjNUVmz46srk+8OSSMf6R5xRuccyuYzkseVUdJAI49OwMUKgM7eGvQu58KgHYYCtRxF5QiEtqZUQkbmyFXbx9sesoZIspDFExVFRNCjyREhLUB3pVJ/8A7jzByhlA3EcsjMqqJ0JZjQCxtqNk9tl/vj0Fx2V8wyiFCygqVZi4v5lLKiiyhDEFyy2PlB74Cx/4pF00k1HS50r6GBLUxrSRd0p8ePthqnNEBcRxF5nJorFG8mjcX1GA0x1e4YgiiKvbETluWpHQiSWcHUfTIymMendoxGzSaT8ulpexI7UMWzKZZURURVRFACqqhVUDwqjYD6YDoD9sDB1gYB5iI4xqRklX+EFSLoFSVJ/sG/Wj2BxL4hOL56J10H1ediAD3HzH9cBF8XkaHPxuCSJkKf0K3yoGA92K739Nu+OfFuK5tEdaIZiiI4QIqm/VVkk+kN4PjCOKzM2XhfqWyPGAK3ZwdBBpt7IPsb7b4c/4Wzm7YlDqVSTpW1AohgbvR4JontgE8Oz2WE8uZ/O6kiJGWYArojugqp2BJJ7XuPtiNyubjhzry6NSuxSLTG2qMaIS43IpDqvTp2Os3jn+KgovmJGUBS9CWjpC69lS7Ne9X4vDjlWc6etKpkNlqj9bw2WNSIactpbuAe5FbDAc+deeRBCFiSYTy7IpjZSNwCwtTqO+1WDeIHM8sRZjKmJ0vN7zLvqEbmj0GIN05vUdxqa7OlThpynw9s5ns3m5VZekzKA7FQhDAqltZTSu5FUCfAJGJ6aHLMQwKSXYLbSfKupjag7du1e1CsBJ/DyfLyZRGhLsRswlIaWFhsYySAQAboHb2obYq3OUEgztyoSsrr09wUcRRsxjILWpagNtz6q8YaDPPw6T8XlTHmMtO7K8auyaJ3Iq9iLJHcgbtR2o4sHG0fiOVhmDyZTpyFnimGhZHTspPtq7MPfAdubeYdlOWzXSZPVvA7xOKumdQQor3BH2xXeANGHjMejQzpIyg0ur8tWfYkGlD0vbckV6cU3NguupttJKtqbRpKndGYmwCKsEePfErw3OA5XMMhQssE0slNZFklQoI2Jvex4HbAV3nLijSgAWPxM02bZj8pBdoYBfsqI3/FjTPhzPDl4RIqEyT0sSKANMCErGWYmlLtrc3uTIPAxkmWyZcxobOukiDMBQd6Tb2tiaH1/W/T8WhywWIdX0iw6bgCO41uj2FWf074DXszn1j09QhdRC34Bq+/t33+mILmLhKcSyLQvQkbW8ZI3SRGZFeh27Ua/mIxl3E+Ypc0VSR0EdSIg3BaNwwbtq1e3gnbbxixTcyNlojHEpZ3Grqk6i+onSpK2RR6hP/mFd7wGO5jLMheKUFHRmDq3YFfHve3cfTG0cp/EN2ySwlS3EF0QxRsCOsW2jl/8AIFFsfpfkYpXMXDTmenMrAzLGPxDsyRB0CAh7oKWAJG3jTttivZCfMQT64i8Lwep3Zd1sBKdWsE0wUCt77ecB6F4bDFw3KEyyDuZJ5nIBklc+tyT3PsvsABiR4fnYs3lw0MpZGBUOPmBqifUNm+4xk2SyRnPW4tnASAOjl5pkaQFu5aBBQYg7KBYvfFr5c4jPDEIIMrbB5dVkqNTKjrVjceqtz/uz77BeXycZjMTIhjK6ShUadNVWntWKxlMhmI80M0kurKdLp9Fmdm0BmYTajeo7k1t6aG5GJjiJc6RZGrQLWgAzNpb1Gz8pPpK7kDfDCXmrLQfl63bptFCzHspZljJaR6DabF0drGAn482jdnU/Zgb9Ib/8WU/Yg+cRfNzf7LIm/wCcUy+2x/OkWJiPsrn9jhllIjLLIcp01QE6cwyGTV1FjDrELCkL04/X6h6VFEhsOs5y/EsRIVpJF0SB3YvIxRlkIBewurTR0gDftVUGWcRmdstCyOIvxQmLzbkQLPeZzJ27sMusCAd6VgO+0BnuH6Z4yQYGmjvLWeyflHLs5HylmR9XkdQDtQxJcXyh/BoIpGUxQuwUVpkkyWYbKyMSNwzQyr2qwoB2x3iYZiDJgqFP+HZrLgfyypNHCrd+4bScBUuTGMfFMk7jcypf9RdmXVv73ePSWSyhWSaRh6nelP8AQqIB/dcYn8GuXIczNmDMuvonLujbjRIsjNSn2OgX7jG/EYBF4UMFg7wBjAwFODwD3EM3AUApXcdvYD+wB/viZwy4rq0jQLNjzW4Nr+lgD7HAVrjuQEamjqVipZTsdY3DoRvYIH7nzhzwvN1l31stmHqRsSEJVlZive6U+Tv+14kM7l5EctEAA4uTUwUKVFBtRBN14qhpv6GEM8csjRwyQFgjyFUbV6lLAAtpIIOrcafB7+Ar3FIJ24ZOWy4hUxIoshjpuMM5o+kVqNUdvOO3AOHSrk0MipIyl9PyuEOs1pcXpB27Hzi2xTpnspLGStlWikH8jlfIPykWDXjt3GMG5bjdZXqWVUia3ETSVIVegLQbIaPqPYe+Alfw8hhzc0iyRqJ5AzIdIMi6Ro6Q+dzv62qqG5O2IDNcQSQNFpcqWDbT7VuSGJADAH9O9D2m83zcf8OjySs/XaSUysqgllZ3pCR6mkNi/wBRjhl/h/nqUnKuVdb+YalAIPqXUCCSNh9B2rARsGeaSCTL1I8h0sCTegxNYVdOwvSRv5rzWNb5TnafJJO6COcBfzJAd1O+sNJdCrP7YoWT+H3EkZZUi6dEkDqI0lUb27Waqj/N43qGnzwhzpQuXjhk+Wy62tFhoumptQqwPSPvgOvNMkST5gZaRJFaQOQtsoZq1nUGouSPANGvc0zzGY0QE6GZXV4ypIBaQpv2APTGq/vX6NHzqu8phXpqQXJ1a2CqSWamO+3cD2B8YuHLPL8ebhMZzSsA4fVF6n9QAKMGJonbwBsK+oQfLyxS54CV4wkYLqxNKXSEdwR4Iuu/pPgYLnHicMzBYWZwAPlB6ZIN2uoWwHjYVfnFkzvIE0LzwRLLPl5IgV7B0KupTcgDUC0l/QbkXiwchZSeAHLyZbTlgjEZiVY4pELEej0u4ksm7BHc3gMj4dI90ybG3BKFqI2Br+Ub9/8A3xPZHlrMvMvUUqQkSggN8tLISSezHUvtVV4313KcNErkSRKWRgAxFAxuQHAPYht2BHuQaIxJJwv1evQOoDY2JPzUF1A2d08dk+uApHB+AnVHCD6Ub8wkllecHqaAapljJG3uFH8LYbcxcjCTMST5mWKMS9LUvVA1sCyuVDb6igT1f1uQAaxe+CZoHqMMyrwxsysTCIgGPqJ6gpSNzZrzivzQTmdTF1GhDSZh8yEWFpAC2mIyyMdagkV6AtKK+oRv+BZaKdc4HhkspoJYdJWACUqqdRCBfYmyNhucSPGuICeOWHKzFQqMiFZqeaaVQ69NAQ1C613QtttrD/LcNjLvKwkiYt/Bqle9OiTqyaWFsANrNBFIIvFi4bHAY9EDD0LoBBt0vsST6rvffAV/JcBd10CZksrK4Z9cweOZpI5KOpFZqj1ECvQdt9pfL8ESoyqCJow6g0jtqKrGG1eVIQEjzQuqw84ZktGpWF6WOhiN6dVZ69hrL4kSm2AZ5dHW9TarNj00QK+XY779vpXfvjqxxx4rKUidkrWFIQHsZG9KA/diow6aOsBinMeXeIZiDQp/2nNZaNzY0rnMojxLfsWXv7gYrHAuIAZeJyb0JIlnYFmzX4lv/RF/zxoHxajKR5yQbejhsykdw8eYkjJH10sn7YyLPxyJlImBPTkuT+EBWLzxFPc9m3+vjAar/wCH3JFcpmJT/HKFH2RRf92ONXvFO+FXDujwzLDy6mY7V/mEsB+gIH6YuWAThJO+FnCSuAMYGAMDASGG+YzsafO6L53YDb338YcYaQ5XST8tGyfTuWvYltXt/wBjtgBnYI5UKyAMh7g2Afv9MQsPLOUR+r0YUEYPTaMshVRuS2kgE99/GFccbRIGfS6+nQnpOllvVSN3DAgahuCfa8c8nlJJJQ34SPLRgGySnWk/p0xEqEvvqZr9sBIPlllhnSL8tpA4Y6aYM6bMw8mivffGA8f5GzeSBkmjBgDaC6Pa0ezemyq/de4r649E5DJCLXRJ1uzkkkm28WdyB2HsAB4w4kjDAggEHYgiwR7EecB5bcJMsKqSkqLoEgG70CUGiIFmYUoDg37jyPSHLU8kmVheWNonKLqR92UgVv8Aer398O8rwyGMkxxRIT3KRqpP3IG+HWA4suMyz/wgy75hpRPKqs5dk0q3zNqIV9iBZPg1jUGOObnAZbN8MJoZmkyGbaFSKCNqtR3I1i9Qv3W8TXKvJ/4W2lzJlkZdA+VUCqQzLX8dEb32GLo6eN/7j+47YpOWkGabMRwJLSMY5pDQMi1RjXsZGYdy90tUdRBAc4+LTf4XMxYiWNliBLaDTNFWlx/Mrgg/MA4B3GJTO815ePqwP1Z5II7lCx2p0IHcl2qOwDZBN7igcIk4Ccy0p2WGbLqVOzKMwylOqIzRNRiMf+x3w74Jw2JX1apHkYGUksxidpQA8iD5d9hXgbCrJIQs3EcxKehl6y08cj6o0Mblojluqjszr+X+Y6rqKm21VffDjM8vSZuaLMTLQjWJUicLrVg+uWRdLaIzIKUi29K+5pbH0ZJEYP6C0i0B4jR12JBsllVj9NdeMdOG8NWMKf8AeaVV2BIDkAWSpNdwT9Cze5sGWQ4BFEaGXjVVJZKYsqWSfRE1rEd+6++E5qIS5rpsNSLA2oeLkcAX7GkxPEY5CMAk1uas+9dr96wDDLcM0hLcllAUtQHURdlEgqiQK3FG77WRiRVcFeDDYA2wajDfOZxI0aSRgqILZj2UDuSfAHviLj4nmJWbowhI1YqJJyydSh80cYSyl+SVutrwE5IgI3F9j+oNg/ocRvH5cwMvIcmkbz16BI2lPqSR3rfax98SGrbfGbce5J4jNmZpI88jRSFisM3VZIgd6EanQ3nuDtWAqHNXMOcMeZh4jl9DS5YIpARQkiSCRQKkbUrGgG2PtYusuzWadlSN+0XUA+hdrYX9/wDrjYn+DOZkNy5uBRYIWOF2ArfYEiu597w54X8JMxDmGzAzkIZi5sZUPWs2SFkOlT7d6wExF8UeGxIidRxpVVoQyGqUbXQG3bDSD425MyaejmQl0H0oSf8AQGv9rwv/AOU8cr687nM1mW37tpH7ksR9gQMM8/8ABmPvlszIjWRUirIqo3cJp0kN9b3wFhi+KXDnNCcg1dNHItfQkitX0vf+2BJ8TcgrqjPMpaiurLzLqUi9Q1KNq84q3EfglGVXo5plYABg0QZWNbkUwK2fFnHPLfDniMTQsMysvTAQKMxLCojHZB+W21e1VpB3wGhLzpkNIb8Zl6PY9RaJABIv3FjbxY7YGF5vltZiHMs8DaQCsEuhb3JshLfcnc9+9CzgsBbcDAwMAgRC7oXVXW9Dxf64XgYGATgYM4LADEVzDnDHGCCVa1o7BbsbMTtpPsavsCDvhPGOKyKenlojNMfF6Y4x/NJIew/pFsfbDI8Kzsv+fmo4xd6cvDTD6CWQk+TuFH6YBpmuK9OW9eub0aoo0klHSDSFWYRKxX0y/wAVWUHjfHXP8TlnBSLKSkd2MzJAhG+zKdchB+ifrjt/gbIgSNVChjQBLahJIA7yaj+Y3TuyxJJZvpiYymSWO9N79yTfv/7n6/U4CvZXgckw/wBse02IgQGOL1er1nUZJaJOzELf8OJiPh6J0+mojWMMFRFCrTACqHbt4w/YYIsMAlNgANgO2OcMQQaVFLZNDtuST/cnHQHB3gE6sdEOEAYNTgFk4ic7n5xL04sszrpsytKiRg/y1u5P+mvriV14DDAZ3nuJ5wzxQ5l+n+aReX9McyntEZCTJFJuK3AYrXnZyvH2izJy+bd4YpSVyjo4bWq3qEjG5FkFfMaH1xc58oj0XjVqIIJUGiLoi+xFn98NczwbLvtJBC+38Uat3AHkeyj9hgOkuWR1UNbLRHzEhwVr1Ds4I8GxhjncnOup8vIWbSAIpaMZIPcNWpTX1I27DHDhnK4y2tcrLJHGzaxHpR0U9iF1DUFO2wNCh4w7JzMbAsRNHRtUiVHG23qaYKf2/bALn4mY4mkkhlUIru4pHIVe9BGOrbehvQPmsduF8QjmjjliYMkih0PurbjY7jDPMce0fPl8yFrdhDrC0CTYQk+B431iro0jK8PyMotIcswLMP8AJVSWU+rYqDYOAnDjiccclw6OIkxgi6BGtyP0VmIH6DCc9nFjFtqN7KFVnZj3oBQTgHCC8AjENFxtmMidGZHUEqrRsS1WdyvoUNpNHX5/TAEOedUYtFE4Ya4wOopXTuFkIB3au6iqPfvgJckf9P1xyy0yuoZDansf1rziOynLx6mvMytOwKMmr0hGUA6gi7A6gaPemrE0F3wCwuCw4rAwHTAwMDADAwMFeABwWFYTgBWBgYGAGEk4VeENgObnCLws4QcAaYUawlVwoDADAFYLbCgMARwMGRgzgCsYAwVYIYBV4F4QMK2wBjCXQbGhYuj5F969sLrBYBtmMoJFKvqo18rMh27EMpBH747hawAcExwBhsGPfCcdFG2A5k4Id8GRgwN8B2BwWOZbAwDnAwMDADBVg8DADBHAGCwAwMDAwBHCWwrCLwCWGEEYUxwi8AGGAGrAY4QcB0wtBjgGx1U4BenBkYTeDvAA4QRggd8GTsMAoDBUMGhwm98Ao4MDAwB2wBFccym+Oh7Y5M2AWowoDHEHC7wC2XCTgrwljgFA4LCLwe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hQUFhUXGBQVGBgYFBcWGBYXFxcXFxkYGRcYHCogGBolHRgXLT0hJikrLi4uGB81ODMsNygtLysBCgoKBQUFDgUFDisZExkrKysrKysrKysrKysrKysrKysrKysrKysrKysrKysrKysrKysrKysrKysrKysrKysrK//AABEIAM0A9QMBIgACEQEDEQH/xAAcAAAABwEBAAAAAAAAAAAAAAAAAQIEBQYHAwj/xABCEAACAgAEBQIEBAQDBgQHAAABAgMRAAQSIQUGEzFBIlEHMmFxFCOBkUJSYqEVM4IkQ5KxwfAIcqLRFhdTY7Lh8f/EABQBAQAAAAAAAAAAAAAAAAAAAAD/xAAUEQEAAAAAAAAAAAAAAAAAAAAA/9oADAMBAAIRAxEAPwDccDAwMAMDAwMARwWAcETgEEYGCLYTrwCsGe2ORlwOqMB1wMcw+DDYBeCOElsEGwC6weI/jWbaPLzyR1rSKV0vtqVCwv6WBhfDeIpNDHKnyyIki/Z1DD/ngH5wknCeptgi+AXgYTrwRfALGFY568GHwBnAwRbEfxnjcOVjEk76FLBAaZiWNkKFUEk0D+2AkcFeIvIcdhmrpv6iAdDApIL/AKGAO32w96hwHa8LBw3DnC9ZwHTAOEasDVgFjAxz1nBYB3gYGBgBgsHghgCwRwo4S2A4scJOFPhhxhI2hkWZtMTKyu2rRQYadm8Hfx5wDXPcw5aKw80YIq1Da2FkKLVLI3I8YgG+JvDQaOYI3qzFKACNtyU2xkPBSITmI4pBMrgqVjjMlxRzApIWLIqMCB5Pz7jBTcttJHPKIJgsdvJ6ovQCLHo1dgL2BNYD0dlp1dVdCGVgGUjsQRYP6gjHW8VfkbmI5yEMMtLCiqArMVKPp9FIQb2ryBizYBd4M4SMFIwAskAe5wEPzLxBUj6PeXMh4YlHkspBZvZFBsn/AKkYhslxM8Pyp6g6sEUkgMqlECRl2bYFt1SwneyRQGIb4oZWQZ3h88TOGHVRAprVKCrojG/SrjUC1dv0xAcQzv4l5Kjma0RBHDGr6nWXMMZYxIApsDUDW6tYGxoNmy2YVlVlIIYBgR5DCwfsRjreM4+FnEerJONBQRRZWAKSCQsb5oKCV2NKQNvY40ZMAd4PArB1gADgFsAYBGA5t2xnvxmzKfhctE8ixmTNRepgSFVASzkDwLH7jFy48rmF+nMYCAWMgjEhCqCTSHua+hxhefy0udcOc9FnI+osSdSNjLEskmjXoAAA3QnSbojAahzXzJkzw/X1o5UOlEdfWFcDZqXdG+2/thj8KuN53Mxs0yf7MBUUjsTIzA0QLFslXud7FW3jM+O8gy5RVkzK6YrHUkgZpk03uGGzRkjsd1v2vG+8FkhMERy2noaF6en5dA7AYB+BjpeOanBjALvAvAwBgDGCwdYLAPMDAwMAMEccOIZnpxvJRbQrNQ7nSCaH7YzviXM/EYETNPGpy7ybxhQ2iE6NB6i7hjqI38jAaWcJbCYpAwDDsQCPsdxhrxjPiCF5mV2WNS5CLqYgd6XzgFzMANyAPc9sZ7z5ztw9I9Doud0upMaUyKy3vI59IrfbfetsZRxvmDMZzMCSdpZI2bQiqdEYuxSrRUsN/V53JwfGeHaRpXTZ0FVD6j42AvsGUDYneh9SFz5T4qjxxxRykuKASgti/qQy140toNEWhIuxcJ4XO8bKFEuWeOT1u7RyyuRbI8RUEAzhyCWFLIR5xhrBwYwCQDTRle5LV2I9V9h4/Y2dF5W54zML/hszaSEflSMjNqJ2UNCvzknYMuklqBvAXf4Z5smN42pNKoenr6hVtUqOS9Aai6Gwu3nzi6XjG+V+YsyczmFbpB09JREEZZoQ8arIzPpEYLks+qxoHaxd3yXMcMOTWZmZkLMiIh6zFlYoyI23UAZWIb2Iuu2AtksoVWZjSqCxPgACyf2xn/NfEvx8MuUMbwhqdJCUZiqPYkVdagA6VI9RNNdbEiic78+ZzNAxxK8GWOpdlbXJ9Hb+G/5R/fHXM8ypMmXOYVI5YQiOz6Z2lCWVIjZWRmW2NmmDPXa7Ac05/iktJOjFEUos6qUibdSZbIFmkBoHayTdYeTcTiKxfhs6mV1RLE+XmLIVESJGoEw9LINFhtzu9XqK4iuTeEtmRPNO+baKLfpQ62eRvTsoGxKgjYDt4rD3mvl+OJvwrGQlkjdZtGlUBYf5oHpDgXbEgHq9ge4W34V5aGGJpHzcU2ZzTGRvzASQpOkAE6iaJJv+b6Y0dMeSs/wmSIBmikStJNg2ursGpRpOrbeje2PRHw24jI3C4ZM16CispZ7W40JCyMXPla9XnvgLlgqxWczzrlxQhEmYJ8QqLAokMTIVGk0aIJusIyXN7SFwMlmgqAlmJgULRqiXkAB+l4C1KcG2K7BzTG2oGLMKV7/ldX67dEvq2rtffE8vb7/p/wDsYCH5xmKZZyJEQgXTi+qFsmIDUpJegNj5I84zOfMTvLBk1zcEEiKz6WeLSHUo6DREKBFt6W3qJD7k6LmeTcvJM8ztOWdtTATMoOwAW1ptH9GrTudsZvz/AJtHlbguSysMY15bVIFACa2VvlUe7xb3ZsjzgF5Hn+DJt+BnljzeWWNl6sYdgNV1GQ2ouALF2e49sSfJHOPC8plI4fxKIwDOy1KwVpDr0hiu+mwPuD74yXmvl78K5iQFtBIaTYdW3aMFUslVDxSDfz9N8VydKNfQfv5wHrjgnGoc0nUy8iyJdWvg+xB3B+4xJh8eSeWeYMxkpVlgciiSULHpvtVMoNNscatwr43xHbM5V1+sTiQf8LaSB+pwGyA4UTiJ4FxqDNxLNl5BIh22sFT5DAiwfpiTBwC8DCcDAPcDAwMAz4vlTLDJGraC6MgarrUKvGc5zkzOJFLH1VkgcDWis2v0jZxqG7AhfQCtgAWKxqJGI8cLr/fTk1W7j/kBRO/kYCicn83GFngzcpaNKSJ2jp0Cj0iUL4cVpbeyCpOqgaz8ROZpM2oaLWsCal0dT/NYmreNfmoXtuBuTvQxI84Z2HMzuWljijg1RdRl/Nk9Q6iq1i6IoDf06vfanJlU6czRdXoBtEkrJrjax6dQVyTWxtR7fqENkMubLQs6JY1AnqKyi76kZBF7CrFX7dxzh/NtU9UaW5JX81gXpnkkKHRtJ83ehsL2BZzNyEhOo5UgMp0gaiSCGU0Gqq8kki7PfCMpFJqIjYhmLqGftKNADbi6A3J73sdqwDrOZ46QRISxDRuik/PGdCuCQ2hioU7fynfasXDKpDPk0lnhyrN01V5x+RKCi6dtYKuylTb64zamsUWVKYmQncqxskXtWvt2Pex2/SjfOQc7LGksQUSMkgtW9TK8jKgKE+k3qY/wk6jue4CEl4fE7vJmZHWUaswjQhfz1b1PoX1ISaHYlQSwY74LmCd5Mjlpg8m+azaesjUokUFFZxSk6E8bDYDthzz3AJ11tE8cibsxjdeqdNloyx0gigKBa7FHfFm4zwILwxRChMMSRTI8TIsrgEM0imrUlWcnufv2wGf8NXNTgZWAEmUgMZNtJQBmJJ2A0mjYJPat8RWWfcsBGNKqoLKhU+rSGGpdiNhYFjc40SXOxNAmbiUlo0JVy0hkUUUI2/L+XVvt2B2sgUjhnBXVgrshiCiQm9zHe7ovdgaYXsLPmsBf+Q8sv4R5i4IVnWMrJcliXUXPUVhGemhJIvUjtdAbd800rBxCyGR4xrMphZgkUiac1GWjYzRaQG02CAD3cbQuX46jRNHDJ0W+WEUQjkPfTEpOiNrUEx7BrNk2AvfO8SlGWZU6eWZQVYrUqa2QvJG6SDQqnTIuwu1ok1WAheduExrBEyqUQhEiBPqeMGgzLRN6Yz52BTuTtqnw9zKz8My0TtbmCiCAToVmRW9QKt2XuD4sYxgtPOurq3KzHLqoJR9CKJOrLR/yhG2xuhZ2rGnZl8vFDlIY8zIHjgRRHFJ6VAIJkkZdJW2Hk+DQ74C3ScAgP+dci/8A3G2HfsgpBte4W62utsSOZyivvuDVB1NEbdrHcf0mwfbGf56aZisryrI3Zl0gBUOxSONuzFq9e7af4hYw8yufmYIhl9etY7DlUViVBQBNIaq833+pGAsKcqZcBbDPputVPV/wgMDSjwB+t4Y5PgDROyqUcCyFGZfL0T3YxQR0pPvZ+lXhlNnp3zMZjcklDoYC1JB9SlTQI1H9QQe67T+e4eXdZkdFdUZHIO11uA3jckX7Ue4wHaCWXqKpGlUUhtMglBatg7ONfbftZ8nGW8GyrNzFnpHYaIpC7790EbPGK86SiH6acXH/AB2TKwy6mWbRFJOGDhqIQsbJO6E6foNVDbSMYjyjxaRcxLI8jguDNNtZmQk9da9+nJM17VpwDfmrizzSya49LWEHj0rR2GkbljIbI36n2xD5uHTvtQAUXuG2FkX37n9sS3NnFzmM9LOy6C/TcqdyD0kFCj2v9xV+2IriLsSpePp+hapCnUBJIkYH5i3uNjWA5rHqAI0j5v8A0jz/AN774VDOV1gUA4ANhSa2Pcra9hutfrjgDVg9v+z4xO8ncDbP5uOG6Vjqkb+VFG/+o9gPc4DYfgZwlosk8zWPxEmpQf5EGgGvqdW/kVjS1OKyufKrHFlOigVQiRzLLETpqlUEDbSD+o+5x04JzRHNI8BFTRtokChnUN96tRd7sALGxbAWQYPCQcDAP8DAwMAMEcHhLtQs+N8Bh/xN4WmXml/LiZHqUXYddbU2llax6r2qqf6Yp+SqVemjSks2lYgiskQkIUEPJ6jvWykXW5G5x045xFp5Jcy7M8kjMnmlTwoFVVUKvEbAhDgLsSVIFmmZTa9/r7+cA94hwIJIqByWLMq2VbWoIAAAGzm7ANg9gQaJXlMsIzo0SvqCsoi9RWrs2AdLLZs7/XeqecFR8w/TlVkjiR5czK4Poi3Lmj/EQ3pBPdrrY4tPHOFwcOhTPI2cEkljXl2jcRKwuneRWWQCgNRNtQ39gp3FyszxBFSP5qSNj0Q9ouoavDDcgUL9+5nuBcNaISa+kQ5MasraHY9IAhTR3RlPp2Pk4pc07pqV1+UBDqVvXq3Iu/4gT72PocajwOFfwMEk0oTqKADIW6ksnULahbDTRNA3QCre2xCGzWXkIaK5wlsFjkKNamyukA1eoA1fYYZZDmGT8DHlVzTQdOdo2KxszGCRQUWqsAF2HfbT5qjOZ/iSDpxxM7SOfS2rWqoBZZ5FouwH8O+7DsCMV7g+WZ5MwoCFykL/AJlrbx5h0YCySQdW/wDYdsA/5eXKZebNQzhWy9IQGLaqKrG6robTYY715NDesMeeclHl8zHLkljjiZQU6bg61CW1I1hRRPq832sbwnFJSxlDlFcFmYCy2oyMzLYqu/Y/ynbYYj8pEHlUFyNRHUk2ZgB6mbfc7ed+2AeT5pqKgzEy6C2plRFpiUdtK2wG51Ejb7YbZoZiWFpAJpQnqeXQxjiYPRZH+VtVJbEarXwBeHnOMyLKqBdREESEsx/LbSWpdNeoat7ve8Wr4X8eOXy/Qzal8tmBMYK9X5iEpLBXgsKIXzfm8Az+FnMGrijIyjRmOuw1aXcOwVt5NILbRVXbft5O4y5SNwdccbX3tFN/exjztwHJjJ8SDIwJy8upA3pEkLxsQSe6sVKDsd2+mNk5Z53jzUqwvE0LupePUwZZAvzhTQ9S2Nq3HbscBPjg0G/5Sb7k1v489x28YQeA5b/6KD6gaT/bufriTU4XWAqfM/DYooJJQjNpBJHVKooo2xBO/bt9vuKtwXMZLMBgYcwsalUZ1kDwl70hT0zdkstWK32NbnQuOyxJl5mnCtEqMzhhqBUC6K1v9seds/zOj5VYIIhlw8jSzdP0AuNKoEFmlAA/UXv3wEx8UOaIpXbKZUAxK5aWW7Msi/KoYn/LTfbtYFdgcNuXOBz5KBOLOE0AoqxOpbqQzERs5r5RTbbE4cfDLkZ81NHmJUrKxsG9Q/zivZVHlLqz2oVvvWx82cBGdysmWLFA+j1AC10Or7D39NYDzFzPKGzeYYKqq0rsoUUoQklNIoenTpI23BGOMseswqkjzOyqunS1o1kLEtk6h2ojbfti4cy8oCPMRPNMTHJMcudCgtGIR0lDMxCK1IvegAb3GOHDf9gzOalyZgzMWWAVnZipcSGtSadyA2xIO9exwFdz/AJoJunmEMZA1G+2kVZUj5+4Hpve/bGl/DHgryZfq5Usg1XIRpMjSqwqMF9giozb3uTffbGa8wZ/N5pzLmQ7FVUi0KrHGT6Qq1Sr7e/1xrP/AIeMyxhzUZ+RXjZfozhgwH/CuAs03DM0YyjQtKrfMGdLJG6ldbenSdtxuGJPgB5wtooXSSWPN9Z6jtsu7FQaFO8QIbsPUxNDyN8WzBrgCwMKC4GAf4GBgYAYqnxK4mYckyoakmIhX3Gv5iP9N7+5GLPDKHAZSCDuCNwcZX8SM4Zc3DGNWmN40sdgxIdrPj+Df3U4ChPkollcNarQAViU6vgEVe4obbjfz2xFRR6hI59JW2BAJJZq0rqJ2Jvba9j7YmePzgMsfc7fOusD5t1YN6k0sCNvtRvD3kzIO8wljj6qZegKAVTLISRsTZC2xBolSVNEDcOWd4Nm48oXzDmOKdMsXcL1CVDGhLpbUAPQbo32xE5CTMQq4y7iRJYgh6Lk6V1MWBif023ayDSkVV76s2fW1jl/J9JAWQ0npT1K5OwBANHcEA0Rvil5nhQlUSRfky9WRSVDqXBaozGCKci69QQ6VsECrCtcJgOZfpQRGRIhqBciMoqE0pPcGy+w33+936biMLR5eNXjeXLxrCZN6RqUkF6UnWikkbEaG2UjaDzWalgBV4Ldm/zI1Qs1AaOoin5AAx+cfMb37NU5iWQlJiIlLqTrRlZqUqS0iiyaCCv6aOxwD0oHZp3LEmxHexEUdSKQCa1SFWsbAkiqwx4Ksq5oaVkJ/C0XRC1M7DUCQhutWncGiADdHEnncxDPMscbrI0gYKsaszWAraCGULTEDcitOuyB3t2X5LziIsacUmjRRQRIIhQ/l1Agn74Cu5Tk9eI5mczPLGUVdR06CXd3IDRsoIGkX2F6gRhjzByPNw6Cdo9EsbgK04tZYkJAIK6qIJrdd+3ti3cH4M/D88hfMzTjNxtGzSbkSxlSh28EFhZ7be4w3545nyeayM8MOZjZlZOooOl+mkitLpVgNR0qRtffAV/LcsScUXrJFBFC7+iVyzTaVoFfT/DqBIWx3x2flHM5eSPh6SRdKf8APViGAMkejrJrOplJQIRpIvTdgrhxydxODh0rRCXXkp/zYMwW9FBtLK+1K6kgHtvpNDVWF/E3nqCGTLjLss2YgkEwoho1VonQozKdywfsvsO2ArXFuUoYuqvEWzhmRNMTRQ64WRIxpk6le+olCVo34N4sHwl5E6TfjJxRH+QKK7MpDSMrAHcNtfiz5GJ7kTj8ud4ZNNMytJqzKkBQFFL6VCjxRHfffviZ+H/EVzHDsrIGJPTVGPb1INDfpYwFkjXCyMIjxXPiFxuLK5KRpRr6gMSR2QZGYEVakGu5Nb7fXAZh8TuZnzs65LLFilm1QgmRhZW9xfbVXgUdzYED8K+WFzubBlj1wRDU4vZmN6ARXqWxuB7C9icXflDljMuFEkByiqp9eq5nEoHUAJtlY+v1WCgkodjjR+FcKhy66IIkiQsW0oKFkVf9h+2AdJEFUAAAAUABQA9gPAwsjBnBDAZf8S+UYZ81lzpCnMDMQ6gSoGZ0dSF2r5i2lgb8Ae2M34lxBAom/DaFzGWlhIKhYjLGyhnhKWaDAmvT3qyMbbz9mUSOB3/3cwzArx+HilmJ/UJX+rGLcRVI/wAImZZwn4UTsLA0/iJTI4jAogldQpyd2+wwCObOJnQySMGlfK5BDo3VdBLlXOo04pdht32GNF/8PsFZPMNXzT0D7hY1/wCpOMZ45IzSs4j6Mc9SpGDsI9wnbv27kfXHoP4O5DpcLgJFGQyS/wDE50n/AIQuAu7YWuEecdFwArAwZOBgHeEv2wrBHAV7lMFeongdNq2oEgo1UB3aMk+5YnbFP515WWCcZvqWrsxKOa0uQXJVh3FrdN7d6vFxyTqmcdK3aPbahQcv6a8etu/kH7CQ45weLNR9OYWthhRoqw7MD4Pf9zgPNE+bYM8pZSadN6B3oFgpsMe9kX4JokEbl8M+DiPhqRyJpZmdpBe5YnY6h/SF7e2M1/8Agt/8QfJg6ulrzGsCrjoMvpBqyaXt3vxtjTPh7xS0ky0jDqxnUASTrieirpfdLP6ftYP+L8qwzqAQV03XZlN1epWsHt9jtd0MZzlOETqSsiQkC5C4Vg5kZipjlkU6S4CIxKrdxgXRIxshOMt554/GhlHVUIH3CqjO0g/hVjsG27G9i10t0DbiEQ6bVIQCB/lkUxu6LUAB32OMy45nAzWOrW6lLGkBdNL6fJo3uPHtjROW+GrOxfNuYjRKxmQkKrVQsqCh7b2aqxV1hHF+CQZdpQQuvd+oSdNFSwCliSb9O9g39sBauSuVcvkVEzOrTyqGMjkKVVtJ0IGoqLKgnuTXbYCy5bi8LsiLINbp1ERgUdk/mCuASBR+2OUuW/JRzepI1ZQewZVsGhRJH3/a8VhOOI3UzEMhBQNGsb+sNM3VXTqPqQDpo1A1X6HASvPg9GW0k9QZvLmNQaLMC1rtvWnUTXhTe14wdsjpz+Y6sepUGZzGncBlMbvH2qwS8f8AyxpnOfN7ZXMgV1BlokjZ79Sz5gG2VflL9NCdyANR79sV7kjInOtAhmkZR1FYSRJ1FhV45GQShm1R6tI3AoybbWAGi5bkxDwuHKE6ZERXWQfNHmPn1j/We3kYxPnzKsZEllDCZw0M9hgBPCdBOtj67XTuNttrx6Rz8wjiZn1kBTehWZzsflWP1aj9PJxi/wAassYZNk1R5noSGRlGoSwLIhWwAQxRo7Bra9vYJn4E50EZuEVoDwyDcXqZNEg0/wAtoN+2NI4jmzEYkRCWkkWMUrFVG7MWK/INIbf3x57+G/HRBn0M9dGf8iT0hV3IKEhQAAH0/oTj0CmWkSXV1HeMr0+kEQIh1E9QuTrNDarI80LwHWCaRZJzKVEK6WRtOmlC2+ptZ1VV3pUV74rPLeX/AMQzB4lOn5S3Hko3HZL9WYKn+Nz29gMFxmH8XMnDImboRKjZyS/VoFaINX8792/p++HuS4+VzJy5UdHcIxRozFWlFiK1R3s3Y2K96JwFnbCkXFa47zT0Jo4lhd+rpCy2OiGLFSrMtldPc7Xv2oEizk+MAJBhGFE45zMApJ2ABJPsBucBnPxEvMzR5RSRreLLGiBXVPWnb7pDEv6T4onHcwrnMSqqNNm9SQaipXK5CAaOvv8AIWUGvoCRdi5xJXzM7SJYllHSjNUVmz46srk+8OSSMf6R5xRuccyuYzkseVUdJAI49OwMUKgM7eGvQu58KgHYYCtRxF5QiEtqZUQkbmyFXbx9sesoZIspDFExVFRNCjyREhLUB3pVJ/8A7jzByhlA3EcsjMqqJ0JZjQCxtqNk9tl/vj0Fx2V8wyiFCygqVZi4v5lLKiiyhDEFyy2PlB74Cx/4pF00k1HS50r6GBLUxrSRd0p8ePthqnNEBcRxF5nJorFG8mjcX1GA0x1e4YgiiKvbETluWpHQiSWcHUfTIymMendoxGzSaT8ulpexI7UMWzKZZURURVRFACqqhVUDwqjYD6YDoD9sDB1gYB5iI4xqRklX+EFSLoFSVJ/sG/Wj2BxL4hOL56J10H1ediAD3HzH9cBF8XkaHPxuCSJkKf0K3yoGA92K739Nu+OfFuK5tEdaIZiiI4QIqm/VVkk+kN4PjCOKzM2XhfqWyPGAK3ZwdBBpt7IPsb7b4c/4Wzm7YlDqVSTpW1AohgbvR4JontgE8Oz2WE8uZ/O6kiJGWYArojugqp2BJJ7XuPtiNyubjhzry6NSuxSLTG2qMaIS43IpDqvTp2Os3jn+KgovmJGUBS9CWjpC69lS7Ne9X4vDjlWc6etKpkNlqj9bw2WNSIactpbuAe5FbDAc+deeRBCFiSYTy7IpjZSNwCwtTqO+1WDeIHM8sRZjKmJ0vN7zLvqEbmj0GIN05vUdxqa7OlThpynw9s5ns3m5VZekzKA7FQhDAqltZTSu5FUCfAJGJ6aHLMQwKSXYLbSfKupjag7du1e1CsBJ/DyfLyZRGhLsRswlIaWFhsYySAQAboHb2obYq3OUEgztyoSsrr09wUcRRsxjILWpagNtz6q8YaDPPw6T8XlTHmMtO7K8auyaJ3Iq9iLJHcgbtR2o4sHG0fiOVhmDyZTpyFnimGhZHTspPtq7MPfAdubeYdlOWzXSZPVvA7xOKumdQQor3BH2xXeANGHjMejQzpIyg0ur8tWfYkGlD0vbckV6cU3NguupttJKtqbRpKndGYmwCKsEePfErw3OA5XMMhQssE0slNZFklQoI2Jvex4HbAV3nLijSgAWPxM02bZj8pBdoYBfsqI3/FjTPhzPDl4RIqEyT0sSKANMCErGWYmlLtrc3uTIPAxkmWyZcxobOukiDMBQd6Tb2tiaH1/W/T8WhywWIdX0iw6bgCO41uj2FWf074DXszn1j09QhdRC34Bq+/t33+mILmLhKcSyLQvQkbW8ZI3SRGZFeh27Ua/mIxl3E+Ypc0VSR0EdSIg3BaNwwbtq1e3gnbbxixTcyNlojHEpZ3Grqk6i+onSpK2RR6hP/mFd7wGO5jLMheKUFHRmDq3YFfHve3cfTG0cp/EN2ySwlS3EF0QxRsCOsW2jl/8AIFFsfpfkYpXMXDTmenMrAzLGPxDsyRB0CAh7oKWAJG3jTttivZCfMQT64i8Lwep3Zd1sBKdWsE0wUCt77ecB6F4bDFw3KEyyDuZJ5nIBklc+tyT3PsvsABiR4fnYs3lw0MpZGBUOPmBqifUNm+4xk2SyRnPW4tnASAOjl5pkaQFu5aBBQYg7KBYvfFr5c4jPDEIIMrbB5dVkqNTKjrVjceqtz/uz77BeXycZjMTIhjK6ShUadNVWntWKxlMhmI80M0kurKdLp9Fmdm0BmYTajeo7k1t6aG5GJjiJc6RZGrQLWgAzNpb1Gz8pPpK7kDfDCXmrLQfl63bptFCzHspZljJaR6DabF0drGAn482jdnU/Zgb9Ib/8WU/Yg+cRfNzf7LIm/wCcUy+2x/OkWJiPsrn9jhllIjLLIcp01QE6cwyGTV1FjDrELCkL04/X6h6VFEhsOs5y/EsRIVpJF0SB3YvIxRlkIBewurTR0gDftVUGWcRmdstCyOIvxQmLzbkQLPeZzJ27sMusCAd6VgO+0BnuH6Z4yQYGmjvLWeyflHLs5HylmR9XkdQDtQxJcXyh/BoIpGUxQuwUVpkkyWYbKyMSNwzQyr2qwoB2x3iYZiDJgqFP+HZrLgfyypNHCrd+4bScBUuTGMfFMk7jcypf9RdmXVv73ePSWSyhWSaRh6nelP8AQqIB/dcYn8GuXIczNmDMuvonLujbjRIsjNSn2OgX7jG/EYBF4UMFg7wBjAwFODwD3EM3AUApXcdvYD+wB/viZwy4rq0jQLNjzW4Nr+lgD7HAVrjuQEamjqVipZTsdY3DoRvYIH7nzhzwvN1l31stmHqRsSEJVlZive6U+Tv+14kM7l5EctEAA4uTUwUKVFBtRBN14qhpv6GEM8csjRwyQFgjyFUbV6lLAAtpIIOrcafB7+Ar3FIJ24ZOWy4hUxIoshjpuMM5o+kVqNUdvOO3AOHSrk0MipIyl9PyuEOs1pcXpB27Hzi2xTpnspLGStlWikH8jlfIPykWDXjt3GMG5bjdZXqWVUia3ETSVIVegLQbIaPqPYe+Alfw8hhzc0iyRqJ5AzIdIMi6Ro6Q+dzv62qqG5O2IDNcQSQNFpcqWDbT7VuSGJADAH9O9D2m83zcf8OjySs/XaSUysqgllZ3pCR6mkNi/wBRjhl/h/nqUnKuVdb+YalAIPqXUCCSNh9B2rARsGeaSCTL1I8h0sCTegxNYVdOwvSRv5rzWNb5TnafJJO6COcBfzJAd1O+sNJdCrP7YoWT+H3EkZZUi6dEkDqI0lUb27Waqj/N43qGnzwhzpQuXjhk+Wy62tFhoumptQqwPSPvgOvNMkST5gZaRJFaQOQtsoZq1nUGouSPANGvc0zzGY0QE6GZXV4ypIBaQpv2APTGq/vX6NHzqu8phXpqQXJ1a2CqSWamO+3cD2B8YuHLPL8ebhMZzSsA4fVF6n9QAKMGJonbwBsK+oQfLyxS54CV4wkYLqxNKXSEdwR4Iuu/pPgYLnHicMzBYWZwAPlB6ZIN2uoWwHjYVfnFkzvIE0LzwRLLPl5IgV7B0KupTcgDUC0l/QbkXiwchZSeAHLyZbTlgjEZiVY4pELEej0u4ksm7BHc3gMj4dI90ybG3BKFqI2Br+Ub9/8A3xPZHlrMvMvUUqQkSggN8tLISSezHUvtVV4313KcNErkSRKWRgAxFAxuQHAPYht2BHuQaIxJJwv1evQOoDY2JPzUF1A2d08dk+uApHB+AnVHCD6Ub8wkllecHqaAapljJG3uFH8LYbcxcjCTMST5mWKMS9LUvVA1sCyuVDb6igT1f1uQAaxe+CZoHqMMyrwxsysTCIgGPqJ6gpSNzZrzivzQTmdTF1GhDSZh8yEWFpAC2mIyyMdagkV6AtKK+oRv+BZaKdc4HhkspoJYdJWACUqqdRCBfYmyNhucSPGuICeOWHKzFQqMiFZqeaaVQ69NAQ1C613QtttrD/LcNjLvKwkiYt/Bqle9OiTqyaWFsANrNBFIIvFi4bHAY9EDD0LoBBt0vsST6rvffAV/JcBd10CZksrK4Z9cweOZpI5KOpFZqj1ECvQdt9pfL8ESoyqCJow6g0jtqKrGG1eVIQEjzQuqw84ZktGpWF6WOhiN6dVZ69hrL4kSm2AZ5dHW9TarNj00QK+XY779vpXfvjqxxx4rKUidkrWFIQHsZG9KA/diow6aOsBinMeXeIZiDQp/2nNZaNzY0rnMojxLfsWXv7gYrHAuIAZeJyb0JIlnYFmzX4lv/RF/zxoHxajKR5yQbejhsykdw8eYkjJH10sn7YyLPxyJlImBPTkuT+EBWLzxFPc9m3+vjAar/wCH3JFcpmJT/HKFH2RRf92ONXvFO+FXDujwzLDy6mY7V/mEsB+gIH6YuWAThJO+FnCSuAMYGAMDASGG+YzsafO6L53YDb338YcYaQ5XST8tGyfTuWvYltXt/wBjtgBnYI5UKyAMh7g2Afv9MQsPLOUR+r0YUEYPTaMshVRuS2kgE99/GFccbRIGfS6+nQnpOllvVSN3DAgahuCfa8c8nlJJJQ34SPLRgGySnWk/p0xEqEvvqZr9sBIPlllhnSL8tpA4Y6aYM6bMw8mivffGA8f5GzeSBkmjBgDaC6Pa0ezemyq/de4r649E5DJCLXRJ1uzkkkm28WdyB2HsAB4w4kjDAggEHYgiwR7EecB5bcJMsKqSkqLoEgG70CUGiIFmYUoDg37jyPSHLU8kmVheWNonKLqR92UgVv8Aer398O8rwyGMkxxRIT3KRqpP3IG+HWA4suMyz/wgy75hpRPKqs5dk0q3zNqIV9iBZPg1jUGOObnAZbN8MJoZmkyGbaFSKCNqtR3I1i9Qv3W8TXKvJ/4W2lzJlkZdA+VUCqQzLX8dEb32GLo6eN/7j+47YpOWkGabMRwJLSMY5pDQMi1RjXsZGYdy90tUdRBAc4+LTf4XMxYiWNliBLaDTNFWlx/Mrgg/MA4B3GJTO815ePqwP1Z5II7lCx2p0IHcl2qOwDZBN7igcIk4Ccy0p2WGbLqVOzKMwylOqIzRNRiMf+x3w74Jw2JX1apHkYGUksxidpQA8iD5d9hXgbCrJIQs3EcxKehl6y08cj6o0Mblojluqjszr+X+Y6rqKm21VffDjM8vSZuaLMTLQjWJUicLrVg+uWRdLaIzIKUi29K+5pbH0ZJEYP6C0i0B4jR12JBsllVj9NdeMdOG8NWMKf8AeaVV2BIDkAWSpNdwT9Cze5sGWQ4BFEaGXjVVJZKYsqWSfRE1rEd+6++E5qIS5rpsNSLA2oeLkcAX7GkxPEY5CMAk1uas+9dr96wDDLcM0hLcllAUtQHURdlEgqiQK3FG77WRiRVcFeDDYA2wajDfOZxI0aSRgqILZj2UDuSfAHviLj4nmJWbowhI1YqJJyydSh80cYSyl+SVutrwE5IgI3F9j+oNg/ocRvH5cwMvIcmkbz16BI2lPqSR3rfax98SGrbfGbce5J4jNmZpI88jRSFisM3VZIgd6EanQ3nuDtWAqHNXMOcMeZh4jl9DS5YIpARQkiSCRQKkbUrGgG2PtYusuzWadlSN+0XUA+hdrYX9/wDrjYn+DOZkNy5uBRYIWOF2ArfYEiu597w54X8JMxDmGzAzkIZi5sZUPWs2SFkOlT7d6wExF8UeGxIidRxpVVoQyGqUbXQG3bDSD425MyaejmQl0H0oSf8AQGv9rwv/AOU8cr687nM1mW37tpH7ksR9gQMM8/8ABmPvlszIjWRUirIqo3cJp0kN9b3wFhi+KXDnNCcg1dNHItfQkitX0vf+2BJ8TcgrqjPMpaiurLzLqUi9Q1KNq84q3EfglGVXo5plYABg0QZWNbkUwK2fFnHPLfDniMTQsMysvTAQKMxLCojHZB+W21e1VpB3wGhLzpkNIb8Zl6PY9RaJABIv3FjbxY7YGF5vltZiHMs8DaQCsEuhb3JshLfcnc9+9CzgsBbcDAwMAgRC7oXVXW9Dxf64XgYGATgYM4LADEVzDnDHGCCVa1o7BbsbMTtpPsavsCDvhPGOKyKenlojNMfF6Y4x/NJIew/pFsfbDI8Kzsv+fmo4xd6cvDTD6CWQk+TuFH6YBpmuK9OW9eub0aoo0klHSDSFWYRKxX0y/wAVWUHjfHXP8TlnBSLKSkd2MzJAhG+zKdchB+ifrjt/gbIgSNVChjQBLahJIA7yaj+Y3TuyxJJZvpiYymSWO9N79yTfv/7n6/U4CvZXgckw/wBse02IgQGOL1er1nUZJaJOzELf8OJiPh6J0+mojWMMFRFCrTACqHbt4w/YYIsMAlNgANgO2OcMQQaVFLZNDtuST/cnHQHB3gE6sdEOEAYNTgFk4ic7n5xL04sszrpsytKiRg/y1u5P+mvriV14DDAZ3nuJ5wzxQ5l+n+aReX9McyntEZCTJFJuK3AYrXnZyvH2izJy+bd4YpSVyjo4bWq3qEjG5FkFfMaH1xc58oj0XjVqIIJUGiLoi+xFn98NczwbLvtJBC+38Uat3AHkeyj9hgOkuWR1UNbLRHzEhwVr1Ds4I8GxhjncnOup8vIWbSAIpaMZIPcNWpTX1I27DHDhnK4y2tcrLJHGzaxHpR0U9iF1DUFO2wNCh4w7JzMbAsRNHRtUiVHG23qaYKf2/bALn4mY4mkkhlUIru4pHIVe9BGOrbehvQPmsduF8QjmjjliYMkih0PurbjY7jDPMce0fPl8yFrdhDrC0CTYQk+B431iro0jK8PyMotIcswLMP8AJVSWU+rYqDYOAnDjiccclw6OIkxgi6BGtyP0VmIH6DCc9nFjFtqN7KFVnZj3oBQTgHCC8AjENFxtmMidGZHUEqrRsS1WdyvoUNpNHX5/TAEOedUYtFE4Ya4wOopXTuFkIB3au6iqPfvgJckf9P1xyy0yuoZDansf1rziOynLx6mvMytOwKMmr0hGUA6gi7A6gaPemrE0F3wCwuCw4rAwHTAwMDADAwMFeABwWFYTgBWBgYGAGEk4VeENgObnCLws4QcAaYUawlVwoDADAFYLbCgMARwMGRgzgCsYAwVYIYBV4F4QMK2wBjCXQbGhYuj5F969sLrBYBtmMoJFKvqo18rMh27EMpBH747hawAcExwBhsGPfCcdFG2A5k4Id8GRgwN8B2BwWOZbAwDnAwMDADBVg8DADBHAGCwAwMDAwBHCWwrCLwCWGEEYUxwi8AGGAGrAY4QcB0wtBjgGx1U4BenBkYTeDvAA4QRggd8GTsMAoDBUMGhwm98Ao4MDAwB2wBFccym+Oh7Y5M2AWowoDHEHC7wC2XCTgrwljgFA4LCLwe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centropian.com/religion/issues/1900s_monroe_doct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96" y="124051"/>
            <a:ext cx="5210175" cy="28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-cache-ec0.pinimg.com/736x/68/b7/c8/68b7c8242ee227daf27a498bc6fcc8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57" y="2438400"/>
            <a:ext cx="1981200" cy="202613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7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838200"/>
            <a:ext cx="5181600" cy="3657599"/>
          </a:xfrm>
        </p:spPr>
        <p:txBody>
          <a:bodyPr/>
          <a:lstStyle/>
          <a:p>
            <a:r>
              <a:rPr lang="en-US" dirty="0" smtClean="0"/>
              <a:t>Supported Monroe Doctrine as Secretary of State</a:t>
            </a:r>
          </a:p>
          <a:p>
            <a:r>
              <a:rPr lang="en-US" dirty="0" smtClean="0"/>
              <a:t>“Corrupt Bargain”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 Nationalist in a time that leaned toward sectionalism and states’ rights;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John Quincy Adams 1825-29</a:t>
            </a:r>
            <a:br>
              <a:rPr lang="en-US" sz="4400" dirty="0" smtClean="0"/>
            </a:br>
            <a:r>
              <a:rPr lang="en-US" sz="3200" dirty="0" smtClean="0"/>
              <a:t>Democratic-Republican </a:t>
            </a:r>
            <a:br>
              <a:rPr lang="en-US" sz="3200" dirty="0" smtClean="0"/>
            </a:br>
            <a:r>
              <a:rPr lang="en-US" sz="3200" dirty="0" smtClean="0"/>
              <a:t>(later National Republican)</a:t>
            </a:r>
            <a:endParaRPr lang="en-US" sz="3200" dirty="0"/>
          </a:p>
        </p:txBody>
      </p:sp>
      <p:pic>
        <p:nvPicPr>
          <p:cNvPr id="4100" name="Picture 4" descr="[Corrupt+Bargain.JPG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79371" cy="28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3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5715000" cy="3810000"/>
          </a:xfrm>
        </p:spPr>
        <p:txBody>
          <a:bodyPr/>
          <a:lstStyle/>
          <a:p>
            <a:r>
              <a:rPr lang="en-US" dirty="0"/>
              <a:t>Spoils System</a:t>
            </a:r>
          </a:p>
          <a:p>
            <a:r>
              <a:rPr lang="en-US" dirty="0" smtClean="0"/>
              <a:t>Indian Removal Act</a:t>
            </a:r>
          </a:p>
          <a:p>
            <a:r>
              <a:rPr lang="en-US" dirty="0" smtClean="0"/>
              <a:t>Bank War</a:t>
            </a:r>
          </a:p>
          <a:p>
            <a:r>
              <a:rPr lang="en-US" dirty="0" smtClean="0"/>
              <a:t>Tariff of 1828/nullification crisis</a:t>
            </a:r>
          </a:p>
          <a:p>
            <a:r>
              <a:rPr lang="en-US" dirty="0"/>
              <a:t>Independence of Texas from Mexico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BIG PICTURE IMPACT:  </a:t>
            </a:r>
            <a:r>
              <a:rPr lang="en-US" dirty="0" err="1" smtClean="0"/>
              <a:t>Jacksonian</a:t>
            </a:r>
            <a:r>
              <a:rPr lang="en-US" dirty="0" smtClean="0"/>
              <a:t> Democracy; sectionalism; western expansion; increased power of the executive branch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Jackson 1829-37</a:t>
            </a:r>
            <a:br>
              <a:rPr lang="en-US" dirty="0" smtClean="0"/>
            </a:br>
            <a:r>
              <a:rPr lang="en-US" sz="3200" dirty="0" smtClean="0"/>
              <a:t>Democrat</a:t>
            </a:r>
            <a:endParaRPr lang="en-US" sz="3200" dirty="0"/>
          </a:p>
        </p:txBody>
      </p:sp>
      <p:pic>
        <p:nvPicPr>
          <p:cNvPr id="5122" name="Picture 2" descr="http://americanhistory.si.edu/presidency/images/medium/10_G_00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52400"/>
            <a:ext cx="2895600" cy="42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09600"/>
            <a:ext cx="3733800" cy="3657599"/>
          </a:xfrm>
        </p:spPr>
        <p:txBody>
          <a:bodyPr/>
          <a:lstStyle/>
          <a:p>
            <a:r>
              <a:rPr lang="en-US" dirty="0" smtClean="0"/>
              <a:t>First President born as an American citizen</a:t>
            </a:r>
          </a:p>
          <a:p>
            <a:r>
              <a:rPr lang="en-US" dirty="0" smtClean="0"/>
              <a:t>Panic of 1837</a:t>
            </a:r>
          </a:p>
          <a:p>
            <a:r>
              <a:rPr lang="en-US" dirty="0" smtClean="0"/>
              <a:t>Independent Treasury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Van Buren 1837-41</a:t>
            </a:r>
            <a:br>
              <a:rPr lang="en-US" dirty="0" smtClean="0"/>
            </a:br>
            <a:r>
              <a:rPr lang="en-US" sz="3200" dirty="0" smtClean="0"/>
              <a:t>Democrat</a:t>
            </a:r>
            <a:endParaRPr lang="en-US" sz="3200" dirty="0"/>
          </a:p>
        </p:txBody>
      </p:sp>
      <p:pic>
        <p:nvPicPr>
          <p:cNvPr id="6146" name="Picture 2" descr="Caption: Rival factions of the Democratic Party tussle over President Martin Van Buren. Lithograph, 1837, Credit: Library of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51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1815</TotalTime>
  <Words>906</Words>
  <Application>Microsoft Office PowerPoint</Application>
  <PresentationFormat>On-screen Show (4:3)</PresentationFormat>
  <Paragraphs>185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Elemental</vt:lpstr>
      <vt:lpstr>Unit 4: 1800-1848</vt:lpstr>
      <vt:lpstr>George Washington 1789-1797 Federalist</vt:lpstr>
      <vt:lpstr>John Adams 1797-1801 Federalist</vt:lpstr>
      <vt:lpstr>Thomas Jefferson 1801-09 Democratic-Republican</vt:lpstr>
      <vt:lpstr>James Madison 1809-17 Democratic-Republican</vt:lpstr>
      <vt:lpstr>James Monroe 1817-1825 Democratic-Republican</vt:lpstr>
      <vt:lpstr>John Quincy Adams 1825-29 Democratic-Republican  (later National Republican)</vt:lpstr>
      <vt:lpstr>Andrew Jackson 1829-37 Democrat</vt:lpstr>
      <vt:lpstr>Martin Van Buren 1837-41 Democrat</vt:lpstr>
      <vt:lpstr> William H. Harrison 1841 Whig</vt:lpstr>
      <vt:lpstr>John Tyler 1841-45 Whig</vt:lpstr>
      <vt:lpstr>James K. Polk 1845-49 Democrat</vt:lpstr>
      <vt:lpstr>Democracy evolves</vt:lpstr>
      <vt:lpstr>Federal Power</vt:lpstr>
      <vt:lpstr>Political Parties</vt:lpstr>
      <vt:lpstr>Supreme Court Decisions</vt:lpstr>
      <vt:lpstr>Regional Conflicts</vt:lpstr>
      <vt:lpstr>Society and Culture</vt:lpstr>
      <vt:lpstr>American Identity--Arts</vt:lpstr>
      <vt:lpstr>Work, Technology, and Trade</vt:lpstr>
      <vt:lpstr>Industrial Revolution in America</vt:lpstr>
      <vt:lpstr>Shift to Manufacturing and Finance</vt:lpstr>
      <vt:lpstr>Regional Economic Specialization</vt:lpstr>
      <vt:lpstr>Peopling of America</vt:lpstr>
      <vt:lpstr>Economics and Society</vt:lpstr>
      <vt:lpstr>America in the World</vt:lpstr>
      <vt:lpstr>Expanding geographically; trading internationally</vt:lpstr>
      <vt:lpstr>Dominance of North America</vt:lpstr>
      <vt:lpstr>Conflicts over expansion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Politics</dc:title>
  <dc:creator>tech</dc:creator>
  <cp:lastModifiedBy>Leonard Richards</cp:lastModifiedBy>
  <cp:revision>32</cp:revision>
  <dcterms:created xsi:type="dcterms:W3CDTF">2014-10-29T01:54:08Z</dcterms:created>
  <dcterms:modified xsi:type="dcterms:W3CDTF">2015-12-14T17:02:52Z</dcterms:modified>
</cp:coreProperties>
</file>