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84" r:id="rId6"/>
    <p:sldId id="293" r:id="rId7"/>
    <p:sldId id="292" r:id="rId8"/>
    <p:sldId id="261" r:id="rId9"/>
    <p:sldId id="291" r:id="rId10"/>
    <p:sldId id="262" r:id="rId11"/>
    <p:sldId id="263" r:id="rId12"/>
    <p:sldId id="289" r:id="rId13"/>
    <p:sldId id="265" r:id="rId14"/>
    <p:sldId id="266" r:id="rId15"/>
    <p:sldId id="267" r:id="rId16"/>
    <p:sldId id="269" r:id="rId17"/>
    <p:sldId id="295" r:id="rId18"/>
    <p:sldId id="294" r:id="rId19"/>
    <p:sldId id="271" r:id="rId20"/>
    <p:sldId id="272" r:id="rId21"/>
    <p:sldId id="290" r:id="rId22"/>
    <p:sldId id="273" r:id="rId23"/>
    <p:sldId id="274" r:id="rId24"/>
    <p:sldId id="275" r:id="rId25"/>
    <p:sldId id="276" r:id="rId26"/>
    <p:sldId id="277" r:id="rId27"/>
    <p:sldId id="296" r:id="rId28"/>
    <p:sldId id="278" r:id="rId29"/>
    <p:sldId id="279" r:id="rId30"/>
    <p:sldId id="280" r:id="rId31"/>
    <p:sldId id="297" r:id="rId32"/>
    <p:sldId id="286" r:id="rId33"/>
    <p:sldId id="298" r:id="rId34"/>
    <p:sldId id="287" r:id="rId35"/>
    <p:sldId id="281"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1" autoAdjust="0"/>
    <p:restoredTop sz="94684" autoAdjust="0"/>
  </p:normalViewPr>
  <p:slideViewPr>
    <p:cSldViewPr>
      <p:cViewPr>
        <p:scale>
          <a:sx n="77" d="100"/>
          <a:sy n="77" d="100"/>
        </p:scale>
        <p:origin x="-1320"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09A7823-3CAB-4DE2-8B08-D8DA0036F201}" type="datetimeFigureOut">
              <a:rPr lang="en-US" smtClean="0"/>
              <a:t>1/10/2016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5ADE851-1954-49CF-BE9F-35E8A2F4892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9A7823-3CAB-4DE2-8B08-D8DA0036F201}"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DE851-1954-49CF-BE9F-35E8A2F489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9A7823-3CAB-4DE2-8B08-D8DA0036F201}"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DE851-1954-49CF-BE9F-35E8A2F489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9A7823-3CAB-4DE2-8B08-D8DA0036F201}"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DE851-1954-49CF-BE9F-35E8A2F4892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09A7823-3CAB-4DE2-8B08-D8DA0036F201}"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DE851-1954-49CF-BE9F-35E8A2F4892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9A7823-3CAB-4DE2-8B08-D8DA0036F201}" type="datetimeFigureOut">
              <a:rPr lang="en-US" smtClean="0"/>
              <a:t>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DE851-1954-49CF-BE9F-35E8A2F4892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09A7823-3CAB-4DE2-8B08-D8DA0036F201}" type="datetimeFigureOut">
              <a:rPr lang="en-US" smtClean="0"/>
              <a:t>1/10/2016</a:t>
            </a:fld>
            <a:endParaRPr lang="en-US"/>
          </a:p>
        </p:txBody>
      </p:sp>
      <p:sp>
        <p:nvSpPr>
          <p:cNvPr id="27" name="Slide Number Placeholder 26"/>
          <p:cNvSpPr>
            <a:spLocks noGrp="1"/>
          </p:cNvSpPr>
          <p:nvPr>
            <p:ph type="sldNum" sz="quarter" idx="11"/>
          </p:nvPr>
        </p:nvSpPr>
        <p:spPr/>
        <p:txBody>
          <a:bodyPr rtlCol="0"/>
          <a:lstStyle/>
          <a:p>
            <a:fld id="{35ADE851-1954-49CF-BE9F-35E8A2F4892D}"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09A7823-3CAB-4DE2-8B08-D8DA0036F201}" type="datetimeFigureOut">
              <a:rPr lang="en-US" smtClean="0"/>
              <a:t>1/10/2016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35ADE851-1954-49CF-BE9F-35E8A2F489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A7823-3CAB-4DE2-8B08-D8DA0036F201}" type="datetimeFigureOut">
              <a:rPr lang="en-US" smtClean="0"/>
              <a:t>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DE851-1954-49CF-BE9F-35E8A2F489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9A7823-3CAB-4DE2-8B08-D8DA0036F201}" type="datetimeFigureOut">
              <a:rPr lang="en-US" smtClean="0"/>
              <a:t>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DE851-1954-49CF-BE9F-35E8A2F4892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9A7823-3CAB-4DE2-8B08-D8DA0036F201}" type="datetimeFigureOut">
              <a:rPr lang="en-US" smtClean="0"/>
              <a:t>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DE851-1954-49CF-BE9F-35E8A2F4892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09A7823-3CAB-4DE2-8B08-D8DA0036F201}" type="datetimeFigureOut">
              <a:rPr lang="en-US" smtClean="0"/>
              <a:t>1/10/2016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5ADE851-1954-49CF-BE9F-35E8A2F489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Temperance_movement"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en.wikipedia.org/wiki/Free_love" TargetMode="External"/><Relationship Id="rId5" Type="http://schemas.openxmlformats.org/officeDocument/2006/relationships/hyperlink" Target="http://en.wikipedia.org/wiki/Fourierism" TargetMode="External"/><Relationship Id="rId4" Type="http://schemas.openxmlformats.org/officeDocument/2006/relationships/hyperlink" Target="http://en.wikipedia.org/wiki/Feminis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Alfred_Jacob_Miller"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Civil War and </a:t>
            </a:r>
            <a:br>
              <a:rPr lang="en-US" dirty="0" smtClean="0"/>
            </a:br>
            <a:r>
              <a:rPr lang="en-US" dirty="0" smtClean="0"/>
              <a:t>Transformation of American Society</a:t>
            </a:r>
            <a:endParaRPr lang="en-US" dirty="0"/>
          </a:p>
        </p:txBody>
      </p:sp>
      <p:sp>
        <p:nvSpPr>
          <p:cNvPr id="3" name="Subtitle 2"/>
          <p:cNvSpPr>
            <a:spLocks noGrp="1"/>
          </p:cNvSpPr>
          <p:nvPr>
            <p:ph type="subTitle" idx="1"/>
          </p:nvPr>
        </p:nvSpPr>
        <p:spPr/>
        <p:txBody>
          <a:bodyPr/>
          <a:lstStyle/>
          <a:p>
            <a:r>
              <a:rPr lang="en-US" dirty="0" smtClean="0"/>
              <a:t>Unit 5 Overview</a:t>
            </a:r>
          </a:p>
          <a:p>
            <a:endParaRPr lang="en-US" dirty="0"/>
          </a:p>
        </p:txBody>
      </p:sp>
    </p:spTree>
    <p:extLst>
      <p:ext uri="{BB962C8B-B14F-4D97-AF65-F5344CB8AC3E}">
        <p14:creationId xmlns:p14="http://schemas.microsoft.com/office/powerpoint/2010/main" val="1282986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5640"/>
            <a:ext cx="4572000" cy="1066800"/>
          </a:xfrm>
        </p:spPr>
        <p:txBody>
          <a:bodyPr>
            <a:normAutofit/>
          </a:bodyPr>
          <a:lstStyle/>
          <a:p>
            <a:r>
              <a:rPr lang="en-US" sz="3200" dirty="0" smtClean="0"/>
              <a:t>E. U.S</a:t>
            </a:r>
            <a:r>
              <a:rPr lang="en-US" sz="3200" dirty="0"/>
              <a:t>. interest in expanding trade </a:t>
            </a:r>
          </a:p>
        </p:txBody>
      </p:sp>
      <p:sp>
        <p:nvSpPr>
          <p:cNvPr id="3" name="Content Placeholder 2"/>
          <p:cNvSpPr>
            <a:spLocks noGrp="1"/>
          </p:cNvSpPr>
          <p:nvPr>
            <p:ph idx="1"/>
          </p:nvPr>
        </p:nvSpPr>
        <p:spPr>
          <a:xfrm>
            <a:off x="431800" y="2068512"/>
            <a:ext cx="3683000" cy="4325112"/>
          </a:xfrm>
        </p:spPr>
        <p:txBody>
          <a:bodyPr>
            <a:normAutofit fontScale="92500" lnSpcReduction="10000"/>
          </a:bodyPr>
          <a:lstStyle/>
          <a:p>
            <a:r>
              <a:rPr lang="en-US" dirty="0" smtClean="0"/>
              <a:t>Led </a:t>
            </a:r>
            <a:r>
              <a:rPr lang="en-US" dirty="0"/>
              <a:t>to economic, diplomatic, </a:t>
            </a:r>
            <a:r>
              <a:rPr lang="en-US" dirty="0" smtClean="0"/>
              <a:t>and cultural initiatives westward to create more ties with Asia</a:t>
            </a:r>
          </a:p>
          <a:p>
            <a:pPr lvl="1"/>
            <a:r>
              <a:rPr lang="en-US" dirty="0" smtClean="0"/>
              <a:t>Clipper ships</a:t>
            </a:r>
          </a:p>
          <a:p>
            <a:pPr lvl="1"/>
            <a:r>
              <a:rPr lang="en-US" dirty="0" smtClean="0"/>
              <a:t>Treaty of </a:t>
            </a:r>
            <a:r>
              <a:rPr lang="en-US" dirty="0" err="1" smtClean="0"/>
              <a:t>Wanghia</a:t>
            </a:r>
            <a:endParaRPr lang="en-US" dirty="0" smtClean="0"/>
          </a:p>
          <a:p>
            <a:pPr lvl="1"/>
            <a:r>
              <a:rPr lang="en-US" dirty="0" smtClean="0"/>
              <a:t>Commodore Matthew Perry’s expedition to Japan</a:t>
            </a:r>
          </a:p>
          <a:p>
            <a:pPr lvl="1"/>
            <a:r>
              <a:rPr lang="en-US" dirty="0" smtClean="0"/>
              <a:t>Missionaries</a:t>
            </a:r>
            <a:endParaRPr lang="en-US" dirty="0"/>
          </a:p>
        </p:txBody>
      </p:sp>
      <p:pic>
        <p:nvPicPr>
          <p:cNvPr id="4098" name="Picture 2" descr="http://upload.wikimedia.org/wikipedia/commons/f/f4/Clipper_Ship_Southern_Cross_Leaving_Boston_Harbor_185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9090" y="685799"/>
            <a:ext cx="3720180" cy="2486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65820" y="1676400"/>
            <a:ext cx="1143000" cy="1384995"/>
          </a:xfrm>
          <a:prstGeom prst="rect">
            <a:avLst/>
          </a:prstGeom>
        </p:spPr>
        <p:txBody>
          <a:bodyPr wrap="square">
            <a:spAutoFit/>
          </a:bodyPr>
          <a:lstStyle/>
          <a:p>
            <a:r>
              <a:rPr lang="en-US" sz="1200" dirty="0"/>
              <a:t>Clipper ship Southern Cross leaving Boston Harbor, 1851, by Fitz Hugh Lane</a:t>
            </a:r>
          </a:p>
        </p:txBody>
      </p:sp>
      <p:pic>
        <p:nvPicPr>
          <p:cNvPr id="4100" name="Picture 4" descr="http://www.vintagetextile.com/images/Edwardian/perryinjap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690" y="3352800"/>
            <a:ext cx="3282950" cy="32099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76640" y="3352800"/>
            <a:ext cx="1714960" cy="2831544"/>
          </a:xfrm>
          <a:prstGeom prst="rect">
            <a:avLst/>
          </a:prstGeom>
        </p:spPr>
        <p:txBody>
          <a:bodyPr wrap="square">
            <a:spAutoFit/>
          </a:bodyPr>
          <a:lstStyle/>
          <a:p>
            <a:pPr>
              <a:spcBef>
                <a:spcPts val="600"/>
              </a:spcBef>
              <a:spcAft>
                <a:spcPts val="600"/>
              </a:spcAft>
            </a:pPr>
            <a:r>
              <a:rPr lang="en-US" sz="1200" dirty="0" err="1" smtClean="0"/>
              <a:t>Cmdre</a:t>
            </a:r>
            <a:r>
              <a:rPr lang="en-US" sz="1200" dirty="0" smtClean="0"/>
              <a:t>. Matthew </a:t>
            </a:r>
            <a:r>
              <a:rPr lang="en-US" sz="1200" dirty="0"/>
              <a:t>C. </a:t>
            </a:r>
            <a:r>
              <a:rPr lang="en-US" sz="1200" dirty="0" smtClean="0"/>
              <a:t>Perry commanded US naval </a:t>
            </a:r>
            <a:r>
              <a:rPr lang="en-US" sz="1200" dirty="0"/>
              <a:t>forces in the China </a:t>
            </a:r>
            <a:r>
              <a:rPr lang="en-US" sz="1200" dirty="0" smtClean="0"/>
              <a:t>seas. He </a:t>
            </a:r>
            <a:r>
              <a:rPr lang="en-US" sz="1200" dirty="0"/>
              <a:t>warned </a:t>
            </a:r>
            <a:r>
              <a:rPr lang="en-US" sz="1200" dirty="0" smtClean="0"/>
              <a:t>Pres. </a:t>
            </a:r>
            <a:r>
              <a:rPr lang="en-US" sz="1200" dirty="0"/>
              <a:t>Fillmore that the British would soon control all trade in the area. </a:t>
            </a:r>
            <a:r>
              <a:rPr lang="en-US" sz="1200" dirty="0" smtClean="0"/>
              <a:t>The US should take </a:t>
            </a:r>
            <a:r>
              <a:rPr lang="en-US" sz="1200" dirty="0"/>
              <a:t>"active measures to secure a number of ports of </a:t>
            </a:r>
            <a:r>
              <a:rPr lang="en-US" sz="1200" dirty="0" smtClean="0"/>
              <a:t>refuge</a:t>
            </a:r>
            <a:r>
              <a:rPr lang="en-US" sz="1200" dirty="0"/>
              <a:t>" in Japan</a:t>
            </a:r>
            <a:r>
              <a:rPr lang="en-US" sz="1200" dirty="0" smtClean="0"/>
              <a:t>.</a:t>
            </a:r>
          </a:p>
          <a:p>
            <a:pPr>
              <a:spcBef>
                <a:spcPts val="600"/>
              </a:spcBef>
              <a:spcAft>
                <a:spcPts val="600"/>
              </a:spcAft>
            </a:pPr>
            <a:r>
              <a:rPr lang="en-US" sz="1200" dirty="0" smtClean="0"/>
              <a:t>Perry arrived in Tokyo Harbor in 1853.</a:t>
            </a:r>
            <a:endParaRPr lang="en-US" sz="1200" dirty="0"/>
          </a:p>
        </p:txBody>
      </p:sp>
    </p:spTree>
    <p:extLst>
      <p:ext uri="{BB962C8B-B14F-4D97-AF65-F5344CB8AC3E}">
        <p14:creationId xmlns:p14="http://schemas.microsoft.com/office/powerpoint/2010/main" val="2445327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95400"/>
          </a:xfrm>
        </p:spPr>
        <p:txBody>
          <a:bodyPr>
            <a:noAutofit/>
          </a:bodyPr>
          <a:lstStyle/>
          <a:p>
            <a:r>
              <a:rPr lang="en-US" sz="3200" dirty="0" smtClean="0"/>
              <a:t>II. Conflicts over rights and citizenship for various groups of U.S. inhabitants </a:t>
            </a:r>
            <a:br>
              <a:rPr lang="en-US" sz="3200" dirty="0" smtClean="0"/>
            </a:br>
            <a:r>
              <a:rPr lang="en-US" sz="3200" dirty="0" smtClean="0"/>
              <a:t>(1840s-1850s)</a:t>
            </a:r>
            <a:endParaRPr lang="en-US" sz="3200" dirty="0"/>
          </a:p>
        </p:txBody>
      </p:sp>
      <p:sp>
        <p:nvSpPr>
          <p:cNvPr id="3" name="Content Placeholder 2"/>
          <p:cNvSpPr>
            <a:spLocks noGrp="1"/>
          </p:cNvSpPr>
          <p:nvPr>
            <p:ph idx="1"/>
          </p:nvPr>
        </p:nvSpPr>
        <p:spPr>
          <a:xfrm>
            <a:off x="457200" y="2057400"/>
            <a:ext cx="4191000" cy="4648200"/>
          </a:xfrm>
        </p:spPr>
        <p:txBody>
          <a:bodyPr>
            <a:normAutofit fontScale="92500"/>
          </a:bodyPr>
          <a:lstStyle/>
          <a:p>
            <a:pPr marL="624078" indent="-514350">
              <a:buAutoNum type="alphaUcPeriod"/>
            </a:pPr>
            <a:r>
              <a:rPr lang="en-US" dirty="0" smtClean="0"/>
              <a:t>Substantial numbers of international migrants continued to arriver from Europe and Asia, mainly from Ireland and Germany, often settling in ethnic communities where they could preserve elements of their languages and customs</a:t>
            </a:r>
            <a:endParaRPr lang="en-US" dirty="0"/>
          </a:p>
        </p:txBody>
      </p:sp>
      <p:pic>
        <p:nvPicPr>
          <p:cNvPr id="2056" name="Picture 8" descr="http://upload.wikimedia.org/wikipedia/en/thumb/2/29/Irish_Population_1872.jpg/640px-Irish_Population_18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599" y="1676400"/>
            <a:ext cx="2953657" cy="33920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5257800"/>
            <a:ext cx="3182256"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accent6"/>
                </a:solidFill>
              </a:rPr>
              <a:t>Old Immigration</a:t>
            </a:r>
          </a:p>
          <a:p>
            <a:pPr marL="285750" indent="-285750">
              <a:buFont typeface="Arial" panose="020B0604020202020204" pitchFamily="34" charset="0"/>
              <a:buChar char="•"/>
            </a:pPr>
            <a:r>
              <a:rPr lang="en-US" sz="2000" dirty="0" smtClean="0">
                <a:solidFill>
                  <a:schemeClr val="accent6"/>
                </a:solidFill>
              </a:rPr>
              <a:t>Irish Potato Famine</a:t>
            </a:r>
          </a:p>
          <a:p>
            <a:pPr marL="285750" indent="-285750">
              <a:buFont typeface="Arial" panose="020B0604020202020204" pitchFamily="34" charset="0"/>
              <a:buChar char="•"/>
            </a:pPr>
            <a:r>
              <a:rPr lang="en-US" sz="2000" dirty="0" smtClean="0">
                <a:solidFill>
                  <a:schemeClr val="accent6"/>
                </a:solidFill>
              </a:rPr>
              <a:t>Parochial Schools</a:t>
            </a:r>
            <a:endParaRPr lang="en-US" sz="2000" dirty="0">
              <a:solidFill>
                <a:schemeClr val="accent6"/>
              </a:solidFill>
            </a:endParaRPr>
          </a:p>
        </p:txBody>
      </p:sp>
    </p:spTree>
    <p:extLst>
      <p:ext uri="{BB962C8B-B14F-4D97-AF65-F5344CB8AC3E}">
        <p14:creationId xmlns:p14="http://schemas.microsoft.com/office/powerpoint/2010/main" val="554626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751"/>
            <a:ext cx="2898227" cy="1066800"/>
          </a:xfrm>
        </p:spPr>
        <p:txBody>
          <a:bodyPr>
            <a:normAutofit/>
          </a:bodyPr>
          <a:lstStyle/>
          <a:p>
            <a:pPr algn="ctr"/>
            <a:r>
              <a:rPr lang="en-US" dirty="0" smtClean="0"/>
              <a:t>Nativism</a:t>
            </a:r>
            <a:endParaRPr lang="en-US" dirty="0"/>
          </a:p>
        </p:txBody>
      </p:sp>
      <p:sp>
        <p:nvSpPr>
          <p:cNvPr id="3" name="Content Placeholder 2"/>
          <p:cNvSpPr>
            <a:spLocks noGrp="1"/>
          </p:cNvSpPr>
          <p:nvPr>
            <p:ph idx="1"/>
          </p:nvPr>
        </p:nvSpPr>
        <p:spPr>
          <a:xfrm>
            <a:off x="3581400" y="762000"/>
            <a:ext cx="5486400" cy="3352800"/>
          </a:xfrm>
        </p:spPr>
        <p:txBody>
          <a:bodyPr>
            <a:normAutofit lnSpcReduction="10000"/>
          </a:bodyPr>
          <a:lstStyle/>
          <a:p>
            <a:pPr marL="109728" indent="0">
              <a:buNone/>
            </a:pPr>
            <a:r>
              <a:rPr lang="en-US" dirty="0" smtClean="0"/>
              <a:t>B. Gave </a:t>
            </a:r>
            <a:r>
              <a:rPr lang="en-US" dirty="0"/>
              <a:t>rise to a major, often violent nativist movement that was strongly anti-Catholic and aimed at limiting immigrants’ </a:t>
            </a:r>
            <a:r>
              <a:rPr lang="en-US" dirty="0" smtClean="0"/>
              <a:t>political power and cultural influence</a:t>
            </a:r>
            <a:endParaRPr lang="en-US" dirty="0"/>
          </a:p>
          <a:p>
            <a:pPr lvl="1"/>
            <a:r>
              <a:rPr lang="en-US" dirty="0" smtClean="0"/>
              <a:t>Know-Nothing Party (American Party)</a:t>
            </a:r>
            <a:endParaRPr lang="en-US" dirty="0"/>
          </a:p>
          <a:p>
            <a:endParaRPr lang="en-US" dirty="0"/>
          </a:p>
        </p:txBody>
      </p:sp>
      <p:pic>
        <p:nvPicPr>
          <p:cNvPr id="4" name="Picture 4" descr="https://classconnection.s3.amazonaws.com/115/flashcards/1522115/jpg/m-24451336331846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828800"/>
            <a:ext cx="305062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19thcenturyimmigrants.weebly.com/uploads/2/4/8/1/24818839/1813357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4320518"/>
            <a:ext cx="333375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320518"/>
            <a:ext cx="4191000" cy="22761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20746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839200" cy="762000"/>
          </a:xfrm>
        </p:spPr>
        <p:txBody>
          <a:bodyPr>
            <a:noAutofit/>
          </a:bodyPr>
          <a:lstStyle/>
          <a:p>
            <a:r>
              <a:rPr lang="en-US" sz="3200" dirty="0" smtClean="0"/>
              <a:t>C. Interaction and Conflict</a:t>
            </a:r>
            <a:br>
              <a:rPr lang="en-US" sz="3200" dirty="0" smtClean="0"/>
            </a:br>
            <a:endParaRPr lang="en-US" sz="3200" dirty="0"/>
          </a:p>
        </p:txBody>
      </p:sp>
      <p:sp>
        <p:nvSpPr>
          <p:cNvPr id="3" name="Content Placeholder 2"/>
          <p:cNvSpPr>
            <a:spLocks noGrp="1"/>
          </p:cNvSpPr>
          <p:nvPr>
            <p:ph idx="1"/>
          </p:nvPr>
        </p:nvSpPr>
        <p:spPr>
          <a:xfrm>
            <a:off x="152400" y="1295400"/>
            <a:ext cx="8763000" cy="5279136"/>
          </a:xfrm>
        </p:spPr>
        <p:txBody>
          <a:bodyPr>
            <a:normAutofit/>
          </a:bodyPr>
          <a:lstStyle/>
          <a:p>
            <a:r>
              <a:rPr lang="en-US" sz="2400" dirty="0"/>
              <a:t>U.S. Government vs. Mexican-Americans and American Indians</a:t>
            </a:r>
            <a:endParaRPr lang="en-US" sz="2400" dirty="0" smtClean="0"/>
          </a:p>
          <a:p>
            <a:r>
              <a:rPr lang="en-US" sz="2400" dirty="0" smtClean="0"/>
              <a:t>Increased in regions newly taken from American Indians and </a:t>
            </a:r>
            <a:r>
              <a:rPr lang="en-US" sz="2400" dirty="0"/>
              <a:t>M</a:t>
            </a:r>
            <a:r>
              <a:rPr lang="en-US" sz="2400" dirty="0" smtClean="0"/>
              <a:t>exico</a:t>
            </a:r>
          </a:p>
          <a:p>
            <a:r>
              <a:rPr lang="en-US" sz="2400" dirty="0" smtClean="0"/>
              <a:t>Altered these </a:t>
            </a:r>
            <a:r>
              <a:rPr lang="en-US" sz="2400" dirty="0"/>
              <a:t>groups’ </a:t>
            </a:r>
            <a:r>
              <a:rPr lang="en-US" sz="2400" dirty="0" smtClean="0"/>
              <a:t>economic self-sufficiency </a:t>
            </a:r>
            <a:r>
              <a:rPr lang="en-US" sz="2400" dirty="0"/>
              <a:t>and </a:t>
            </a:r>
            <a:r>
              <a:rPr lang="en-US" sz="2400" dirty="0" smtClean="0"/>
              <a:t>cultures</a:t>
            </a:r>
          </a:p>
          <a:p>
            <a:pPr lvl="1"/>
            <a:r>
              <a:rPr lang="en-US" dirty="0" smtClean="0"/>
              <a:t>Mariano Vallejo</a:t>
            </a:r>
          </a:p>
          <a:p>
            <a:pPr lvl="1"/>
            <a:r>
              <a:rPr lang="en-US" dirty="0" err="1"/>
              <a:t>C</a:t>
            </a:r>
            <a:r>
              <a:rPr lang="en-US" dirty="0" err="1" smtClean="0"/>
              <a:t>alifornios</a:t>
            </a:r>
            <a:r>
              <a:rPr lang="en-US" dirty="0"/>
              <a:t>	</a:t>
            </a:r>
            <a:endParaRPr lang="en-US" dirty="0" smtClean="0"/>
          </a:p>
          <a:p>
            <a:pPr lvl="1"/>
            <a:r>
              <a:rPr lang="en-US" dirty="0" smtClean="0"/>
              <a:t>Sand Creek Massacre</a:t>
            </a:r>
          </a:p>
          <a:p>
            <a:pPr lvl="1"/>
            <a:r>
              <a:rPr lang="en-US" dirty="0" smtClean="0"/>
              <a:t>Little Big Horn</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689846"/>
            <a:ext cx="4346658" cy="3079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Lindneaux's Painting of the Massac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181599"/>
            <a:ext cx="1587501" cy="158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39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Key Concept 5.2</a:t>
            </a:r>
            <a:endParaRPr lang="en-US" dirty="0"/>
          </a:p>
        </p:txBody>
      </p:sp>
      <p:sp>
        <p:nvSpPr>
          <p:cNvPr id="3" name="Content Placeholder 2"/>
          <p:cNvSpPr>
            <a:spLocks noGrp="1"/>
          </p:cNvSpPr>
          <p:nvPr>
            <p:ph idx="1"/>
          </p:nvPr>
        </p:nvSpPr>
        <p:spPr>
          <a:xfrm>
            <a:off x="304800" y="1847469"/>
            <a:ext cx="8229600" cy="4325112"/>
          </a:xfrm>
        </p:spPr>
        <p:txBody>
          <a:bodyPr/>
          <a:lstStyle/>
          <a:p>
            <a:r>
              <a:rPr lang="en-US" dirty="0"/>
              <a:t>Intensified by expansion and deepening </a:t>
            </a:r>
            <a:r>
              <a:rPr lang="en-US" dirty="0" smtClean="0"/>
              <a:t>regional divisions</a:t>
            </a:r>
            <a:r>
              <a:rPr lang="en-US" dirty="0"/>
              <a:t>, debates over slavery and other economic, cultural, </a:t>
            </a:r>
            <a:r>
              <a:rPr lang="en-US" dirty="0" smtClean="0"/>
              <a:t>and political </a:t>
            </a:r>
            <a:r>
              <a:rPr lang="en-US" dirty="0"/>
              <a:t>issues led the nation into civil war. </a:t>
            </a:r>
          </a:p>
        </p:txBody>
      </p:sp>
      <p:pic>
        <p:nvPicPr>
          <p:cNvPr id="6146" name="Picture 2" descr="http://www.lva.virginia.gov/public/guides/civil-war/img/JohnBrow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1" y="4335765"/>
            <a:ext cx="2895600" cy="225865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unaway Slave Advertisement, Frederick Examiner, May 30, 18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335765"/>
            <a:ext cx="2209800" cy="245960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lib.washington.edu/subject/History/BI/hist498-barnes/barn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0094" y="4335765"/>
            <a:ext cx="3160217" cy="245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750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 Intensifying Sectionalism</a:t>
            </a:r>
            <a:endParaRPr lang="en-US" dirty="0"/>
          </a:p>
        </p:txBody>
      </p:sp>
      <p:sp>
        <p:nvSpPr>
          <p:cNvPr id="3" name="Content Placeholder 2"/>
          <p:cNvSpPr>
            <a:spLocks noGrp="1"/>
          </p:cNvSpPr>
          <p:nvPr>
            <p:ph idx="1"/>
          </p:nvPr>
        </p:nvSpPr>
        <p:spPr/>
        <p:txBody>
          <a:bodyPr/>
          <a:lstStyle/>
          <a:p>
            <a:pPr marL="109728" indent="0">
              <a:buNone/>
            </a:pPr>
            <a:r>
              <a:rPr lang="en-US" dirty="0" smtClean="0"/>
              <a:t>Caused by</a:t>
            </a:r>
          </a:p>
          <a:p>
            <a:r>
              <a:rPr lang="en-US" dirty="0" smtClean="0"/>
              <a:t>Ideological differences over slavery</a:t>
            </a:r>
          </a:p>
          <a:p>
            <a:r>
              <a:rPr lang="en-US" dirty="0" smtClean="0"/>
              <a:t>Economic differences over slavery</a:t>
            </a:r>
            <a:endParaRPr lang="en-US" dirty="0"/>
          </a:p>
        </p:txBody>
      </p:sp>
    </p:spTree>
    <p:extLst>
      <p:ext uri="{BB962C8B-B14F-4D97-AF65-F5344CB8AC3E}">
        <p14:creationId xmlns:p14="http://schemas.microsoft.com/office/powerpoint/2010/main" val="1613856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pPr algn="ctr"/>
            <a:r>
              <a:rPr lang="en-US" dirty="0" smtClean="0"/>
              <a:t>North 		vs. 		South</a:t>
            </a:r>
            <a:endParaRPr lang="en-US" dirty="0"/>
          </a:p>
        </p:txBody>
      </p:sp>
      <p:sp>
        <p:nvSpPr>
          <p:cNvPr id="3" name="Content Placeholder 2"/>
          <p:cNvSpPr>
            <a:spLocks noGrp="1"/>
          </p:cNvSpPr>
          <p:nvPr>
            <p:ph sz="half" idx="1"/>
          </p:nvPr>
        </p:nvSpPr>
        <p:spPr>
          <a:xfrm>
            <a:off x="457200" y="1828800"/>
            <a:ext cx="4038600" cy="4946587"/>
          </a:xfrm>
        </p:spPr>
        <p:txBody>
          <a:bodyPr>
            <a:normAutofit lnSpcReduction="10000"/>
          </a:bodyPr>
          <a:lstStyle/>
          <a:p>
            <a:r>
              <a:rPr lang="en-US" sz="2400" dirty="0" smtClean="0"/>
              <a:t>Expanding manufacturing economy</a:t>
            </a:r>
          </a:p>
          <a:p>
            <a:r>
              <a:rPr lang="en-US" sz="2400" dirty="0" smtClean="0"/>
              <a:t>Dependence on free labor</a:t>
            </a:r>
          </a:p>
          <a:p>
            <a:r>
              <a:rPr lang="en-US" sz="2400" dirty="0" smtClean="0"/>
              <a:t>Some northerners</a:t>
            </a:r>
          </a:p>
          <a:p>
            <a:pPr lvl="1"/>
            <a:r>
              <a:rPr lang="en-US" sz="2300" dirty="0" smtClean="0"/>
              <a:t>Did not object to slavery on principle</a:t>
            </a:r>
          </a:p>
          <a:p>
            <a:pPr lvl="1"/>
            <a:r>
              <a:rPr lang="en-US" sz="2300" dirty="0" smtClean="0"/>
              <a:t>Argued slavery undermined free labor market</a:t>
            </a:r>
            <a:endParaRPr lang="en-US" sz="2300" dirty="0"/>
          </a:p>
          <a:p>
            <a:r>
              <a:rPr lang="en-US" sz="2400" dirty="0" smtClean="0"/>
              <a:t>Emergence of Free Soil Movement</a:t>
            </a:r>
          </a:p>
          <a:p>
            <a:pPr lvl="1"/>
            <a:r>
              <a:rPr lang="en-US" sz="2300" dirty="0" smtClean="0"/>
              <a:t>Slavery is incompatible with free labor</a:t>
            </a:r>
          </a:p>
        </p:txBody>
      </p:sp>
      <p:sp>
        <p:nvSpPr>
          <p:cNvPr id="4" name="Content Placeholder 3"/>
          <p:cNvSpPr>
            <a:spLocks noGrp="1"/>
          </p:cNvSpPr>
          <p:nvPr>
            <p:ph sz="half" idx="2"/>
          </p:nvPr>
        </p:nvSpPr>
        <p:spPr>
          <a:xfrm>
            <a:off x="4648200" y="1835213"/>
            <a:ext cx="4038600" cy="5022787"/>
          </a:xfrm>
        </p:spPr>
        <p:txBody>
          <a:bodyPr>
            <a:normAutofit lnSpcReduction="10000"/>
          </a:bodyPr>
          <a:lstStyle/>
          <a:p>
            <a:r>
              <a:rPr lang="en-US" sz="2400" dirty="0" smtClean="0"/>
              <a:t>Slow population growth</a:t>
            </a:r>
          </a:p>
          <a:p>
            <a:r>
              <a:rPr lang="en-US" sz="2400" dirty="0" smtClean="0"/>
              <a:t>Slave-based agriculture</a:t>
            </a:r>
          </a:p>
        </p:txBody>
      </p:sp>
      <p:pic>
        <p:nvPicPr>
          <p:cNvPr id="5" name="Picture 2" descr="http://memory.loc.gov/service/pnp/cph/3b40000/3b41000/3b41700/3b41783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648200"/>
            <a:ext cx="3886200" cy="18580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fsd1.org/schools/williams/kehardee/PublishingImages/plan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2667000"/>
            <a:ext cx="4191000" cy="187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452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2133600"/>
          </a:xfrm>
        </p:spPr>
        <p:txBody>
          <a:bodyPr>
            <a:noAutofit/>
          </a:bodyPr>
          <a:lstStyle/>
          <a:p>
            <a:r>
              <a:rPr lang="en-US" sz="3200" dirty="0" smtClean="0"/>
              <a:t>II. Debates over slavery dominated political discussion in the 1850s, culminating in the bitter election of 1860 and the secession of the Southern states.</a:t>
            </a:r>
            <a:endParaRPr lang="en-US" sz="3200" dirty="0"/>
          </a:p>
        </p:txBody>
      </p:sp>
      <p:sp>
        <p:nvSpPr>
          <p:cNvPr id="3" name="Content Placeholder 2"/>
          <p:cNvSpPr>
            <a:spLocks noGrp="1"/>
          </p:cNvSpPr>
          <p:nvPr>
            <p:ph sz="half" idx="1"/>
          </p:nvPr>
        </p:nvSpPr>
        <p:spPr>
          <a:xfrm>
            <a:off x="457200" y="2819400"/>
            <a:ext cx="4419600" cy="3955987"/>
          </a:xfrm>
        </p:spPr>
        <p:txBody>
          <a:bodyPr>
            <a:normAutofit/>
          </a:bodyPr>
          <a:lstStyle/>
          <a:p>
            <a:r>
              <a:rPr lang="en-US" sz="2800" dirty="0" smtClean="0"/>
              <a:t>The Mexican cession led to heated controversies over whether to allow slavery in the newly acquired territories</a:t>
            </a:r>
            <a:endParaRPr lang="en-US" sz="2800" dirty="0"/>
          </a:p>
        </p:txBody>
      </p:sp>
    </p:spTree>
    <p:extLst>
      <p:ext uri="{BB962C8B-B14F-4D97-AF65-F5344CB8AC3E}">
        <p14:creationId xmlns:p14="http://schemas.microsoft.com/office/powerpoint/2010/main" val="846407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76400"/>
            <a:ext cx="4038600" cy="4876800"/>
          </a:xfrm>
        </p:spPr>
        <p:txBody>
          <a:bodyPr>
            <a:normAutofit lnSpcReduction="10000"/>
          </a:bodyPr>
          <a:lstStyle/>
          <a:p>
            <a:r>
              <a:rPr lang="en-US" sz="2400" dirty="0" smtClean="0"/>
              <a:t>Abolitionists</a:t>
            </a:r>
          </a:p>
          <a:p>
            <a:pPr lvl="1"/>
            <a:r>
              <a:rPr lang="en-US" sz="2300" dirty="0" smtClean="0"/>
              <a:t>Minority in North</a:t>
            </a:r>
          </a:p>
          <a:p>
            <a:pPr lvl="1"/>
            <a:r>
              <a:rPr lang="en-US" sz="2400" dirty="0" smtClean="0"/>
              <a:t>African-American and White</a:t>
            </a:r>
          </a:p>
          <a:p>
            <a:r>
              <a:rPr lang="en-US" sz="2400" dirty="0"/>
              <a:t>W</a:t>
            </a:r>
            <a:r>
              <a:rPr lang="en-US" sz="2400" dirty="0" smtClean="0"/>
              <a:t>aged highly visible campaign against slavery</a:t>
            </a:r>
          </a:p>
          <a:p>
            <a:pPr lvl="1"/>
            <a:r>
              <a:rPr lang="en-US" sz="2400" dirty="0" smtClean="0"/>
              <a:t>Moral Arguments—Wm. L. Garrison, F. Douglass</a:t>
            </a:r>
          </a:p>
          <a:p>
            <a:pPr lvl="1"/>
            <a:r>
              <a:rPr lang="en-US" sz="2400" dirty="0" smtClean="0"/>
              <a:t>Assistance in Escapes--Underground </a:t>
            </a:r>
            <a:r>
              <a:rPr lang="en-US" sz="2400" dirty="0"/>
              <a:t>Railroad</a:t>
            </a:r>
          </a:p>
          <a:p>
            <a:pPr lvl="1"/>
            <a:r>
              <a:rPr lang="en-US" sz="2400" dirty="0" smtClean="0"/>
              <a:t>Violence—Nat Turner, John Brown</a:t>
            </a:r>
            <a:endParaRPr lang="en-US" dirty="0"/>
          </a:p>
        </p:txBody>
      </p:sp>
      <p:sp>
        <p:nvSpPr>
          <p:cNvPr id="4" name="Content Placeholder 3"/>
          <p:cNvSpPr>
            <a:spLocks noGrp="1"/>
          </p:cNvSpPr>
          <p:nvPr>
            <p:ph sz="half" idx="2"/>
          </p:nvPr>
        </p:nvSpPr>
        <p:spPr>
          <a:xfrm>
            <a:off x="4648200" y="1600200"/>
            <a:ext cx="4038600" cy="4525963"/>
          </a:xfrm>
        </p:spPr>
        <p:txBody>
          <a:bodyPr>
            <a:normAutofit lnSpcReduction="10000"/>
          </a:bodyPr>
          <a:lstStyle/>
          <a:p>
            <a:r>
              <a:rPr lang="en-US" sz="2400" dirty="0" smtClean="0"/>
              <a:t>Defenders of slavery</a:t>
            </a:r>
          </a:p>
          <a:p>
            <a:pPr lvl="1"/>
            <a:r>
              <a:rPr lang="en-US" sz="2300" dirty="0" smtClean="0"/>
              <a:t>Defense </a:t>
            </a:r>
            <a:r>
              <a:rPr lang="en-US" sz="2300" dirty="0"/>
              <a:t>of slavery as a positive </a:t>
            </a:r>
            <a:r>
              <a:rPr lang="en-US" sz="2300" dirty="0" smtClean="0"/>
              <a:t>good</a:t>
            </a:r>
          </a:p>
          <a:p>
            <a:pPr lvl="1"/>
            <a:r>
              <a:rPr lang="en-US" sz="2300" dirty="0" smtClean="0"/>
              <a:t>Racial doctrines</a:t>
            </a:r>
            <a:endParaRPr lang="en-US" sz="2300" dirty="0"/>
          </a:p>
          <a:p>
            <a:pPr lvl="1"/>
            <a:r>
              <a:rPr lang="en-US" sz="2400" dirty="0" smtClean="0"/>
              <a:t>Constitutional protection of slavery and states</a:t>
            </a:r>
            <a:r>
              <a:rPr lang="en-US" sz="2400" dirty="0"/>
              <a:t>’ rights</a:t>
            </a:r>
          </a:p>
          <a:p>
            <a:pPr marL="411480" lvl="1" indent="0">
              <a:buNone/>
            </a:pPr>
            <a:endParaRPr lang="en-US" sz="2400" dirty="0"/>
          </a:p>
          <a:p>
            <a:r>
              <a:rPr lang="en-US" sz="2400" dirty="0" smtClean="0"/>
              <a:t>John C. Calhoun</a:t>
            </a:r>
            <a:endParaRPr lang="en-US" sz="2400" dirty="0"/>
          </a:p>
        </p:txBody>
      </p:sp>
      <p:sp>
        <p:nvSpPr>
          <p:cNvPr id="5" name="Title 1"/>
          <p:cNvSpPr>
            <a:spLocks noGrp="1"/>
          </p:cNvSpPr>
          <p:nvPr>
            <p:ph type="title"/>
          </p:nvPr>
        </p:nvSpPr>
        <p:spPr>
          <a:xfrm>
            <a:off x="457200" y="685800"/>
            <a:ext cx="8229600" cy="1066800"/>
          </a:xfrm>
        </p:spPr>
        <p:txBody>
          <a:bodyPr/>
          <a:lstStyle/>
          <a:p>
            <a:pPr algn="ctr"/>
            <a:r>
              <a:rPr lang="en-US" dirty="0" smtClean="0"/>
              <a:t>North 		vs. 		South</a:t>
            </a:r>
            <a:endParaRPr lang="en-US" dirty="0"/>
          </a:p>
        </p:txBody>
      </p:sp>
      <p:pic>
        <p:nvPicPr>
          <p:cNvPr id="2050" name="Picture 2" descr="http://a4.files.biography.com/image/upload/c_fit,cs_srgb,dpr_1.0,h_1200,q_80,w_1200/MTE4MDAzNDEwMTYyOTEwNzM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434340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215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t>
            </a:r>
            <a:r>
              <a:rPr lang="en-US" dirty="0" smtClean="0"/>
              <a:t>. Attempts at sectional compromise</a:t>
            </a:r>
            <a:endParaRPr lang="en-US" dirty="0"/>
          </a:p>
        </p:txBody>
      </p:sp>
      <p:sp>
        <p:nvSpPr>
          <p:cNvPr id="3" name="Content Placeholder 2"/>
          <p:cNvSpPr>
            <a:spLocks noGrp="1"/>
          </p:cNvSpPr>
          <p:nvPr>
            <p:ph idx="1"/>
          </p:nvPr>
        </p:nvSpPr>
        <p:spPr>
          <a:xfrm>
            <a:off x="457200" y="2249424"/>
            <a:ext cx="4267200" cy="4325112"/>
          </a:xfrm>
        </p:spPr>
        <p:txBody>
          <a:bodyPr/>
          <a:lstStyle/>
          <a:p>
            <a:r>
              <a:rPr lang="en-US" dirty="0" smtClean="0"/>
              <a:t>Compromise </a:t>
            </a:r>
            <a:r>
              <a:rPr lang="en-US" dirty="0"/>
              <a:t>of </a:t>
            </a:r>
            <a:r>
              <a:rPr lang="en-US" dirty="0" smtClean="0"/>
              <a:t>1850</a:t>
            </a:r>
            <a:endParaRPr lang="en-US" dirty="0"/>
          </a:p>
          <a:p>
            <a:r>
              <a:rPr lang="en-US" dirty="0" smtClean="0"/>
              <a:t>Kansas-Nebraska Act</a:t>
            </a:r>
          </a:p>
          <a:p>
            <a:r>
              <a:rPr lang="en-US" i="1" dirty="0" smtClean="0"/>
              <a:t>Dred </a:t>
            </a:r>
            <a:r>
              <a:rPr lang="en-US" i="1" dirty="0"/>
              <a:t>Scott</a:t>
            </a:r>
            <a:r>
              <a:rPr lang="en-US" dirty="0"/>
              <a:t> </a:t>
            </a:r>
            <a:r>
              <a:rPr lang="en-US" dirty="0" smtClean="0"/>
              <a:t>decision</a:t>
            </a:r>
          </a:p>
          <a:p>
            <a:r>
              <a:rPr lang="en-US" dirty="0" smtClean="0"/>
              <a:t>These all ultimately failed to reduce conflict</a:t>
            </a:r>
            <a:endParaRPr lang="en-US" dirty="0"/>
          </a:p>
        </p:txBody>
      </p:sp>
      <p:pic>
        <p:nvPicPr>
          <p:cNvPr id="9218" name="Picture 2" descr="http://img2.imagesbn.com/p/9780756520267_p0_v1_s260x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818115"/>
            <a:ext cx="1603477" cy="19118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ushistory.org/us/images/000005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68835"/>
            <a:ext cx="3630845"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05400" y="5312370"/>
            <a:ext cx="3630845" cy="923330"/>
          </a:xfrm>
          <a:prstGeom prst="rect">
            <a:avLst/>
          </a:prstGeom>
        </p:spPr>
        <p:txBody>
          <a:bodyPr wrap="square">
            <a:spAutoFit/>
          </a:bodyPr>
          <a:lstStyle/>
          <a:p>
            <a:r>
              <a:rPr lang="en-US" dirty="0"/>
              <a:t>The "Great Compromiser," Henry Clay, introduces the Compromise of 1850 in the Senate.</a:t>
            </a:r>
          </a:p>
        </p:txBody>
      </p:sp>
    </p:spTree>
    <p:extLst>
      <p:ext uri="{BB962C8B-B14F-4D97-AF65-F5344CB8AC3E}">
        <p14:creationId xmlns:p14="http://schemas.microsoft.com/office/powerpoint/2010/main" val="4033851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 5: 1844-1877</a:t>
            </a:r>
            <a:endParaRPr lang="en-US" dirty="0"/>
          </a:p>
        </p:txBody>
      </p:sp>
      <p:sp>
        <p:nvSpPr>
          <p:cNvPr id="3" name="Content Placeholder 2"/>
          <p:cNvSpPr>
            <a:spLocks noGrp="1"/>
          </p:cNvSpPr>
          <p:nvPr>
            <p:ph idx="1"/>
          </p:nvPr>
        </p:nvSpPr>
        <p:spPr/>
        <p:txBody>
          <a:bodyPr/>
          <a:lstStyle/>
          <a:p>
            <a:pPr marL="109728" indent="0">
              <a:buNone/>
            </a:pPr>
            <a:r>
              <a:rPr lang="en-US" b="1" i="1" dirty="0" smtClean="0"/>
              <a:t>As the nation expanded and its population grew, regional tensions, especially over slavery, led to a civil war — the course and aftermath of which transformed American society.</a:t>
            </a:r>
            <a:endParaRPr lang="en-US" b="1" i="1" dirty="0"/>
          </a:p>
        </p:txBody>
      </p:sp>
      <p:pic>
        <p:nvPicPr>
          <p:cNvPr id="1026" name="Picture 2" descr="http://upload.wikimedia.org/wikipedia/commons/thumb/c/c5/US_map_1864_Civil_War_divisions.svg/2000px-US_map_1864_Civil_War_divisions.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9" y="4114800"/>
            <a:ext cx="4138271" cy="259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461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 End of Second Party System</a:t>
            </a:r>
            <a:endParaRPr lang="en-US" dirty="0"/>
          </a:p>
        </p:txBody>
      </p:sp>
      <p:sp>
        <p:nvSpPr>
          <p:cNvPr id="3" name="Content Placeholder 2"/>
          <p:cNvSpPr>
            <a:spLocks noGrp="1"/>
          </p:cNvSpPr>
          <p:nvPr>
            <p:ph idx="1"/>
          </p:nvPr>
        </p:nvSpPr>
        <p:spPr/>
        <p:txBody>
          <a:bodyPr/>
          <a:lstStyle/>
          <a:p>
            <a:r>
              <a:rPr lang="en-US" dirty="0" smtClean="0"/>
              <a:t>Issues </a:t>
            </a:r>
            <a:r>
              <a:rPr lang="en-US" dirty="0"/>
              <a:t>of slavery </a:t>
            </a:r>
            <a:r>
              <a:rPr lang="en-US" dirty="0" smtClean="0"/>
              <a:t>and anti-immigrant </a:t>
            </a:r>
            <a:r>
              <a:rPr lang="en-US" dirty="0"/>
              <a:t>nativism weakened loyalties to the two </a:t>
            </a:r>
            <a:r>
              <a:rPr lang="en-US" dirty="0" smtClean="0"/>
              <a:t>major parties</a:t>
            </a:r>
          </a:p>
          <a:p>
            <a:r>
              <a:rPr lang="en-US" dirty="0" smtClean="0"/>
              <a:t>Emergence of sectional parties</a:t>
            </a:r>
          </a:p>
          <a:p>
            <a:pPr lvl="1"/>
            <a:r>
              <a:rPr lang="en-US" dirty="0" smtClean="0"/>
              <a:t>Republican </a:t>
            </a:r>
            <a:r>
              <a:rPr lang="en-US" dirty="0"/>
              <a:t>Party in the </a:t>
            </a:r>
            <a:r>
              <a:rPr lang="en-US" dirty="0" smtClean="0"/>
              <a:t>North</a:t>
            </a:r>
          </a:p>
          <a:p>
            <a:pPr lvl="1"/>
            <a:r>
              <a:rPr lang="en-US" dirty="0" smtClean="0"/>
              <a:t>Free soil doctrine</a:t>
            </a:r>
          </a:p>
          <a:p>
            <a:pPr lvl="1"/>
            <a:r>
              <a:rPr lang="en-US" dirty="0" smtClean="0"/>
              <a:t>Lincoln’s “House Divided” speech</a:t>
            </a:r>
          </a:p>
          <a:p>
            <a:pPr lvl="1"/>
            <a:r>
              <a:rPr lang="en-US" dirty="0" smtClean="0"/>
              <a:t>Lincoln-Douglas debates</a:t>
            </a:r>
          </a:p>
          <a:p>
            <a:pPr lvl="1"/>
            <a:r>
              <a:rPr lang="en-US" dirty="0" smtClean="0"/>
              <a:t>Freeport Doctrine (Stephen Douglas)</a:t>
            </a:r>
            <a:endParaRPr lang="en-US" dirty="0"/>
          </a:p>
        </p:txBody>
      </p:sp>
    </p:spTree>
    <p:extLst>
      <p:ext uri="{BB962C8B-B14F-4D97-AF65-F5344CB8AC3E}">
        <p14:creationId xmlns:p14="http://schemas.microsoft.com/office/powerpoint/2010/main" val="93660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upload.wikimedia.org/wikipedia/commons/b/b9/1856-Republican-party-Fremont-isms-caric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886" y="1303318"/>
            <a:ext cx="6645684"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1371600"/>
            <a:ext cx="2082800" cy="3970318"/>
          </a:xfrm>
          <a:prstGeom prst="rect">
            <a:avLst/>
          </a:prstGeom>
        </p:spPr>
        <p:txBody>
          <a:bodyPr wrap="square">
            <a:spAutoFit/>
          </a:bodyPr>
          <a:lstStyle/>
          <a:p>
            <a:pPr algn="r"/>
            <a:r>
              <a:rPr lang="en-US" dirty="0"/>
              <a:t>This Democratic editorial cartoon links Republican candidate John Frémont (far right) to other radical movements </a:t>
            </a:r>
            <a:r>
              <a:rPr lang="en-US" dirty="0" smtClean="0"/>
              <a:t>including </a:t>
            </a:r>
            <a:r>
              <a:rPr lang="en-US" dirty="0" smtClean="0">
                <a:hlinkClick r:id="rId3" tooltip="Temperance movement"/>
              </a:rPr>
              <a:t>temperance</a:t>
            </a:r>
            <a:r>
              <a:rPr lang="en-US" dirty="0"/>
              <a:t>, </a:t>
            </a:r>
            <a:endParaRPr lang="en-US" dirty="0" smtClean="0"/>
          </a:p>
          <a:p>
            <a:pPr algn="r"/>
            <a:r>
              <a:rPr lang="en-US" dirty="0" smtClean="0">
                <a:hlinkClick r:id="rId4" tooltip="Feminism"/>
              </a:rPr>
              <a:t>feminism</a:t>
            </a:r>
            <a:r>
              <a:rPr lang="en-US" dirty="0"/>
              <a:t>, </a:t>
            </a:r>
            <a:endParaRPr lang="en-US" dirty="0" smtClean="0"/>
          </a:p>
          <a:p>
            <a:pPr algn="r"/>
            <a:r>
              <a:rPr lang="en-US" dirty="0" err="1" smtClean="0">
                <a:hlinkClick r:id="rId5" tooltip="Fourierism"/>
              </a:rPr>
              <a:t>Fourierism</a:t>
            </a:r>
            <a:r>
              <a:rPr lang="en-US" dirty="0"/>
              <a:t>, </a:t>
            </a:r>
            <a:r>
              <a:rPr lang="en-US" dirty="0">
                <a:hlinkClick r:id="rId6" tooltip="Free love"/>
              </a:rPr>
              <a:t>free love</a:t>
            </a:r>
            <a:r>
              <a:rPr lang="en-US" dirty="0"/>
              <a:t>, Catholicism, and abolition.</a:t>
            </a:r>
          </a:p>
        </p:txBody>
      </p:sp>
    </p:spTree>
    <p:extLst>
      <p:ext uri="{BB962C8B-B14F-4D97-AF65-F5344CB8AC3E}">
        <p14:creationId xmlns:p14="http://schemas.microsoft.com/office/powerpoint/2010/main" val="777817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914400"/>
            <a:ext cx="3866921" cy="1066800"/>
          </a:xfrm>
        </p:spPr>
        <p:txBody>
          <a:bodyPr>
            <a:normAutofit fontScale="90000"/>
          </a:bodyPr>
          <a:lstStyle/>
          <a:p>
            <a:pPr algn="ctr"/>
            <a:r>
              <a:rPr lang="en-US" dirty="0"/>
              <a:t>D</a:t>
            </a:r>
            <a:r>
              <a:rPr lang="en-US" dirty="0" smtClean="0"/>
              <a:t>.  Election of 1860</a:t>
            </a:r>
            <a:endParaRPr lang="en-US" dirty="0"/>
          </a:p>
        </p:txBody>
      </p:sp>
      <p:sp>
        <p:nvSpPr>
          <p:cNvPr id="3" name="Content Placeholder 2"/>
          <p:cNvSpPr>
            <a:spLocks noGrp="1"/>
          </p:cNvSpPr>
          <p:nvPr>
            <p:ph idx="1"/>
          </p:nvPr>
        </p:nvSpPr>
        <p:spPr>
          <a:xfrm>
            <a:off x="228600" y="1981200"/>
            <a:ext cx="3581400" cy="4593336"/>
          </a:xfrm>
        </p:spPr>
        <p:txBody>
          <a:bodyPr>
            <a:normAutofit fontScale="92500" lnSpcReduction="20000"/>
          </a:bodyPr>
          <a:lstStyle/>
          <a:p>
            <a:r>
              <a:rPr lang="en-US" dirty="0" smtClean="0"/>
              <a:t>Lincoln’s </a:t>
            </a:r>
            <a:r>
              <a:rPr lang="en-US" dirty="0"/>
              <a:t>election on a free soil platform in the election of 1860 </a:t>
            </a:r>
            <a:r>
              <a:rPr lang="en-US" dirty="0" smtClean="0"/>
              <a:t>accomplished without any Southern electoral votes</a:t>
            </a:r>
          </a:p>
          <a:p>
            <a:r>
              <a:rPr lang="en-US" dirty="0" smtClean="0"/>
              <a:t>Led various </a:t>
            </a:r>
            <a:r>
              <a:rPr lang="en-US" dirty="0"/>
              <a:t>Southern leaders to conclude that their states must </a:t>
            </a:r>
            <a:r>
              <a:rPr lang="en-US" dirty="0" smtClean="0"/>
              <a:t>secede from </a:t>
            </a:r>
            <a:r>
              <a:rPr lang="en-US" dirty="0"/>
              <a:t>the Union, precipitating civil war. </a:t>
            </a:r>
          </a:p>
        </p:txBody>
      </p:sp>
      <p:pic>
        <p:nvPicPr>
          <p:cNvPr id="12290" name="Picture 2" descr="http://media-1.web.britannica.com/eb-media/44/70744-004-E3E6693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742" y="814583"/>
            <a:ext cx="5119124" cy="36050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95522" y="4419600"/>
            <a:ext cx="5069114" cy="2308324"/>
          </a:xfrm>
          <a:prstGeom prst="rect">
            <a:avLst/>
          </a:prstGeom>
        </p:spPr>
        <p:txBody>
          <a:bodyPr wrap="square">
            <a:spAutoFit/>
          </a:bodyPr>
          <a:lstStyle/>
          <a:p>
            <a:pPr fontAlgn="base"/>
            <a:r>
              <a:rPr lang="en-US" dirty="0"/>
              <a:t>Cartoon from the 1860 presidential election showing three of the candidates—(left to right) Republican Abraham Lincoln, Democrat Stephen A. Douglas, and Southern Democrat John C. Breckinridge—tearing the country apart, while the Constitutional Union candidate, John Bell, applies glue from a tiny, useless pot.</a:t>
            </a:r>
          </a:p>
          <a:p>
            <a:pPr fontAlgn="base"/>
            <a:r>
              <a:rPr lang="en-US" i="1" dirty="0"/>
              <a:t>Library of Congress, Washington, D.C.</a:t>
            </a:r>
          </a:p>
        </p:txBody>
      </p:sp>
    </p:spTree>
    <p:extLst>
      <p:ext uri="{BB962C8B-B14F-4D97-AF65-F5344CB8AC3E}">
        <p14:creationId xmlns:p14="http://schemas.microsoft.com/office/powerpoint/2010/main" val="2436387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Key Concept 5.3</a:t>
            </a:r>
            <a:endParaRPr lang="en-US" dirty="0"/>
          </a:p>
        </p:txBody>
      </p:sp>
      <p:sp>
        <p:nvSpPr>
          <p:cNvPr id="3" name="Content Placeholder 2"/>
          <p:cNvSpPr>
            <a:spLocks noGrp="1"/>
          </p:cNvSpPr>
          <p:nvPr>
            <p:ph idx="1"/>
          </p:nvPr>
        </p:nvSpPr>
        <p:spPr>
          <a:xfrm>
            <a:off x="4495800" y="990600"/>
            <a:ext cx="4343400" cy="5583936"/>
          </a:xfrm>
        </p:spPr>
        <p:txBody>
          <a:bodyPr>
            <a:normAutofit/>
          </a:bodyPr>
          <a:lstStyle/>
          <a:p>
            <a:r>
              <a:rPr lang="en-US" dirty="0" smtClean="0"/>
              <a:t>The </a:t>
            </a:r>
            <a:r>
              <a:rPr lang="en-US" dirty="0"/>
              <a:t>Union victory in the Civil War and </a:t>
            </a:r>
            <a:r>
              <a:rPr lang="en-US" dirty="0" smtClean="0"/>
              <a:t>the contested </a:t>
            </a:r>
            <a:r>
              <a:rPr lang="en-US" dirty="0"/>
              <a:t>r</a:t>
            </a:r>
            <a:r>
              <a:rPr lang="en-US" dirty="0" smtClean="0"/>
              <a:t>econstruction </a:t>
            </a:r>
            <a:r>
              <a:rPr lang="en-US" dirty="0"/>
              <a:t>of the South settled the issues of </a:t>
            </a:r>
            <a:r>
              <a:rPr lang="en-US" dirty="0" smtClean="0"/>
              <a:t>slavery and </a:t>
            </a:r>
            <a:r>
              <a:rPr lang="en-US" dirty="0"/>
              <a:t>secession, but left unresolved many questions about the </a:t>
            </a:r>
            <a:r>
              <a:rPr lang="en-US" dirty="0" smtClean="0"/>
              <a:t>power of </a:t>
            </a:r>
            <a:r>
              <a:rPr lang="en-US" dirty="0"/>
              <a:t>the federal government and citizenship rights. </a:t>
            </a:r>
          </a:p>
        </p:txBody>
      </p:sp>
      <p:pic>
        <p:nvPicPr>
          <p:cNvPr id="13314" name="Picture 2" descr="http://wamo.s3.amazonaws.com/mag/1301/1301-lemann_arti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05000"/>
            <a:ext cx="4572000" cy="32004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75" y="5257800"/>
            <a:ext cx="4572000" cy="1477328"/>
          </a:xfrm>
          <a:prstGeom prst="rect">
            <a:avLst/>
          </a:prstGeom>
        </p:spPr>
        <p:txBody>
          <a:bodyPr>
            <a:spAutoFit/>
          </a:bodyPr>
          <a:lstStyle/>
          <a:p>
            <a:r>
              <a:rPr lang="en-US" dirty="0" smtClean="0"/>
              <a:t>“The </a:t>
            </a:r>
            <a:r>
              <a:rPr lang="en-US" dirty="0"/>
              <a:t>tumultuous decade that followed the Civil War failed to enshrine black voting and civil rights, and instead paved the way for more than a century of entrenched racial injustice</a:t>
            </a:r>
            <a:r>
              <a:rPr lang="en-US" dirty="0" smtClean="0"/>
              <a:t>.”  </a:t>
            </a:r>
            <a:r>
              <a:rPr lang="en-US" sz="1000" dirty="0" smtClean="0"/>
              <a:t>www.washingtonmonthly.com</a:t>
            </a:r>
            <a:endParaRPr lang="en-US" sz="1000" dirty="0"/>
          </a:p>
        </p:txBody>
      </p:sp>
    </p:spTree>
    <p:extLst>
      <p:ext uri="{BB962C8B-B14F-4D97-AF65-F5344CB8AC3E}">
        <p14:creationId xmlns:p14="http://schemas.microsoft.com/office/powerpoint/2010/main" val="469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066800"/>
          </a:xfrm>
        </p:spPr>
        <p:txBody>
          <a:bodyPr/>
          <a:lstStyle/>
          <a:p>
            <a:r>
              <a:rPr lang="en-US" dirty="0" smtClean="0"/>
              <a:t>I. Union advantages</a:t>
            </a:r>
            <a:endParaRPr lang="en-US" dirty="0"/>
          </a:p>
        </p:txBody>
      </p:sp>
      <p:sp>
        <p:nvSpPr>
          <p:cNvPr id="3" name="Content Placeholder 2"/>
          <p:cNvSpPr>
            <a:spLocks noGrp="1"/>
          </p:cNvSpPr>
          <p:nvPr>
            <p:ph idx="1"/>
          </p:nvPr>
        </p:nvSpPr>
        <p:spPr>
          <a:xfrm>
            <a:off x="4002314" y="1981200"/>
            <a:ext cx="5105400" cy="4325112"/>
          </a:xfrm>
        </p:spPr>
        <p:txBody>
          <a:bodyPr>
            <a:normAutofit/>
          </a:bodyPr>
          <a:lstStyle/>
          <a:p>
            <a:r>
              <a:rPr lang="en-US" dirty="0"/>
              <a:t>The North’s greater manpower and industrial resources, </a:t>
            </a:r>
            <a:r>
              <a:rPr lang="en-US" dirty="0" smtClean="0"/>
              <a:t>the leadership of Abraham Lincoln and others, and the decision </a:t>
            </a:r>
            <a:r>
              <a:rPr lang="en-US" dirty="0"/>
              <a:t>for emancipation eventually led to the Union military </a:t>
            </a:r>
            <a:r>
              <a:rPr lang="en-US" dirty="0" smtClean="0"/>
              <a:t>victory over </a:t>
            </a:r>
            <a:r>
              <a:rPr lang="en-US" dirty="0"/>
              <a:t>the Confederacy in the devastating Civil War.</a:t>
            </a:r>
          </a:p>
        </p:txBody>
      </p:sp>
      <p:pic>
        <p:nvPicPr>
          <p:cNvPr id="14338" name="Picture 2" descr="http://www.quia.com/files/quia/users/timdick55/CivilWar/comparison-pie-graph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43941"/>
            <a:ext cx="3806825" cy="3999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458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1"/>
            <a:ext cx="8229600" cy="876299"/>
          </a:xfrm>
        </p:spPr>
        <p:txBody>
          <a:bodyPr/>
          <a:lstStyle/>
          <a:p>
            <a:r>
              <a:rPr lang="en-US" dirty="0" smtClean="0"/>
              <a:t>A. Mobilization</a:t>
            </a:r>
            <a:endParaRPr lang="en-US" dirty="0"/>
          </a:p>
        </p:txBody>
      </p:sp>
      <p:sp>
        <p:nvSpPr>
          <p:cNvPr id="3" name="Content Placeholder 2"/>
          <p:cNvSpPr>
            <a:spLocks noGrp="1"/>
          </p:cNvSpPr>
          <p:nvPr>
            <p:ph idx="1"/>
          </p:nvPr>
        </p:nvSpPr>
        <p:spPr>
          <a:xfrm>
            <a:off x="228600" y="1371600"/>
            <a:ext cx="4114800" cy="5486399"/>
          </a:xfrm>
        </p:spPr>
        <p:txBody>
          <a:bodyPr>
            <a:normAutofit lnSpcReduction="10000"/>
          </a:bodyPr>
          <a:lstStyle/>
          <a:p>
            <a:pPr marL="109728" indent="0">
              <a:buNone/>
            </a:pPr>
            <a:r>
              <a:rPr lang="en-US" dirty="0" smtClean="0"/>
              <a:t>Both the Union and the Confederacy mobilized their economies and their societies to wage the war even while facing considerable </a:t>
            </a:r>
            <a:r>
              <a:rPr lang="en-US" dirty="0" err="1" smtClean="0"/>
              <a:t>homefront</a:t>
            </a:r>
            <a:r>
              <a:rPr lang="en-US" dirty="0" smtClean="0"/>
              <a:t> opposition</a:t>
            </a:r>
          </a:p>
          <a:p>
            <a:pPr lvl="1"/>
            <a:r>
              <a:rPr lang="en-US" dirty="0" smtClean="0"/>
              <a:t>Suspension of Habeas corpus</a:t>
            </a:r>
          </a:p>
          <a:p>
            <a:pPr lvl="1"/>
            <a:r>
              <a:rPr lang="en-US" dirty="0" smtClean="0"/>
              <a:t>Morrill Tariff</a:t>
            </a:r>
          </a:p>
          <a:p>
            <a:pPr lvl="1"/>
            <a:r>
              <a:rPr lang="en-US" dirty="0" smtClean="0"/>
              <a:t>Conscription acts</a:t>
            </a:r>
          </a:p>
          <a:p>
            <a:pPr lvl="1"/>
            <a:r>
              <a:rPr lang="en-US" dirty="0" smtClean="0"/>
              <a:t>Radical Republicans</a:t>
            </a:r>
          </a:p>
          <a:p>
            <a:pPr lvl="1"/>
            <a:r>
              <a:rPr lang="en-US" dirty="0" smtClean="0"/>
              <a:t>War Democrats</a:t>
            </a:r>
          </a:p>
          <a:p>
            <a:pPr lvl="1"/>
            <a:endParaRPr lang="en-US" dirty="0"/>
          </a:p>
        </p:txBody>
      </p:sp>
      <p:pic>
        <p:nvPicPr>
          <p:cNvPr id="15362" name="Picture 2" descr="File:New York Draft Riots - figh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886" y="1"/>
            <a:ext cx="3457113" cy="3276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1223504"/>
            <a:ext cx="914400" cy="2031325"/>
          </a:xfrm>
          <a:prstGeom prst="rect">
            <a:avLst/>
          </a:prstGeom>
          <a:noFill/>
        </p:spPr>
        <p:txBody>
          <a:bodyPr wrap="square" rtlCol="0">
            <a:spAutoFit/>
          </a:bodyPr>
          <a:lstStyle/>
          <a:p>
            <a:pPr algn="r"/>
            <a:r>
              <a:rPr lang="en-US" dirty="0" smtClean="0"/>
              <a:t>New York City Draft Day Riots, 1863</a:t>
            </a:r>
            <a:endParaRPr lang="en-US" dirty="0"/>
          </a:p>
        </p:txBody>
      </p:sp>
      <p:pic>
        <p:nvPicPr>
          <p:cNvPr id="15364" name="Picture 4" descr="http://www.cr.nps.gov/history/online_books/rthg/The%20Civil%20War%20Homefron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886" y="3545385"/>
            <a:ext cx="3486143" cy="32763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646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lstStyle/>
          <a:p>
            <a:r>
              <a:rPr lang="en-US" dirty="0" smtClean="0"/>
              <a:t>B. Emancipation Proclamation</a:t>
            </a:r>
            <a:endParaRPr lang="en-US" dirty="0"/>
          </a:p>
        </p:txBody>
      </p:sp>
      <p:sp>
        <p:nvSpPr>
          <p:cNvPr id="3" name="Content Placeholder 2"/>
          <p:cNvSpPr>
            <a:spLocks noGrp="1"/>
          </p:cNvSpPr>
          <p:nvPr>
            <p:ph idx="1"/>
          </p:nvPr>
        </p:nvSpPr>
        <p:spPr>
          <a:xfrm>
            <a:off x="457200" y="1524000"/>
            <a:ext cx="8229600" cy="5050536"/>
          </a:xfrm>
        </p:spPr>
        <p:txBody>
          <a:bodyPr/>
          <a:lstStyle/>
          <a:p>
            <a:r>
              <a:rPr lang="en-US" dirty="0" smtClean="0"/>
              <a:t>Lincoln’s decision to issue the Emancipation Proclamation reframed the purpose of the war and helped prevent the Confederacy from gaining full diplomatic support from European powers. </a:t>
            </a:r>
          </a:p>
          <a:p>
            <a:r>
              <a:rPr lang="en-US" dirty="0" smtClean="0"/>
              <a:t>Many African-Americans fled southern plantations and enlisted in the Union army and helping to undermine the Confederacy</a:t>
            </a:r>
            <a:endParaRPr lang="en-US" dirty="0"/>
          </a:p>
        </p:txBody>
      </p:sp>
      <p:pic>
        <p:nvPicPr>
          <p:cNvPr id="16386" name="Picture 2" descr="http://www.loc.gov/rr/news/topics/images/emancip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127100"/>
            <a:ext cx="3505200" cy="1738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47114" y="5257800"/>
            <a:ext cx="2286000" cy="1477328"/>
          </a:xfrm>
          <a:prstGeom prst="rect">
            <a:avLst/>
          </a:prstGeom>
        </p:spPr>
        <p:txBody>
          <a:bodyPr wrap="square">
            <a:spAutoFit/>
          </a:bodyPr>
          <a:lstStyle/>
          <a:p>
            <a:r>
              <a:rPr lang="en-US" dirty="0"/>
              <a:t>Notice of the Emancipation Proclamation from the </a:t>
            </a:r>
            <a:r>
              <a:rPr lang="en-US" dirty="0" err="1"/>
              <a:t>The</a:t>
            </a:r>
            <a:r>
              <a:rPr lang="en-US" dirty="0"/>
              <a:t> </a:t>
            </a:r>
            <a:r>
              <a:rPr lang="en-US" dirty="0" err="1"/>
              <a:t>Alleghenian</a:t>
            </a:r>
            <a:r>
              <a:rPr lang="en-US" dirty="0"/>
              <a:t>, September 25, 1862</a:t>
            </a:r>
          </a:p>
        </p:txBody>
      </p:sp>
    </p:spTree>
    <p:extLst>
      <p:ext uri="{BB962C8B-B14F-4D97-AF65-F5344CB8AC3E}">
        <p14:creationId xmlns:p14="http://schemas.microsoft.com/office/powerpoint/2010/main" val="2645330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Gettysburg Address</a:t>
            </a:r>
            <a:endParaRPr lang="en-US" dirty="0"/>
          </a:p>
        </p:txBody>
      </p:sp>
      <p:sp>
        <p:nvSpPr>
          <p:cNvPr id="3" name="Content Placeholder 2"/>
          <p:cNvSpPr>
            <a:spLocks noGrp="1"/>
          </p:cNvSpPr>
          <p:nvPr>
            <p:ph idx="1"/>
          </p:nvPr>
        </p:nvSpPr>
        <p:spPr/>
        <p:txBody>
          <a:bodyPr/>
          <a:lstStyle/>
          <a:p>
            <a:r>
              <a:rPr lang="en-US" dirty="0" smtClean="0"/>
              <a:t>Lincoln sought to reunify the country and used speeches such as the Gettysburg address to portray the struggle against slavery as the fulfillment of America’s founding democratic ideals.</a:t>
            </a:r>
          </a:p>
          <a:p>
            <a:pPr lvl="1"/>
            <a:r>
              <a:rPr lang="en-US" dirty="0" smtClean="0"/>
              <a:t>Battle of Gettysburg</a:t>
            </a:r>
          </a:p>
          <a:p>
            <a:pPr lvl="1"/>
            <a:r>
              <a:rPr lang="en-US" dirty="0" smtClean="0"/>
              <a:t>Significance of “Fourscore and seven years ago…”</a:t>
            </a:r>
            <a:endParaRPr lang="en-US" dirty="0"/>
          </a:p>
        </p:txBody>
      </p:sp>
    </p:spTree>
    <p:extLst>
      <p:ext uri="{BB962C8B-B14F-4D97-AF65-F5344CB8AC3E}">
        <p14:creationId xmlns:p14="http://schemas.microsoft.com/office/powerpoint/2010/main" val="128262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 y="685800"/>
            <a:ext cx="3701143" cy="1066800"/>
          </a:xfrm>
        </p:spPr>
        <p:txBody>
          <a:bodyPr>
            <a:normAutofit fontScale="90000"/>
          </a:bodyPr>
          <a:lstStyle/>
          <a:p>
            <a:r>
              <a:rPr lang="en-US" dirty="0"/>
              <a:t>D</a:t>
            </a:r>
            <a:r>
              <a:rPr lang="en-US" dirty="0" smtClean="0"/>
              <a:t>.  Union victory</a:t>
            </a:r>
            <a:endParaRPr lang="en-US" dirty="0"/>
          </a:p>
        </p:txBody>
      </p:sp>
      <p:sp>
        <p:nvSpPr>
          <p:cNvPr id="3" name="Content Placeholder 2"/>
          <p:cNvSpPr>
            <a:spLocks noGrp="1"/>
          </p:cNvSpPr>
          <p:nvPr>
            <p:ph idx="1"/>
          </p:nvPr>
        </p:nvSpPr>
        <p:spPr>
          <a:xfrm>
            <a:off x="3657600" y="809003"/>
            <a:ext cx="5257800" cy="5936304"/>
          </a:xfrm>
        </p:spPr>
        <p:txBody>
          <a:bodyPr>
            <a:normAutofit fontScale="92500" lnSpcReduction="10000"/>
          </a:bodyPr>
          <a:lstStyle/>
          <a:p>
            <a:r>
              <a:rPr lang="en-US" dirty="0" smtClean="0"/>
              <a:t>Although Confederate leadership showed military initiative and daring early in the war, the Union ultimately succeeded due to improvements in leadership and strategy, key victories, greater resources, and the wartime destruction of the South’s infrastructure.</a:t>
            </a:r>
          </a:p>
          <a:p>
            <a:pPr lvl="1"/>
            <a:r>
              <a:rPr lang="en-US" dirty="0" smtClean="0"/>
              <a:t>Anaconda Plan</a:t>
            </a:r>
          </a:p>
          <a:p>
            <a:pPr lvl="1"/>
            <a:r>
              <a:rPr lang="en-US" dirty="0" smtClean="0"/>
              <a:t>Antietam</a:t>
            </a:r>
          </a:p>
          <a:p>
            <a:pPr lvl="1"/>
            <a:r>
              <a:rPr lang="en-US" dirty="0" smtClean="0"/>
              <a:t>Battle </a:t>
            </a:r>
            <a:r>
              <a:rPr lang="en-US" dirty="0"/>
              <a:t>of Gettysburg</a:t>
            </a:r>
          </a:p>
          <a:p>
            <a:pPr lvl="1"/>
            <a:r>
              <a:rPr lang="en-US" dirty="0" smtClean="0"/>
              <a:t>Vicksburg</a:t>
            </a:r>
          </a:p>
          <a:p>
            <a:pPr lvl="1"/>
            <a:r>
              <a:rPr lang="en-US" dirty="0" smtClean="0"/>
              <a:t>Union’s “total war” strategy</a:t>
            </a:r>
          </a:p>
          <a:p>
            <a:pPr lvl="1"/>
            <a:r>
              <a:rPr lang="en-US" dirty="0" smtClean="0"/>
              <a:t>Sherman’s March to the Sea</a:t>
            </a:r>
          </a:p>
          <a:p>
            <a:pPr lvl="1"/>
            <a:r>
              <a:rPr lang="en-US" dirty="0" smtClean="0"/>
              <a:t>Appomattox Courthouse</a:t>
            </a:r>
            <a:endParaRPr lang="en-US" dirty="0"/>
          </a:p>
        </p:txBody>
      </p:sp>
      <p:pic>
        <p:nvPicPr>
          <p:cNvPr id="17410" name="Picture 2" descr="http://www.learnnc.org/lp/media/uploads/2009/07/atlanta_rui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57" y="1752599"/>
            <a:ext cx="3396343" cy="39253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657" y="5791200"/>
            <a:ext cx="3396343" cy="954107"/>
          </a:xfrm>
          <a:prstGeom prst="rect">
            <a:avLst/>
          </a:prstGeom>
        </p:spPr>
        <p:txBody>
          <a:bodyPr wrap="square">
            <a:spAutoFit/>
          </a:bodyPr>
          <a:lstStyle/>
          <a:p>
            <a:r>
              <a:rPr lang="en-US" sz="1400" dirty="0" smtClean="0"/>
              <a:t>Sherman’s </a:t>
            </a:r>
            <a:r>
              <a:rPr lang="en-US" sz="1400" dirty="0"/>
              <a:t>army </a:t>
            </a:r>
            <a:r>
              <a:rPr lang="en-US" sz="1400" dirty="0" smtClean="0"/>
              <a:t> left </a:t>
            </a:r>
            <a:r>
              <a:rPr lang="en-US" sz="1400" dirty="0"/>
              <a:t>Atlanta in ruins in </a:t>
            </a:r>
            <a:r>
              <a:rPr lang="en-US" sz="1400" dirty="0" smtClean="0"/>
              <a:t>November 1864 </a:t>
            </a:r>
            <a:r>
              <a:rPr lang="en-US" sz="1400" dirty="0"/>
              <a:t>and marched to Savannah, the famous “March to the Sea.”</a:t>
            </a:r>
          </a:p>
        </p:txBody>
      </p:sp>
    </p:spTree>
    <p:extLst>
      <p:ext uri="{BB962C8B-B14F-4D97-AF65-F5344CB8AC3E}">
        <p14:creationId xmlns:p14="http://schemas.microsoft.com/office/powerpoint/2010/main" val="2789666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Outcomes</a:t>
            </a:r>
            <a:endParaRPr lang="en-US" dirty="0"/>
          </a:p>
        </p:txBody>
      </p:sp>
      <p:sp>
        <p:nvSpPr>
          <p:cNvPr id="3" name="Content Placeholder 2"/>
          <p:cNvSpPr>
            <a:spLocks noGrp="1"/>
          </p:cNvSpPr>
          <p:nvPr>
            <p:ph idx="1"/>
          </p:nvPr>
        </p:nvSpPr>
        <p:spPr/>
        <p:txBody>
          <a:bodyPr>
            <a:normAutofit/>
          </a:bodyPr>
          <a:lstStyle/>
          <a:p>
            <a:r>
              <a:rPr lang="en-US" dirty="0" smtClean="0"/>
              <a:t>The Union victory in the Civil War and the contested reconstruction of the South settled the issues of slavery and secession, but left unresolved many questions about the power of the federal government and citizenship rights.</a:t>
            </a:r>
            <a:endParaRPr lang="en-US" dirty="0"/>
          </a:p>
        </p:txBody>
      </p:sp>
    </p:spTree>
    <p:extLst>
      <p:ext uri="{BB962C8B-B14F-4D97-AF65-F5344CB8AC3E}">
        <p14:creationId xmlns:p14="http://schemas.microsoft.com/office/powerpoint/2010/main" val="3144389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Key Concept 5.1</a:t>
            </a:r>
            <a:endParaRPr lang="en-US" dirty="0"/>
          </a:p>
        </p:txBody>
      </p:sp>
      <p:sp>
        <p:nvSpPr>
          <p:cNvPr id="3" name="Content Placeholder 2"/>
          <p:cNvSpPr>
            <a:spLocks noGrp="1"/>
          </p:cNvSpPr>
          <p:nvPr>
            <p:ph idx="1"/>
          </p:nvPr>
        </p:nvSpPr>
        <p:spPr>
          <a:xfrm>
            <a:off x="457200" y="1856994"/>
            <a:ext cx="8229600" cy="4325112"/>
          </a:xfrm>
        </p:spPr>
        <p:txBody>
          <a:bodyPr/>
          <a:lstStyle/>
          <a:p>
            <a:r>
              <a:rPr lang="en-US" dirty="0"/>
              <a:t>The United States became more </a:t>
            </a:r>
            <a:r>
              <a:rPr lang="en-US" dirty="0" smtClean="0"/>
              <a:t>connected with </a:t>
            </a:r>
            <a:r>
              <a:rPr lang="en-US" dirty="0"/>
              <a:t>the world as it pursued an expansionist foreign policy in </a:t>
            </a:r>
            <a:r>
              <a:rPr lang="en-US" dirty="0" smtClean="0"/>
              <a:t>the Western </a:t>
            </a:r>
            <a:r>
              <a:rPr lang="en-US" dirty="0"/>
              <a:t>Hemisphere and emerged as the destination for </a:t>
            </a:r>
            <a:r>
              <a:rPr lang="en-US" dirty="0" smtClean="0"/>
              <a:t>many migrants </a:t>
            </a:r>
            <a:r>
              <a:rPr lang="en-US" dirty="0"/>
              <a:t>from other countries</a:t>
            </a:r>
            <a:r>
              <a:rPr lang="en-US" dirty="0" smtClean="0"/>
              <a:t>.</a:t>
            </a:r>
          </a:p>
          <a:p>
            <a:pPr lvl="1"/>
            <a:r>
              <a:rPr lang="en-US" dirty="0" smtClean="0"/>
              <a:t>Germans</a:t>
            </a:r>
          </a:p>
          <a:p>
            <a:pPr lvl="1"/>
            <a:r>
              <a:rPr lang="en-US" dirty="0" smtClean="0"/>
              <a:t>Irish</a:t>
            </a:r>
          </a:p>
        </p:txBody>
      </p:sp>
      <p:pic>
        <p:nvPicPr>
          <p:cNvPr id="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253" y="3810001"/>
            <a:ext cx="3052344" cy="2628898"/>
          </a:xfrm>
          <a:prstGeom prst="rect">
            <a:avLst/>
          </a:prstGeom>
          <a:noFill/>
          <a:ln w="571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4" name="Picture 11" descr="20_-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711" y="3810001"/>
            <a:ext cx="2900592"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094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Thirteenth Amendment</a:t>
            </a:r>
            <a:endParaRPr lang="en-US" dirty="0"/>
          </a:p>
        </p:txBody>
      </p:sp>
      <p:sp>
        <p:nvSpPr>
          <p:cNvPr id="3" name="Content Placeholder 2"/>
          <p:cNvSpPr>
            <a:spLocks noGrp="1"/>
          </p:cNvSpPr>
          <p:nvPr>
            <p:ph idx="1"/>
          </p:nvPr>
        </p:nvSpPr>
        <p:spPr>
          <a:xfrm>
            <a:off x="457200" y="2249424"/>
            <a:ext cx="3962400" cy="4325112"/>
          </a:xfrm>
        </p:spPr>
        <p:txBody>
          <a:bodyPr>
            <a:normAutofit lnSpcReduction="10000"/>
          </a:bodyPr>
          <a:lstStyle/>
          <a:p>
            <a:r>
              <a:rPr lang="en-US" dirty="0"/>
              <a:t> The 13th Amendment abolished slavery, </a:t>
            </a:r>
            <a:r>
              <a:rPr lang="en-US" dirty="0" smtClean="0"/>
              <a:t>while the 14</a:t>
            </a:r>
            <a:r>
              <a:rPr lang="en-US" baseline="30000" dirty="0" smtClean="0"/>
              <a:t>th</a:t>
            </a:r>
            <a:r>
              <a:rPr lang="en-US" dirty="0" smtClean="0"/>
              <a:t> and 15</a:t>
            </a:r>
            <a:r>
              <a:rPr lang="en-US" baseline="30000" dirty="0" smtClean="0"/>
              <a:t>th</a:t>
            </a:r>
            <a:r>
              <a:rPr lang="en-US" dirty="0" smtClean="0"/>
              <a:t> amendments granted African Americans citizenship, equal protection under the laws, and voting rights.</a:t>
            </a:r>
            <a:endParaRPr lang="en-US" dirty="0"/>
          </a:p>
        </p:txBody>
      </p:sp>
      <p:pic>
        <p:nvPicPr>
          <p:cNvPr id="18434" name="Picture 2" descr="http://whitmer.wikis.birmingham.k12.mi.us/file/view/13thammendmentpic2.jpg/144859183/13thammendmentpi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401" y="2590800"/>
            <a:ext cx="456057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944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3962399" cy="1600200"/>
          </a:xfrm>
        </p:spPr>
        <p:txBody>
          <a:bodyPr>
            <a:normAutofit/>
          </a:bodyPr>
          <a:lstStyle/>
          <a:p>
            <a:r>
              <a:rPr lang="en-US" sz="3600" dirty="0" smtClean="0"/>
              <a:t>B. Women’s Rights</a:t>
            </a:r>
            <a:endParaRPr lang="en-US" sz="3600" dirty="0"/>
          </a:p>
        </p:txBody>
      </p:sp>
      <p:sp>
        <p:nvSpPr>
          <p:cNvPr id="3" name="Content Placeholder 2"/>
          <p:cNvSpPr>
            <a:spLocks noGrp="1"/>
          </p:cNvSpPr>
          <p:nvPr>
            <p:ph idx="1"/>
          </p:nvPr>
        </p:nvSpPr>
        <p:spPr>
          <a:xfrm>
            <a:off x="228600" y="1828800"/>
            <a:ext cx="3352800" cy="4745736"/>
          </a:xfrm>
        </p:spPr>
        <p:txBody>
          <a:bodyPr>
            <a:normAutofit fontScale="92500" lnSpcReduction="10000"/>
          </a:bodyPr>
          <a:lstStyle/>
          <a:p>
            <a:r>
              <a:rPr lang="en-US" dirty="0" smtClean="0"/>
              <a:t>The women’s rights movement was both emboldened and divided over the 14</a:t>
            </a:r>
            <a:r>
              <a:rPr lang="en-US" baseline="30000" dirty="0" smtClean="0"/>
              <a:t>th</a:t>
            </a:r>
            <a:r>
              <a:rPr lang="en-US" dirty="0" smtClean="0"/>
              <a:t> and 15</a:t>
            </a:r>
            <a:r>
              <a:rPr lang="en-US" baseline="30000" dirty="0" smtClean="0"/>
              <a:t>th</a:t>
            </a:r>
            <a:r>
              <a:rPr lang="en-US" dirty="0" smtClean="0"/>
              <a:t> amendments to the Constitution.</a:t>
            </a:r>
          </a:p>
          <a:p>
            <a:pPr lvl="1"/>
            <a:r>
              <a:rPr lang="en-US" dirty="0" smtClean="0"/>
              <a:t>NWSA vs. AWSA</a:t>
            </a:r>
          </a:p>
          <a:p>
            <a:pPr lvl="1"/>
            <a:r>
              <a:rPr lang="en-US" dirty="0" smtClean="0"/>
              <a:t>Elizabeth Cady Stanton</a:t>
            </a:r>
          </a:p>
          <a:p>
            <a:pPr lvl="1"/>
            <a:r>
              <a:rPr lang="en-US" dirty="0" smtClean="0"/>
              <a:t>Susan B. Anthony</a:t>
            </a:r>
          </a:p>
          <a:p>
            <a:pPr lvl="1"/>
            <a:r>
              <a:rPr lang="en-US" dirty="0" smtClean="0"/>
              <a:t>Lucy Stone</a:t>
            </a:r>
          </a:p>
          <a:p>
            <a:pPr marL="411480" lvl="1" indent="0">
              <a:buNone/>
            </a:pPr>
            <a:endParaRPr lang="en-US" dirty="0"/>
          </a:p>
        </p:txBody>
      </p:sp>
      <p:pic>
        <p:nvPicPr>
          <p:cNvPr id="1026" name="Picture 2" descr="http://ahrthewest.weebly.com/uploads/2/3/0/0/23006044/2058564.jpeg?5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144" y="3694512"/>
            <a:ext cx="4965258" cy="2998387"/>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84200"/>
            <a:ext cx="4015946" cy="2971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4486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686800" cy="762000"/>
          </a:xfrm>
        </p:spPr>
        <p:txBody>
          <a:bodyPr>
            <a:noAutofit/>
          </a:bodyPr>
          <a:lstStyle/>
          <a:p>
            <a:pPr algn="ctr"/>
            <a:r>
              <a:rPr lang="en-US" sz="3200" dirty="0"/>
              <a:t>C</a:t>
            </a:r>
            <a:r>
              <a:rPr lang="en-US" sz="3200" dirty="0" smtClean="0"/>
              <a:t>. Reconstruction</a:t>
            </a:r>
            <a:endParaRPr lang="en-US" sz="3200" dirty="0"/>
          </a:p>
        </p:txBody>
      </p:sp>
      <p:sp>
        <p:nvSpPr>
          <p:cNvPr id="3" name="Content Placeholder 2"/>
          <p:cNvSpPr>
            <a:spLocks noGrp="1"/>
          </p:cNvSpPr>
          <p:nvPr>
            <p:ph idx="1"/>
          </p:nvPr>
        </p:nvSpPr>
        <p:spPr>
          <a:xfrm>
            <a:off x="4919043" y="1409700"/>
            <a:ext cx="4036867" cy="5143500"/>
          </a:xfrm>
        </p:spPr>
        <p:txBody>
          <a:bodyPr>
            <a:normAutofit/>
          </a:bodyPr>
          <a:lstStyle/>
          <a:p>
            <a:r>
              <a:rPr lang="en-US" dirty="0"/>
              <a:t>Efforts by radical and moderate Republicans to </a:t>
            </a:r>
            <a:r>
              <a:rPr lang="en-US" dirty="0" smtClean="0"/>
              <a:t>change </a:t>
            </a:r>
            <a:r>
              <a:rPr lang="en-US" dirty="0"/>
              <a:t>the balance of power between Congress and the presidency </a:t>
            </a:r>
            <a:r>
              <a:rPr lang="en-US" dirty="0" smtClean="0"/>
              <a:t>and to reorder race relations in the defeated South </a:t>
            </a:r>
            <a:r>
              <a:rPr lang="en-US" dirty="0"/>
              <a:t>yielded some short-term </a:t>
            </a:r>
            <a:r>
              <a:rPr lang="en-US" dirty="0" smtClean="0"/>
              <a:t>successes. </a:t>
            </a:r>
          </a:p>
        </p:txBody>
      </p:sp>
      <p:pic>
        <p:nvPicPr>
          <p:cNvPr id="6" name="Picture 2" descr="http://graphics8.nytimes.com/images/2008/01/30/arts/american-reconstruction-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75" y="1790700"/>
            <a:ext cx="4835768" cy="29337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3275" y="4724400"/>
            <a:ext cx="4835768" cy="1169551"/>
          </a:xfrm>
          <a:prstGeom prst="rect">
            <a:avLst/>
          </a:prstGeom>
        </p:spPr>
        <p:txBody>
          <a:bodyPr wrap="square">
            <a:spAutoFit/>
          </a:bodyPr>
          <a:lstStyle/>
          <a:p>
            <a:pPr algn="r"/>
            <a:r>
              <a:rPr lang="en-US" sz="1400" dirty="0"/>
              <a:t>Harper’s Weekly</a:t>
            </a:r>
          </a:p>
          <a:p>
            <a:endParaRPr lang="en-US" sz="1400" dirty="0" smtClean="0"/>
          </a:p>
          <a:p>
            <a:r>
              <a:rPr lang="en-US" sz="1400" dirty="0" smtClean="0"/>
              <a:t>An </a:t>
            </a:r>
            <a:r>
              <a:rPr lang="en-US" sz="1400" dirty="0"/>
              <a:t>engraving depicting an agent of the Freedman’s Bureau as a peacemaker between blacks and whites after the Civil War.</a:t>
            </a:r>
          </a:p>
        </p:txBody>
      </p:sp>
    </p:spTree>
    <p:extLst>
      <p:ext uri="{BB962C8B-B14F-4D97-AF65-F5344CB8AC3E}">
        <p14:creationId xmlns:p14="http://schemas.microsoft.com/office/powerpoint/2010/main" val="3648227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762000"/>
            <a:ext cx="8229600" cy="762000"/>
          </a:xfrm>
        </p:spPr>
        <p:txBody>
          <a:bodyPr/>
          <a:lstStyle/>
          <a:p>
            <a:r>
              <a:rPr lang="en-US" dirty="0" smtClean="0"/>
              <a:t>C. Reconstruction</a:t>
            </a:r>
            <a:endParaRPr lang="en-US" dirty="0"/>
          </a:p>
        </p:txBody>
      </p:sp>
      <p:sp>
        <p:nvSpPr>
          <p:cNvPr id="3" name="Content Placeholder 2"/>
          <p:cNvSpPr>
            <a:spLocks noGrp="1"/>
          </p:cNvSpPr>
          <p:nvPr>
            <p:ph idx="1"/>
          </p:nvPr>
        </p:nvSpPr>
        <p:spPr>
          <a:xfrm>
            <a:off x="3657600" y="1524001"/>
            <a:ext cx="5181600" cy="5334000"/>
          </a:xfrm>
        </p:spPr>
        <p:txBody>
          <a:bodyPr>
            <a:normAutofit fontScale="92500" lnSpcReduction="20000"/>
          </a:bodyPr>
          <a:lstStyle/>
          <a:p>
            <a:r>
              <a:rPr lang="en-US" dirty="0"/>
              <a:t>Reconstruction opened up  political opportunities and other leadership roles to former slaves, but it ultimately failed, due both to determined Southern resistance and the North’s waning resolve. </a:t>
            </a:r>
            <a:endParaRPr lang="en-US" dirty="0" smtClean="0"/>
          </a:p>
          <a:p>
            <a:pPr marL="109728" indent="0">
              <a:buNone/>
            </a:pPr>
            <a:endParaRPr lang="en-US" dirty="0"/>
          </a:p>
          <a:p>
            <a:pPr lvl="1"/>
            <a:r>
              <a:rPr lang="en-US" dirty="0" smtClean="0"/>
              <a:t>Black Codes</a:t>
            </a:r>
          </a:p>
          <a:p>
            <a:pPr lvl="1"/>
            <a:r>
              <a:rPr lang="en-US" dirty="0" smtClean="0"/>
              <a:t>KKK</a:t>
            </a:r>
          </a:p>
          <a:p>
            <a:pPr lvl="1"/>
            <a:r>
              <a:rPr lang="en-US" dirty="0" smtClean="0"/>
              <a:t>Presidential vs. Radical</a:t>
            </a:r>
          </a:p>
          <a:p>
            <a:pPr lvl="1"/>
            <a:r>
              <a:rPr lang="en-US" dirty="0" smtClean="0"/>
              <a:t>Military reconstruction</a:t>
            </a:r>
          </a:p>
          <a:p>
            <a:pPr lvl="1"/>
            <a:r>
              <a:rPr lang="en-US" dirty="0" smtClean="0"/>
              <a:t>Carpetbaggers, scalawags</a:t>
            </a:r>
          </a:p>
          <a:p>
            <a:pPr lvl="1"/>
            <a:r>
              <a:rPr lang="en-US" dirty="0" smtClean="0"/>
              <a:t>Freedmen’s Bureau</a:t>
            </a:r>
          </a:p>
          <a:p>
            <a:pPr lvl="1"/>
            <a:r>
              <a:rPr lang="en-US" dirty="0" smtClean="0"/>
              <a:t>Hiram </a:t>
            </a:r>
            <a:r>
              <a:rPr lang="en-US" dirty="0"/>
              <a:t>Revels, Blanche K Bruce, Robert Smalls</a:t>
            </a:r>
          </a:p>
          <a:p>
            <a:endParaRPr lang="en-US" dirty="0"/>
          </a:p>
        </p:txBody>
      </p:sp>
      <p:pic>
        <p:nvPicPr>
          <p:cNvPr id="4" name="Picture 2" descr="First African American Representa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524000"/>
            <a:ext cx="3183036" cy="2514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30200" y="4191000"/>
            <a:ext cx="3183036" cy="2031325"/>
          </a:xfrm>
          <a:prstGeom prst="rect">
            <a:avLst/>
          </a:prstGeom>
        </p:spPr>
        <p:txBody>
          <a:bodyPr wrap="square">
            <a:spAutoFit/>
          </a:bodyPr>
          <a:lstStyle/>
          <a:p>
            <a:r>
              <a:rPr lang="en-US" dirty="0"/>
              <a:t>Hiram Revels of Mississippi was elected Senator and six other African Americans were elected as Congressmen from other southern states during the Reconstruction era.</a:t>
            </a:r>
          </a:p>
        </p:txBody>
      </p:sp>
    </p:spTree>
    <p:extLst>
      <p:ext uri="{BB962C8B-B14F-4D97-AF65-F5344CB8AC3E}">
        <p14:creationId xmlns:p14="http://schemas.microsoft.com/office/powerpoint/2010/main" val="110199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D. Sharecropping System</a:t>
            </a:r>
            <a:endParaRPr lang="en-US" dirty="0"/>
          </a:p>
        </p:txBody>
      </p:sp>
      <p:sp>
        <p:nvSpPr>
          <p:cNvPr id="3" name="Content Placeholder 2"/>
          <p:cNvSpPr>
            <a:spLocks noGrp="1"/>
          </p:cNvSpPr>
          <p:nvPr>
            <p:ph idx="1"/>
          </p:nvPr>
        </p:nvSpPr>
        <p:spPr>
          <a:xfrm>
            <a:off x="0" y="1752600"/>
            <a:ext cx="5029200" cy="5105400"/>
          </a:xfrm>
        </p:spPr>
        <p:txBody>
          <a:bodyPr>
            <a:normAutofit/>
          </a:bodyPr>
          <a:lstStyle/>
          <a:p>
            <a:pPr marL="109728" indent="0">
              <a:buNone/>
            </a:pPr>
            <a:r>
              <a:rPr lang="en-US" dirty="0" smtClean="0"/>
              <a:t>Southern plantation owners continued to own the majority of the region’s land even after Reconstruction. Former slaves sought land ownership but generally fell short of self-sufficiency, as an exploitative and soil-intensive sharecropping system limited blacks’ and poor whites’ access to land in the south.</a:t>
            </a:r>
            <a:endParaRPr lang="en-US" dirty="0"/>
          </a:p>
        </p:txBody>
      </p:sp>
      <p:pic>
        <p:nvPicPr>
          <p:cNvPr id="6" name="Picture 4" descr="http://1.bp.blogspot.com/-scftyayjfVE/TlWroBQvSSI/AAAAAAAADno/3nq6d5Gse3o/s1600/sharecropp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514600"/>
            <a:ext cx="3899017" cy="270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7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4876800" cy="1295400"/>
          </a:xfrm>
        </p:spPr>
        <p:txBody>
          <a:bodyPr>
            <a:normAutofit/>
          </a:bodyPr>
          <a:lstStyle/>
          <a:p>
            <a:r>
              <a:rPr lang="en-US" sz="3200" dirty="0" smtClean="0"/>
              <a:t>E. Failures &amp; Successes of Reconstruction</a:t>
            </a:r>
            <a:endParaRPr lang="en-US" sz="3200" dirty="0"/>
          </a:p>
        </p:txBody>
      </p:sp>
      <p:sp>
        <p:nvSpPr>
          <p:cNvPr id="3" name="Content Placeholder 2"/>
          <p:cNvSpPr>
            <a:spLocks noGrp="1"/>
          </p:cNvSpPr>
          <p:nvPr>
            <p:ph idx="1"/>
          </p:nvPr>
        </p:nvSpPr>
        <p:spPr>
          <a:xfrm>
            <a:off x="0" y="1804976"/>
            <a:ext cx="4495800" cy="4898136"/>
          </a:xfrm>
        </p:spPr>
        <p:txBody>
          <a:bodyPr>
            <a:normAutofit lnSpcReduction="10000"/>
          </a:bodyPr>
          <a:lstStyle/>
          <a:p>
            <a:r>
              <a:rPr lang="en-US" dirty="0" smtClean="0"/>
              <a:t>Segregation, violence, Supreme Court decisions, and local political tactics progressively stripped away African American rights, but the 14</a:t>
            </a:r>
            <a:r>
              <a:rPr lang="en-US" baseline="30000" dirty="0" smtClean="0"/>
              <a:t>th</a:t>
            </a:r>
            <a:r>
              <a:rPr lang="en-US" dirty="0" smtClean="0"/>
              <a:t> and 15</a:t>
            </a:r>
            <a:r>
              <a:rPr lang="en-US" baseline="30000" dirty="0" smtClean="0"/>
              <a:t>th</a:t>
            </a:r>
            <a:r>
              <a:rPr lang="en-US" dirty="0" smtClean="0"/>
              <a:t> amendments eventually became the basis for court decisions upholding civil rights in the 20</a:t>
            </a:r>
            <a:r>
              <a:rPr lang="en-US" baseline="30000" dirty="0" smtClean="0"/>
              <a:t>th</a:t>
            </a:r>
            <a:r>
              <a:rPr lang="en-US" dirty="0" smtClean="0"/>
              <a:t> century.</a:t>
            </a:r>
            <a:endParaRPr lang="en-US" dirty="0"/>
          </a:p>
        </p:txBody>
      </p:sp>
      <p:pic>
        <p:nvPicPr>
          <p:cNvPr id="5" name="Picture 2" descr="http://www.americaslibrary.gov/assets/aa/dubois/aa_dubois_growup_1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784" y="13716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hulshofschmidt.files.wordpress.com/2012/07/14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0700" y="2032995"/>
            <a:ext cx="2213431" cy="14722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landmarkcourtcases.wikispaces.com/file/view/62870_512x288_generated__UUXKixCY1ECw2C0w0QCO0A.jpg/89709417/390x297/62870_512x288_generated__UUXKixCY1ECw2C0w0QCO0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8731" y="3581400"/>
            <a:ext cx="3810000" cy="28135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207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Why expansion?</a:t>
            </a:r>
            <a:endParaRPr lang="en-US" dirty="0"/>
          </a:p>
        </p:txBody>
      </p:sp>
      <p:sp>
        <p:nvSpPr>
          <p:cNvPr id="3" name="Content Placeholder 2"/>
          <p:cNvSpPr>
            <a:spLocks noGrp="1"/>
          </p:cNvSpPr>
          <p:nvPr>
            <p:ph idx="1"/>
          </p:nvPr>
        </p:nvSpPr>
        <p:spPr/>
        <p:txBody>
          <a:bodyPr/>
          <a:lstStyle/>
          <a:p>
            <a:r>
              <a:rPr lang="en-US" dirty="0" smtClean="0"/>
              <a:t>Bolstered by </a:t>
            </a:r>
            <a:r>
              <a:rPr lang="en-US" dirty="0"/>
              <a:t>economic and </a:t>
            </a:r>
            <a:r>
              <a:rPr lang="en-US" dirty="0" smtClean="0"/>
              <a:t>national security </a:t>
            </a:r>
            <a:r>
              <a:rPr lang="en-US" dirty="0"/>
              <a:t>interests </a:t>
            </a:r>
            <a:endParaRPr lang="en-US" dirty="0" smtClean="0"/>
          </a:p>
          <a:p>
            <a:r>
              <a:rPr lang="en-US" dirty="0" smtClean="0"/>
              <a:t>Resulted in</a:t>
            </a:r>
          </a:p>
          <a:p>
            <a:pPr lvl="1"/>
            <a:r>
              <a:rPr lang="en-US" dirty="0" smtClean="0">
                <a:solidFill>
                  <a:schemeClr val="tx1">
                    <a:lumMod val="95000"/>
                    <a:lumOff val="5000"/>
                  </a:schemeClr>
                </a:solidFill>
              </a:rPr>
              <a:t>Acquisition of new territories</a:t>
            </a:r>
          </a:p>
          <a:p>
            <a:pPr lvl="1"/>
            <a:r>
              <a:rPr lang="en-US" dirty="0" smtClean="0">
                <a:solidFill>
                  <a:schemeClr val="tx1">
                    <a:lumMod val="95000"/>
                    <a:lumOff val="5000"/>
                  </a:schemeClr>
                </a:solidFill>
              </a:rPr>
              <a:t>Substantial migration westward</a:t>
            </a:r>
          </a:p>
          <a:p>
            <a:pPr lvl="1"/>
            <a:r>
              <a:rPr lang="en-US" dirty="0" smtClean="0">
                <a:solidFill>
                  <a:schemeClr val="tx1">
                    <a:lumMod val="95000"/>
                    <a:lumOff val="5000"/>
                  </a:schemeClr>
                </a:solidFill>
              </a:rPr>
              <a:t>New overseas initiatives</a:t>
            </a:r>
            <a:endParaRPr lang="en-US" dirty="0">
              <a:solidFill>
                <a:schemeClr val="tx1">
                  <a:lumMod val="95000"/>
                  <a:lumOff val="5000"/>
                </a:schemeClr>
              </a:solidFill>
            </a:endParaRPr>
          </a:p>
        </p:txBody>
      </p:sp>
    </p:spTree>
    <p:extLst>
      <p:ext uri="{BB962C8B-B14F-4D97-AF65-F5344CB8AC3E}">
        <p14:creationId xmlns:p14="http://schemas.microsoft.com/office/powerpoint/2010/main" val="4100284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15.uta.fi/FAST/US2/NOTES/images/1783-185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735416"/>
            <a:ext cx="7359571" cy="576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186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3276600"/>
          </a:xfrm>
        </p:spPr>
        <p:txBody>
          <a:bodyPr>
            <a:normAutofit fontScale="90000"/>
          </a:bodyPr>
          <a:lstStyle/>
          <a:p>
            <a:r>
              <a:rPr lang="en-US" sz="3200" dirty="0" smtClean="0"/>
              <a:t>A. Desire for access to natural and mineral resources and the hope of many settlers for economic opportunities or religious refuge led to an increased migration to and settlement in the West.</a:t>
            </a:r>
            <a:br>
              <a:rPr lang="en-US" sz="3200" dirty="0" smtClean="0"/>
            </a:br>
            <a:r>
              <a:rPr lang="en-US" sz="2700" dirty="0" smtClean="0">
                <a:solidFill>
                  <a:schemeClr val="accent6">
                    <a:lumMod val="75000"/>
                  </a:schemeClr>
                </a:solidFill>
              </a:rPr>
              <a:t>Forty-niners		Chinese immigration	Pike’s Peak</a:t>
            </a:r>
            <a:br>
              <a:rPr lang="en-US" sz="2700" dirty="0" smtClean="0">
                <a:solidFill>
                  <a:schemeClr val="accent6">
                    <a:lumMod val="75000"/>
                  </a:schemeClr>
                </a:solidFill>
              </a:rPr>
            </a:br>
            <a:r>
              <a:rPr lang="en-US" sz="2700" dirty="0" smtClean="0">
                <a:solidFill>
                  <a:schemeClr val="accent6">
                    <a:lumMod val="75000"/>
                  </a:schemeClr>
                </a:solidFill>
              </a:rPr>
              <a:t>Mormons		Comstock Lode	Decline of buffalo</a:t>
            </a:r>
            <a:endParaRPr lang="en-US" sz="2700" dirty="0">
              <a:solidFill>
                <a:schemeClr val="accent6">
                  <a:lumMod val="75000"/>
                </a:schemeClr>
              </a:solidFill>
            </a:endParaRPr>
          </a:p>
        </p:txBody>
      </p:sp>
      <p:pic>
        <p:nvPicPr>
          <p:cNvPr id="4" name="Picture 4" descr="http://upload.wikimedia.org/wikipedia/commons/2/2f/Philadelphia1844ri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798" y="4044623"/>
            <a:ext cx="3838575" cy="2469782"/>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http://upload.wikimedia.org/wikipedia/commons/4/46/SanFranciscoharbor1851c_shar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5200" y="4038600"/>
            <a:ext cx="3473601" cy="2330579"/>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775200" y="6514405"/>
            <a:ext cx="3705165" cy="276999"/>
          </a:xfrm>
          <a:prstGeom prst="rect">
            <a:avLst/>
          </a:prstGeom>
        </p:spPr>
        <p:txBody>
          <a:bodyPr wrap="square">
            <a:spAutoFit/>
          </a:bodyPr>
          <a:lstStyle/>
          <a:p>
            <a:r>
              <a:rPr lang="en-US" sz="1200" dirty="0"/>
              <a:t>Merchant ships fill San Francisco harbor, 1850–51</a:t>
            </a:r>
          </a:p>
        </p:txBody>
      </p:sp>
    </p:spTree>
    <p:extLst>
      <p:ext uri="{BB962C8B-B14F-4D97-AF65-F5344CB8AC3E}">
        <p14:creationId xmlns:p14="http://schemas.microsoft.com/office/powerpoint/2010/main" val="2152208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670072"/>
            <a:ext cx="4060371" cy="5883127"/>
          </a:xfrm>
        </p:spPr>
        <p:txBody>
          <a:bodyPr>
            <a:normAutofit/>
          </a:bodyPr>
          <a:lstStyle/>
          <a:p>
            <a:r>
              <a:rPr lang="en-US" sz="3200" dirty="0" smtClean="0"/>
              <a:t>B. Advocates of annexing western lands argued that Manifest Destiny and superiority of American institutions compelled the U.S. to expand its borders to the Pacific Ocean</a:t>
            </a:r>
            <a:endParaRPr lang="en-US" sz="3200" dirty="0"/>
          </a:p>
        </p:txBody>
      </p:sp>
      <p:pic>
        <p:nvPicPr>
          <p:cNvPr id="4" name="Picture 2" descr="http://ows.edb.utexas.edu/sites/default/files/users/ceddins/westw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09600"/>
            <a:ext cx="4673600" cy="3645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95800" y="4114800"/>
            <a:ext cx="4470400" cy="2677656"/>
          </a:xfrm>
          <a:prstGeom prst="rect">
            <a:avLst/>
          </a:prstGeom>
          <a:noFill/>
        </p:spPr>
        <p:txBody>
          <a:bodyPr wrap="square" rtlCol="0">
            <a:spAutoFit/>
          </a:bodyPr>
          <a:lstStyle/>
          <a:p>
            <a:r>
              <a:rPr lang="en-US" sz="2400" dirty="0" smtClean="0"/>
              <a:t>Manifest Destiny</a:t>
            </a:r>
          </a:p>
          <a:p>
            <a:r>
              <a:rPr lang="en-US" sz="2400" dirty="0" smtClean="0"/>
              <a:t>Election of 1844</a:t>
            </a:r>
          </a:p>
          <a:p>
            <a:r>
              <a:rPr lang="en-US" sz="2400" dirty="0" smtClean="0"/>
              <a:t>Annexation of Texas</a:t>
            </a:r>
          </a:p>
          <a:p>
            <a:r>
              <a:rPr lang="en-US" sz="2400" dirty="0" smtClean="0"/>
              <a:t>Slidell </a:t>
            </a:r>
            <a:r>
              <a:rPr lang="en-US" sz="2400" dirty="0"/>
              <a:t>Mission</a:t>
            </a:r>
          </a:p>
          <a:p>
            <a:r>
              <a:rPr lang="en-US" sz="2400" dirty="0" smtClean="0"/>
              <a:t>Bear Flag Revolt</a:t>
            </a:r>
          </a:p>
          <a:p>
            <a:r>
              <a:rPr lang="en-US" sz="2400" dirty="0" smtClean="0"/>
              <a:t>Treaty of Guadalupe Hidalgo</a:t>
            </a:r>
            <a:endParaRPr lang="en-US" sz="2400" dirty="0"/>
          </a:p>
          <a:p>
            <a:r>
              <a:rPr lang="en-US" sz="2400" dirty="0" smtClean="0"/>
              <a:t>Gadsden Purchase</a:t>
            </a:r>
            <a:endParaRPr lang="en-US" sz="2400" dirty="0"/>
          </a:p>
        </p:txBody>
      </p:sp>
    </p:spTree>
    <p:extLst>
      <p:ext uri="{BB962C8B-B14F-4D97-AF65-F5344CB8AC3E}">
        <p14:creationId xmlns:p14="http://schemas.microsoft.com/office/powerpoint/2010/main" val="2717655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5105400" cy="1066800"/>
          </a:xfrm>
        </p:spPr>
        <p:txBody>
          <a:bodyPr>
            <a:normAutofit fontScale="90000"/>
          </a:bodyPr>
          <a:lstStyle/>
          <a:p>
            <a:r>
              <a:rPr lang="en-US" dirty="0" smtClean="0"/>
              <a:t>C. U.S. added large territories in the West</a:t>
            </a:r>
            <a:endParaRPr lang="en-US" dirty="0"/>
          </a:p>
        </p:txBody>
      </p:sp>
      <p:sp>
        <p:nvSpPr>
          <p:cNvPr id="3" name="Content Placeholder 2"/>
          <p:cNvSpPr>
            <a:spLocks noGrp="1"/>
          </p:cNvSpPr>
          <p:nvPr>
            <p:ph idx="1"/>
          </p:nvPr>
        </p:nvSpPr>
        <p:spPr>
          <a:xfrm>
            <a:off x="228599" y="1752600"/>
            <a:ext cx="5334001" cy="4593336"/>
          </a:xfrm>
        </p:spPr>
        <p:txBody>
          <a:bodyPr>
            <a:normAutofit lnSpcReduction="10000"/>
          </a:bodyPr>
          <a:lstStyle/>
          <a:p>
            <a:r>
              <a:rPr lang="en-US" dirty="0" smtClean="0"/>
              <a:t>Victory in Mexican-American War</a:t>
            </a:r>
          </a:p>
          <a:p>
            <a:r>
              <a:rPr lang="en-US" dirty="0"/>
              <a:t>Negotiations</a:t>
            </a:r>
          </a:p>
          <a:p>
            <a:r>
              <a:rPr lang="en-US" dirty="0" smtClean="0"/>
              <a:t>Raised questions about status of slavery, American Indians, and Mexicans in newly acquired lands</a:t>
            </a:r>
          </a:p>
          <a:p>
            <a:pPr lvl="1"/>
            <a:r>
              <a:rPr lang="en-US" dirty="0" smtClean="0"/>
              <a:t>Wilmot Proviso</a:t>
            </a:r>
          </a:p>
          <a:p>
            <a:pPr lvl="1"/>
            <a:r>
              <a:rPr lang="en-US" dirty="0" smtClean="0"/>
              <a:t>Free Soil Party</a:t>
            </a:r>
          </a:p>
          <a:p>
            <a:pPr lvl="1"/>
            <a:r>
              <a:rPr lang="en-US" i="1" dirty="0" smtClean="0"/>
              <a:t>Civil Disobedience</a:t>
            </a:r>
            <a:r>
              <a:rPr lang="en-US" dirty="0" smtClean="0"/>
              <a:t> (Thoreau)</a:t>
            </a:r>
          </a:p>
          <a:p>
            <a:pPr lvl="1"/>
            <a:r>
              <a:rPr lang="en-US" dirty="0" smtClean="0"/>
              <a:t>Popular sovereignty</a:t>
            </a:r>
          </a:p>
          <a:p>
            <a:pPr lvl="1"/>
            <a:endParaRPr lang="en-US" dirty="0" smtClean="0"/>
          </a:p>
        </p:txBody>
      </p:sp>
      <p:pic>
        <p:nvPicPr>
          <p:cNvPr id="8" name="Picture 6" descr="http://upload.wikimedia.org/wikipedia/commons/thumb/0/02/Chapultepec.jpg/1024px-Chapultep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11" y="1937218"/>
            <a:ext cx="3265779" cy="2133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678710" y="4170306"/>
            <a:ext cx="3265779" cy="923330"/>
          </a:xfrm>
          <a:prstGeom prst="rect">
            <a:avLst/>
          </a:prstGeom>
        </p:spPr>
        <p:txBody>
          <a:bodyPr wrap="square">
            <a:spAutoFit/>
          </a:bodyPr>
          <a:lstStyle/>
          <a:p>
            <a:r>
              <a:rPr lang="en-US" dirty="0"/>
              <a:t>Attack on Chapultepec, Sept. 13th 1847--Mexicans routed with great loss</a:t>
            </a:r>
          </a:p>
        </p:txBody>
      </p:sp>
    </p:spTree>
    <p:extLst>
      <p:ext uri="{BB962C8B-B14F-4D97-AF65-F5344CB8AC3E}">
        <p14:creationId xmlns:p14="http://schemas.microsoft.com/office/powerpoint/2010/main" val="4217856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6592"/>
            <a:ext cx="8686800" cy="2209800"/>
          </a:xfrm>
        </p:spPr>
        <p:txBody>
          <a:bodyPr>
            <a:normAutofit/>
          </a:bodyPr>
          <a:lstStyle/>
          <a:p>
            <a:r>
              <a:rPr lang="en-US" sz="3200" dirty="0" smtClean="0"/>
              <a:t>D. Westward migration was boosted during and after the Civil War by the passage of new legislation promoting Western transportation and economic development.</a:t>
            </a:r>
            <a:endParaRPr lang="en-US" sz="3200" dirty="0"/>
          </a:p>
        </p:txBody>
      </p:sp>
      <p:sp>
        <p:nvSpPr>
          <p:cNvPr id="5" name="Rectangle 4"/>
          <p:cNvSpPr/>
          <p:nvPr/>
        </p:nvSpPr>
        <p:spPr>
          <a:xfrm>
            <a:off x="12700" y="2895599"/>
            <a:ext cx="3949700" cy="2677656"/>
          </a:xfrm>
          <a:prstGeom prst="rect">
            <a:avLst/>
          </a:prstGeom>
        </p:spPr>
        <p:txBody>
          <a:bodyPr wrap="square">
            <a:spAutoFit/>
          </a:bodyPr>
          <a:lstStyle/>
          <a:p>
            <a:pPr marL="914400" lvl="1" indent="-457200">
              <a:buFont typeface="Arial" panose="020B0604020202020204" pitchFamily="34" charset="0"/>
              <a:buChar char="•"/>
            </a:pPr>
            <a:r>
              <a:rPr lang="en-US" sz="2400" dirty="0" smtClean="0"/>
              <a:t>Gadsden Purchase</a:t>
            </a:r>
          </a:p>
          <a:p>
            <a:pPr marL="914400" lvl="1" indent="-457200">
              <a:buFont typeface="Arial" panose="020B0604020202020204" pitchFamily="34" charset="0"/>
              <a:buChar char="•"/>
            </a:pPr>
            <a:r>
              <a:rPr lang="en-US" sz="2400" dirty="0" smtClean="0"/>
              <a:t>Pacific Railway Act</a:t>
            </a:r>
          </a:p>
          <a:p>
            <a:pPr marL="914400" lvl="1" indent="-457200">
              <a:buFont typeface="Arial" panose="020B0604020202020204" pitchFamily="34" charset="0"/>
              <a:buChar char="•"/>
            </a:pPr>
            <a:r>
              <a:rPr lang="en-US" sz="2400" dirty="0" smtClean="0"/>
              <a:t>Oregon </a:t>
            </a:r>
            <a:r>
              <a:rPr lang="en-US" sz="2400" dirty="0"/>
              <a:t>Donation Land Claim Act </a:t>
            </a:r>
            <a:r>
              <a:rPr lang="en-US" sz="2400" dirty="0" smtClean="0"/>
              <a:t>Homestead Act</a:t>
            </a:r>
          </a:p>
          <a:p>
            <a:pPr marL="914400" lvl="1" indent="-457200">
              <a:buFont typeface="Arial" panose="020B0604020202020204" pitchFamily="34" charset="0"/>
              <a:buChar char="•"/>
            </a:pPr>
            <a:r>
              <a:rPr lang="en-US" sz="2400" dirty="0" smtClean="0"/>
              <a:t>Morrill Land Grant Act</a:t>
            </a:r>
            <a:endParaRPr lang="en-US" sz="2400" dirty="0"/>
          </a:p>
        </p:txBody>
      </p:sp>
      <p:pic>
        <p:nvPicPr>
          <p:cNvPr id="6" name="Picture 4" descr="http://upload.wikimedia.org/wikipedia/commons/thumb/c/c0/Alfred_Jacob_Miller_-_Breaking_up_Camp_at_Sunrise_-_Walters_371940142.jpg/1024px-Alfred_Jacob_Miller_-_Breaking_up_Camp_at_Sunrise_-_Walters_3719401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613059"/>
            <a:ext cx="3048001" cy="1997275"/>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543800" y="2608510"/>
            <a:ext cx="1371600" cy="1815882"/>
          </a:xfrm>
          <a:prstGeom prst="rect">
            <a:avLst/>
          </a:prstGeom>
        </p:spPr>
        <p:txBody>
          <a:bodyPr wrap="square">
            <a:spAutoFit/>
          </a:bodyPr>
          <a:lstStyle/>
          <a:p>
            <a:r>
              <a:rPr lang="en-US" sz="1600" dirty="0" smtClean="0">
                <a:solidFill>
                  <a:schemeClr val="tx1">
                    <a:lumMod val="95000"/>
                    <a:lumOff val="5000"/>
                  </a:schemeClr>
                </a:solidFill>
              </a:rPr>
              <a:t>The Oregon Trail:  </a:t>
            </a:r>
            <a:r>
              <a:rPr lang="en-US" sz="1600" i="1" dirty="0" smtClean="0">
                <a:solidFill>
                  <a:schemeClr val="tx1">
                    <a:lumMod val="95000"/>
                    <a:lumOff val="5000"/>
                  </a:schemeClr>
                </a:solidFill>
              </a:rPr>
              <a:t>Breaking </a:t>
            </a:r>
            <a:r>
              <a:rPr lang="en-US" sz="1600" i="1" dirty="0">
                <a:solidFill>
                  <a:schemeClr val="tx1">
                    <a:lumMod val="95000"/>
                    <a:lumOff val="5000"/>
                  </a:schemeClr>
                </a:solidFill>
              </a:rPr>
              <a:t>up Camp at Sunrise</a:t>
            </a:r>
            <a:r>
              <a:rPr lang="en-US" sz="1600" dirty="0">
                <a:solidFill>
                  <a:schemeClr val="tx1">
                    <a:lumMod val="95000"/>
                    <a:lumOff val="5000"/>
                  </a:schemeClr>
                </a:solidFill>
              </a:rPr>
              <a:t>, </a:t>
            </a:r>
            <a:r>
              <a:rPr lang="en-US" sz="1600" dirty="0" smtClean="0">
                <a:solidFill>
                  <a:schemeClr val="tx1">
                    <a:lumMod val="95000"/>
                    <a:lumOff val="5000"/>
                  </a:schemeClr>
                </a:solidFill>
              </a:rPr>
              <a:t>by </a:t>
            </a:r>
            <a:r>
              <a:rPr lang="en-US" sz="1600" dirty="0" smtClean="0">
                <a:solidFill>
                  <a:schemeClr val="tx1">
                    <a:lumMod val="95000"/>
                    <a:lumOff val="5000"/>
                  </a:schemeClr>
                </a:solidFill>
                <a:hlinkClick r:id="rId3" tooltip="Alfred Jacob Miller"/>
              </a:rPr>
              <a:t>Alfred </a:t>
            </a:r>
            <a:r>
              <a:rPr lang="en-US" sz="1600" dirty="0">
                <a:solidFill>
                  <a:schemeClr val="tx1">
                    <a:lumMod val="95000"/>
                    <a:lumOff val="5000"/>
                  </a:schemeClr>
                </a:solidFill>
                <a:hlinkClick r:id="rId3" tooltip="Alfred Jacob Miller"/>
              </a:rPr>
              <a:t>Jacob Miller</a:t>
            </a:r>
            <a:endParaRPr lang="en-US" sz="1600" dirty="0">
              <a:solidFill>
                <a:schemeClr val="tx1">
                  <a:lumMod val="95000"/>
                  <a:lumOff val="5000"/>
                </a:schemeClr>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1" y="4876800"/>
            <a:ext cx="3048000" cy="177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399903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3431</TotalTime>
  <Words>1634</Words>
  <Application>Microsoft Office PowerPoint</Application>
  <PresentationFormat>On-screen Show (4:3)</PresentationFormat>
  <Paragraphs>179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Urban</vt:lpstr>
      <vt:lpstr>The Civil War and  Transformation of American Society</vt:lpstr>
      <vt:lpstr>Period 5: 1844-1877</vt:lpstr>
      <vt:lpstr>Key Concept 5.1</vt:lpstr>
      <vt:lpstr>I. Why expansion?</vt:lpstr>
      <vt:lpstr>PowerPoint Presentation</vt:lpstr>
      <vt:lpstr>A. Desire for access to natural and mineral resources and the hope of many settlers for economic opportunities or religious refuge led to an increased migration to and settlement in the West. Forty-niners  Chinese immigration Pike’s Peak Mormons  Comstock Lode Decline of buffalo</vt:lpstr>
      <vt:lpstr>B. Advocates of annexing western lands argued that Manifest Destiny and superiority of American institutions compelled the U.S. to expand its borders to the Pacific Ocean</vt:lpstr>
      <vt:lpstr>C. U.S. added large territories in the West</vt:lpstr>
      <vt:lpstr>D. Westward migration was boosted during and after the Civil War by the passage of new legislation promoting Western transportation and economic development.</vt:lpstr>
      <vt:lpstr>E. U.S. interest in expanding trade </vt:lpstr>
      <vt:lpstr>II. Conflicts over rights and citizenship for various groups of U.S. inhabitants  (1840s-1850s)</vt:lpstr>
      <vt:lpstr>Nativism</vt:lpstr>
      <vt:lpstr>C. Interaction and Conflict </vt:lpstr>
      <vt:lpstr>Key Concept 5.2</vt:lpstr>
      <vt:lpstr>I. Intensifying Sectionalism</vt:lpstr>
      <vt:lpstr>North   vs.   South</vt:lpstr>
      <vt:lpstr>II. Debates over slavery dominated political discussion in the 1850s, culminating in the bitter election of 1860 and the secession of the Southern states.</vt:lpstr>
      <vt:lpstr>North   vs.   South</vt:lpstr>
      <vt:lpstr>B. Attempts at sectional compromise</vt:lpstr>
      <vt:lpstr>C. End of Second Party System</vt:lpstr>
      <vt:lpstr>PowerPoint Presentation</vt:lpstr>
      <vt:lpstr>D.  Election of 1860</vt:lpstr>
      <vt:lpstr>Key Concept 5.3</vt:lpstr>
      <vt:lpstr>I. Union advantages</vt:lpstr>
      <vt:lpstr>A. Mobilization</vt:lpstr>
      <vt:lpstr>B. Emancipation Proclamation</vt:lpstr>
      <vt:lpstr>C. Gettysburg Address</vt:lpstr>
      <vt:lpstr>D.  Union victory</vt:lpstr>
      <vt:lpstr>II. Outcomes</vt:lpstr>
      <vt:lpstr>A. Thirteenth Amendment</vt:lpstr>
      <vt:lpstr>B. Women’s Rights</vt:lpstr>
      <vt:lpstr>C. Reconstruction</vt:lpstr>
      <vt:lpstr>C. Reconstruction</vt:lpstr>
      <vt:lpstr>D. Sharecropping System</vt:lpstr>
      <vt:lpstr>E. Failures &amp; Successes of Reconstruction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War Looming</dc:title>
  <dc:creator>tech</dc:creator>
  <cp:lastModifiedBy>Leonard Richards</cp:lastModifiedBy>
  <cp:revision>61</cp:revision>
  <cp:lastPrinted>2014-12-10T16:20:21Z</cp:lastPrinted>
  <dcterms:created xsi:type="dcterms:W3CDTF">2014-12-09T13:52:48Z</dcterms:created>
  <dcterms:modified xsi:type="dcterms:W3CDTF">2016-01-10T19:22:47Z</dcterms:modified>
</cp:coreProperties>
</file>